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70" r:id="rId2"/>
    <p:sldId id="257" r:id="rId3"/>
    <p:sldId id="329" r:id="rId4"/>
    <p:sldId id="330" r:id="rId5"/>
    <p:sldId id="280" r:id="rId6"/>
    <p:sldId id="317" r:id="rId7"/>
    <p:sldId id="321" r:id="rId8"/>
    <p:sldId id="325" r:id="rId9"/>
    <p:sldId id="326" r:id="rId10"/>
    <p:sldId id="327" r:id="rId11"/>
    <p:sldId id="328" r:id="rId12"/>
    <p:sldId id="324" r:id="rId13"/>
    <p:sldId id="263" r:id="rId14"/>
    <p:sldId id="264" r:id="rId15"/>
    <p:sldId id="295" r:id="rId16"/>
    <p:sldId id="283" r:id="rId17"/>
    <p:sldId id="267" r:id="rId18"/>
    <p:sldId id="284" r:id="rId19"/>
    <p:sldId id="309" r:id="rId20"/>
    <p:sldId id="268" r:id="rId21"/>
    <p:sldId id="269" r:id="rId22"/>
    <p:sldId id="310" r:id="rId23"/>
    <p:sldId id="313" r:id="rId24"/>
    <p:sldId id="274" r:id="rId25"/>
    <p:sldId id="302" r:id="rId26"/>
    <p:sldId id="273" r:id="rId27"/>
    <p:sldId id="314" r:id="rId28"/>
    <p:sldId id="315" r:id="rId29"/>
    <p:sldId id="308" r:id="rId30"/>
    <p:sldId id="281" r:id="rId31"/>
    <p:sldId id="282" r:id="rId32"/>
    <p:sldId id="275" r:id="rId33"/>
    <p:sldId id="307" r:id="rId34"/>
    <p:sldId id="290" r:id="rId35"/>
    <p:sldId id="291" r:id="rId36"/>
    <p:sldId id="289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29"/>
            <p14:sldId id="330"/>
            <p14:sldId id="280"/>
            <p14:sldId id="317"/>
            <p14:sldId id="321"/>
            <p14:sldId id="325"/>
            <p14:sldId id="326"/>
            <p14:sldId id="327"/>
            <p14:sldId id="328"/>
            <p14:sldId id="324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094" autoAdjust="0"/>
  </p:normalViewPr>
  <p:slideViewPr>
    <p:cSldViewPr snapToGrid="0">
      <p:cViewPr varScale="1">
        <p:scale>
          <a:sx n="85" d="100"/>
          <a:sy n="85" d="100"/>
        </p:scale>
        <p:origin x="732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-7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今天會大概介紹整個多點斷筋的概念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再加上六個配筋點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r>
              <a:rPr lang="zh-TW" altLang="en-US" dirty="0"/>
              <a:t>但只僅僅知道這條紅色的重力曲線還不夠</a:t>
            </a:r>
            <a:endParaRPr lang="en-US" altLang="zh-TW" dirty="0"/>
          </a:p>
          <a:p>
            <a:r>
              <a:rPr lang="zh-TW" altLang="en-US" dirty="0"/>
              <a:t>還需要做載重組合</a:t>
            </a:r>
            <a:endParaRPr lang="en-US" altLang="zh-TW" dirty="0"/>
          </a:p>
          <a:p>
            <a:r>
              <a:rPr lang="en-US" altLang="zh-TW" dirty="0"/>
              <a:t>1.4D</a:t>
            </a:r>
          </a:p>
          <a:p>
            <a:r>
              <a:rPr lang="en-US" altLang="zh-TW" dirty="0"/>
              <a:t>1.2D +1.6L</a:t>
            </a:r>
          </a:p>
          <a:p>
            <a:r>
              <a:rPr lang="en-US" altLang="zh-TW" dirty="0"/>
              <a:t>1.2D + 0.5L ± E</a:t>
            </a:r>
          </a:p>
          <a:p>
            <a:r>
              <a:rPr lang="en-US" altLang="zh-TW" dirty="0"/>
              <a:t>0.9D ± E</a:t>
            </a:r>
          </a:p>
          <a:p>
            <a:r>
              <a:rPr lang="zh-TW" altLang="en-US" dirty="0"/>
              <a:t>忽略風力</a:t>
            </a:r>
            <a:endParaRPr lang="en-US" altLang="zh-TW" dirty="0"/>
          </a:p>
          <a:p>
            <a:r>
              <a:rPr lang="zh-TW" altLang="en-US" dirty="0"/>
              <a:t>所以需要使用者輸入更多的資訊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LL</a:t>
            </a:r>
            <a:r>
              <a:rPr lang="zh-TW" altLang="en-US" dirty="0"/>
              <a:t> 版厚 帶寬 梁長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真正的需求，而不再是現有的配筋，做多點斷筋。並再加上剪力的部分。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第三步是做非線性靜力的部分，由於以上都是線性的推估，如果進入到非線性，行為是否還是我們所預期的，然後由於想要包含高樓層的部分，所以需要研究靜力多模態的狀況，讓業界比較容易使用。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2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小梁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4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4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14%</a:t>
            </a:r>
            <a:r>
              <a:rPr lang="zh-TW" altLang="en-US" dirty="0"/>
              <a:t> 的效益下降到 </a:t>
            </a:r>
            <a:r>
              <a:rPr lang="en-US" altLang="zh-TW" dirty="0"/>
              <a:t>10%</a:t>
            </a:r>
            <a:r>
              <a:rPr lang="zh-TW" altLang="en-US" dirty="0"/>
              <a:t> 這個數字是考慮了延伸長度的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14%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6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435244-7B6B-401F-A22B-DEF924B17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2C2283-5E2A-4BC2-AF9B-E2986F09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5B79E0-4591-4A23-9834-382FE95AA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30DCB3-DC74-4458-BA30-4CE7DCFD9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8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697" y="2726573"/>
            <a:ext cx="329365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54613" y="4835127"/>
            <a:ext cx="156971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4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486650" y="403926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78355" y="4706938"/>
            <a:ext cx="1957096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FEECEEB-6B2D-42E8-AAEF-7BB9C65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24008F-1E89-4BF8-82A6-46AF15D8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From Existing Rebar</a:t>
            </a:r>
          </a:p>
          <a:p>
            <a:pPr lvl="1"/>
            <a:r>
              <a:rPr lang="en-US" altLang="zh-TW" dirty="0"/>
              <a:t>From ETABS/SAP Demand</a:t>
            </a:r>
          </a:p>
          <a:p>
            <a:r>
              <a:rPr lang="en-US" altLang="zh-TW" dirty="0"/>
              <a:t>Nonlinear</a:t>
            </a:r>
          </a:p>
          <a:p>
            <a:pPr lvl="1"/>
            <a:r>
              <a:rPr lang="en-US" altLang="zh-TW" dirty="0"/>
              <a:t>Pushover ( higher mode )</a:t>
            </a:r>
          </a:p>
          <a:p>
            <a:pPr lvl="1"/>
            <a:r>
              <a:rPr lang="en-US" altLang="zh-TW" dirty="0"/>
              <a:t>Nonlinear Time History Analysis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B3FF38-B45F-47B5-8976-2F16009B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153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0E54B-9D67-4255-AA29-1FFDAD9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- From Existing Rebar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10B09-AA28-4638-B261-B8697CBF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Moment Diagram</a:t>
            </a:r>
          </a:p>
          <a:p>
            <a:pPr lvl="1"/>
            <a:r>
              <a:rPr lang="en-US" altLang="zh-TW" dirty="0"/>
              <a:t>Top Rebar - EQ</a:t>
            </a:r>
          </a:p>
          <a:p>
            <a:pPr lvl="1"/>
            <a:r>
              <a:rPr lang="en-US" altLang="zh-TW" dirty="0"/>
              <a:t>Bot Rebar – EQ and Gravity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Tension Development Length</a:t>
            </a:r>
          </a:p>
          <a:p>
            <a:pPr lvl="1"/>
            <a:r>
              <a:rPr lang="en-US" altLang="zh-TW" dirty="0"/>
              <a:t>Simplified Provisions</a:t>
            </a:r>
          </a:p>
          <a:p>
            <a:pPr lvl="1"/>
            <a:r>
              <a:rPr lang="en-US" altLang="zh-TW" dirty="0"/>
              <a:t>General Development Length Equation</a:t>
            </a:r>
          </a:p>
          <a:p>
            <a:r>
              <a:rPr lang="en-US" altLang="zh-TW" dirty="0"/>
              <a:t>Manual Gravity Demand</a:t>
            </a:r>
          </a:p>
          <a:p>
            <a:r>
              <a:rPr lang="en-US" altLang="zh-TW" dirty="0"/>
              <a:t>Manual Negative Gravity Demand Offset</a:t>
            </a:r>
          </a:p>
          <a:p>
            <a:r>
              <a:rPr lang="en-US" altLang="zh-TW" dirty="0"/>
              <a:t>Reduce to Three Points or Four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199B2D-E365-4C7F-8C2A-AFEA8660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633" y="-1"/>
            <a:ext cx="8017367" cy="252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633" y="2205513"/>
            <a:ext cx="8017367" cy="25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633" y="4338002"/>
            <a:ext cx="8017367" cy="2520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491523" y="998389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cs typeface="Segoe UI" panose="020B0502040204020203" pitchFamily="34" charset="0"/>
              </a:rPr>
              <a:t>EQ</a:t>
            </a:r>
            <a:endParaRPr lang="zh-TW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491523" y="316739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491523" y="5336392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3965712" y="495465"/>
            <a:ext cx="2369426" cy="60434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B15156-662D-4735-B170-3F880D24A0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5241" y="0"/>
            <a:ext cx="4578758" cy="3429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5C8E34C-20BA-4016-A79A-8BC83D42DD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3429000"/>
            <a:ext cx="4578758" cy="3429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5E45E23-9E7E-4636-92EC-E52DED177D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5239" y="3428998"/>
            <a:ext cx="4578760" cy="34290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C5BE21-4900-4398-9D3A-1EEB66096B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4578754" cy="34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5DB3034-128E-438B-AE0D-0BB69856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578758" cy="3429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90F7C1-A722-4082-BAD6-6D744BD5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241" y="0"/>
            <a:ext cx="4578758" cy="3429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EFE9E7-2A28-492F-B1CB-14A1E16A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4578758" cy="3429000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7447D0C2-FD29-4DAF-ADAE-06E5046126FB}"/>
              </a:ext>
            </a:extLst>
          </p:cNvPr>
          <p:cNvSpPr/>
          <p:nvPr/>
        </p:nvSpPr>
        <p:spPr>
          <a:xfrm>
            <a:off x="2112758" y="5188980"/>
            <a:ext cx="597877" cy="5978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A1452CE-FD93-43E0-AD03-968ADFD999F5}"/>
              </a:ext>
            </a:extLst>
          </p:cNvPr>
          <p:cNvSpPr/>
          <p:nvPr/>
        </p:nvSpPr>
        <p:spPr>
          <a:xfrm>
            <a:off x="1270867" y="5188981"/>
            <a:ext cx="597877" cy="59787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2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3EFAE8-CCF5-4D6A-ADEB-5C47843E1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95" y="1444088"/>
            <a:ext cx="5533501" cy="4144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E54DE27-9D62-4943-9006-284C7CE4518D}"/>
              </a:ext>
            </a:extLst>
          </p:cNvPr>
          <p:cNvSpPr/>
          <p:nvPr/>
        </p:nvSpPr>
        <p:spPr>
          <a:xfrm>
            <a:off x="6142891" y="3716215"/>
            <a:ext cx="597877" cy="5978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8802CD-0DEF-4B21-ACF8-C5BE3E36E33A}"/>
              </a:ext>
            </a:extLst>
          </p:cNvPr>
          <p:cNvSpPr/>
          <p:nvPr/>
        </p:nvSpPr>
        <p:spPr>
          <a:xfrm>
            <a:off x="5052645" y="3856892"/>
            <a:ext cx="597877" cy="59787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6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EDA22FA-3393-4065-9BDA-12A7DE04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6851</TotalTime>
  <Words>1481</Words>
  <Application>Microsoft Office PowerPoint</Application>
  <PresentationFormat>如螢幕大小 (4:3)</PresentationFormat>
  <Paragraphs>589</Paragraphs>
  <Slides>37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Office 佈景主題</vt:lpstr>
      <vt:lpstr>PowerPoint 簡報</vt:lpstr>
      <vt:lpstr>PowerPoint 簡報</vt:lpstr>
      <vt:lpstr>Outline</vt:lpstr>
      <vt:lpstr>Linear - From Existing Rebar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61</cp:revision>
  <dcterms:created xsi:type="dcterms:W3CDTF">2018-07-10T06:00:09Z</dcterms:created>
  <dcterms:modified xsi:type="dcterms:W3CDTF">2018-07-26T08:53:50Z</dcterms:modified>
</cp:coreProperties>
</file>