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2"/>
  </p:notesMasterIdLst>
  <p:sldIdLst>
    <p:sldId id="314" r:id="rId5"/>
    <p:sldId id="316" r:id="rId6"/>
    <p:sldId id="317" r:id="rId7"/>
    <p:sldId id="318" r:id="rId8"/>
    <p:sldId id="319" r:id="rId9"/>
    <p:sldId id="326" r:id="rId10"/>
    <p:sldId id="321" r:id="rId11"/>
    <p:sldId id="328" r:id="rId12"/>
    <p:sldId id="323" r:id="rId13"/>
    <p:sldId id="324" r:id="rId14"/>
    <p:sldId id="256" r:id="rId15"/>
    <p:sldId id="257" r:id="rId16"/>
    <p:sldId id="262" r:id="rId17"/>
    <p:sldId id="278" r:id="rId18"/>
    <p:sldId id="258" r:id="rId19"/>
    <p:sldId id="266" r:id="rId20"/>
    <p:sldId id="292" r:id="rId21"/>
    <p:sldId id="293" r:id="rId22"/>
    <p:sldId id="287" r:id="rId23"/>
    <p:sldId id="286" r:id="rId24"/>
    <p:sldId id="310" r:id="rId25"/>
    <p:sldId id="263" r:id="rId26"/>
    <p:sldId id="264" r:id="rId27"/>
    <p:sldId id="315" r:id="rId28"/>
    <p:sldId id="295" r:id="rId29"/>
    <p:sldId id="283" r:id="rId30"/>
    <p:sldId id="267" r:id="rId31"/>
    <p:sldId id="284" r:id="rId32"/>
    <p:sldId id="309" r:id="rId33"/>
    <p:sldId id="268" r:id="rId34"/>
    <p:sldId id="269" r:id="rId35"/>
    <p:sldId id="271" r:id="rId36"/>
    <p:sldId id="313" r:id="rId37"/>
    <p:sldId id="274" r:id="rId38"/>
    <p:sldId id="302" r:id="rId39"/>
    <p:sldId id="273" r:id="rId40"/>
    <p:sldId id="279" r:id="rId41"/>
    <p:sldId id="280" r:id="rId42"/>
    <p:sldId id="308" r:id="rId43"/>
    <p:sldId id="281" r:id="rId44"/>
    <p:sldId id="282" r:id="rId45"/>
    <p:sldId id="275" r:id="rId46"/>
    <p:sldId id="307" r:id="rId47"/>
    <p:sldId id="290" r:id="rId48"/>
    <p:sldId id="291" r:id="rId49"/>
    <p:sldId id="289" r:id="rId50"/>
    <p:sldId id="301" r:id="rId51"/>
    <p:sldId id="300" r:id="rId52"/>
    <p:sldId id="297" r:id="rId53"/>
    <p:sldId id="298" r:id="rId54"/>
    <p:sldId id="299" r:id="rId55"/>
    <p:sldId id="296" r:id="rId56"/>
    <p:sldId id="294" r:id="rId57"/>
    <p:sldId id="312" r:id="rId58"/>
    <p:sldId id="311" r:id="rId59"/>
    <p:sldId id="303" r:id="rId60"/>
    <p:sldId id="306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6"/>
            <p14:sldId id="317"/>
            <p14:sldId id="318"/>
            <p14:sldId id="319"/>
            <p14:sldId id="326"/>
            <p14:sldId id="321"/>
            <p14:sldId id="328"/>
            <p14:sldId id="323"/>
            <p14:sldId id="32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F7F7F7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>
        <p:scale>
          <a:sx n="100" d="100"/>
          <a:sy n="100" d="100"/>
        </p:scale>
        <p:origin x="696" y="28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5975"/>
            <a:ext cx="5256212" cy="657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675"/>
            <a:ext cx="5256213" cy="247351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81175" y="3095625"/>
            <a:ext cx="3486150" cy="14859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72225" y="3557857"/>
            <a:ext cx="40475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CQC UNDER-ESTIMATION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543550" y="3838575"/>
            <a:ext cx="55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26119"/>
            <a:ext cx="8255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modal pushover analysis procedure to estimate seismic demands for </a:t>
            </a:r>
            <a:r>
              <a:rPr lang="en-US" sz="40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unsymmetric</a:t>
            </a:r>
            <a:r>
              <a:rPr lang="en-US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-plan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buildings</a:t>
            </a:r>
            <a:endParaRPr lang="fr-F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660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2003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605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917350" cy="1311128"/>
          </a:xfrm>
        </p:spPr>
        <p:txBody>
          <a:bodyPr/>
          <a:lstStyle/>
          <a:p>
            <a:r>
              <a:rPr lang="en-US" altLang="zh-TW" dirty="0"/>
              <a:t>EQUATIONS OF MOTION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73212"/>
            <a:ext cx="527685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434" y="1720787"/>
            <a:ext cx="28956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43368"/>
            <a:ext cx="885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5027" cy="1311128"/>
          </a:xfrm>
        </p:spPr>
        <p:txBody>
          <a:bodyPr/>
          <a:lstStyle/>
          <a:p>
            <a:r>
              <a:rPr lang="en-US" altLang="zh-TW" dirty="0"/>
              <a:t>SELECTED BUILDINGS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81375"/>
            <a:ext cx="5256212" cy="2341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0" y="1727203"/>
            <a:ext cx="3837060" cy="3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0"/>
            <a:ext cx="579756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5999" y="548898"/>
            <a:ext cx="314964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5999" y="2396428"/>
            <a:ext cx="486370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TORSIONALLY-SIMILARLY-STIFF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476239"/>
            <a:ext cx="370749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TORSIONALLY-FLEXIBLE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𝑂𝑗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blipFill>
                <a:blip r:embed="rId3"/>
                <a:stretch>
                  <a:fillRect l="-5645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2.95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blipFill>
                <a:blip r:embed="rId4"/>
                <a:stretch>
                  <a:fillRect l="-6222" r="-3556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6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blipFill>
                <a:blip r:embed="rId5"/>
                <a:stretch>
                  <a:fillRect l="-7303" r="-4494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42891" y="1295827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LATERAL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≅</m:t>
                    </m:r>
                  </m:oMath>
                </a14:m>
                <a:r>
                  <a:rPr lang="en-US" altLang="zh-TW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TORSIONAL</a:t>
                </a:r>
                <a:endParaRPr lang="zh-TW" alt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blipFill>
                <a:blip r:embed="rId6"/>
                <a:stretch>
                  <a:fillRect l="-5950" t="-2273" r="-1919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39238" y="5144541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9238" y="2805955"/>
            <a:ext cx="29990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MODES CLOSE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9788" y="2151529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39788" y="4231341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68743" cy="2529923"/>
          </a:xfrm>
        </p:spPr>
        <p:txBody>
          <a:bodyPr/>
          <a:lstStyle/>
          <a:p>
            <a:r>
              <a:rPr lang="en-US" altLang="zh-TW"/>
              <a:t>MODAL EXPANSION OF EFFECTIVE FORCES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456898"/>
            <a:ext cx="258127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3429000"/>
            <a:ext cx="4010025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19" y="4573465"/>
            <a:ext cx="3781425" cy="41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189659"/>
            <a:ext cx="3333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2" y="2269216"/>
            <a:ext cx="5931962" cy="3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5" y="0"/>
            <a:ext cx="4490452" cy="3429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6" y="0"/>
            <a:ext cx="4749433" cy="3429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7" y="3428999"/>
            <a:ext cx="4848623" cy="3428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3" y="3416002"/>
            <a:ext cx="4490452" cy="33054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43377" y="3022112"/>
            <a:ext cx="2061462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TORSIONALLY-STIFF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3375" y="6464110"/>
            <a:ext cx="3165097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TORSIONALLY-SIMILARLY-STIFF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52921" y="6464110"/>
            <a:ext cx="2417328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TORSIONALLY-FLEXIBLE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921" y="3022112"/>
            <a:ext cx="1275350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 smtClean="0"/>
              <a:t>SYMMETRIC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65" y="2431761"/>
            <a:ext cx="1709789" cy="3401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943"/>
            <a:ext cx="2852921" cy="628470"/>
          </a:xfrm>
          <a:prstGeom prst="rect">
            <a:avLst/>
          </a:prstGeom>
        </p:spPr>
      </p:pic>
      <p:cxnSp>
        <p:nvCxnSpPr>
          <p:cNvPr id="4" name="直線單箭頭接點 3"/>
          <p:cNvCxnSpPr>
            <a:endCxn id="16" idx="0"/>
          </p:cNvCxnSpPr>
          <p:nvPr/>
        </p:nvCxnSpPr>
        <p:spPr>
          <a:xfrm>
            <a:off x="1426460" y="2883877"/>
            <a:ext cx="1" cy="56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8912470" y="3269809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5036" y="4651130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502"/>
            <a:ext cx="4293213" cy="34761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54880"/>
            <a:ext cx="5495361" cy="2084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5715" y="1931646"/>
            <a:ext cx="1285142" cy="110741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131469" y="2503727"/>
            <a:ext cx="774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80851" y="4833659"/>
            <a:ext cx="4565930" cy="112646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COMBINATION RULE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CQC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303470" y="3676650"/>
            <a:ext cx="678230" cy="678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192274" y="5396890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4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892</Words>
  <Application>Microsoft Office PowerPoint</Application>
  <PresentationFormat>寬螢幕</PresentationFormat>
  <Paragraphs>571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184</cp:revision>
  <dcterms:created xsi:type="dcterms:W3CDTF">2015-10-12T10:51:44Z</dcterms:created>
  <dcterms:modified xsi:type="dcterms:W3CDTF">2018-10-16T16:18:00Z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