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38"/>
  </p:notesMasterIdLst>
  <p:sldIdLst>
    <p:sldId id="274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61" r:id="rId15"/>
    <p:sldId id="289" r:id="rId16"/>
    <p:sldId id="290" r:id="rId17"/>
    <p:sldId id="293" r:id="rId18"/>
    <p:sldId id="291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4" r:id="rId36"/>
    <p:sldId id="31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地梁" id="{9F8CE542-332F-4DFD-A3B8-B1DAB2D76D1A}">
          <p14:sldIdLst>
            <p14:sldId id="274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大梁" id="{DBECCF59-A744-4B2E-BD04-314EAB8CFD00}">
          <p14:sldIdLst>
            <p14:sldId id="261"/>
            <p14:sldId id="289"/>
            <p14:sldId id="290"/>
            <p14:sldId id="293"/>
            <p14:sldId id="291"/>
            <p14:sldId id="294"/>
            <p14:sldId id="297"/>
            <p14:sldId id="298"/>
            <p14:sldId id="299"/>
            <p14:sldId id="300"/>
            <p14:sldId id="301"/>
          </p14:sldIdLst>
        </p14:section>
        <p14:section name="小梁" id="{974F60DF-252C-4EE9-89A9-10105955327C}">
          <p14:sldIdLst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柱" id="{7872FB54-6B70-4E78-859F-6789F5D806E8}">
          <p14:sldIdLst>
            <p14:sldId id="309"/>
            <p14:sldId id="310"/>
            <p14:sldId id="311"/>
            <p14:sldId id="312"/>
            <p14:sldId id="314"/>
            <p14:sldId id="315"/>
          </p14:sldIdLst>
        </p14:section>
        <p14:section name="PURPLE THEME" id="{BAA48192-D5C0-4ACE-A8ED-1FDEAD944A1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222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3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5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7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28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5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4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5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與間距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短梁箍筋面積不得小於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R4.9.3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2082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7177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0201~0206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04545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淨跨不大於 </a:t>
            </a:r>
            <a:r>
              <a:rPr lang="en-US" altLang="zh-TW" dirty="0"/>
              <a:t>4 </a:t>
            </a:r>
            <a:r>
              <a:rPr lang="zh-TW" altLang="en-US" dirty="0"/>
              <a:t>倍梁總深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梁深、梁長、支承寬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支承寬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4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請確認是否為深梁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R3.8.1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125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7" y="1616380"/>
            <a:ext cx="204643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箍筋直徑、箍筋面積、梁混凝土強度、梁寬、有效梁深、箍筋強度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0.53 * sqrt(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f’c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= Av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 / s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&lt;= 4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1.2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請確認剪力鋼筋量上限，是否符合規範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4.6.7.9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513308" y="106759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R4.6.7.9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109555-A2A1-46E0-AC4A-BDCDDCB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4" y="701631"/>
            <a:ext cx="3361905" cy="333333"/>
          </a:xfrm>
          <a:prstGeom prst="rect">
            <a:avLst/>
          </a:prstGeom>
        </p:spPr>
      </p:pic>
      <p:sp>
        <p:nvSpPr>
          <p:cNvPr id="22" name="TextBox 98">
            <a:extLst>
              <a:ext uri="{FF2B5EF4-FFF2-40B4-BE49-F238E27FC236}">
                <a16:creationId xmlns:a16="http://schemas.microsoft.com/office/drawing/2014/main" id="{C2A92C8A-3E45-4604-A3E7-E47E5A9A806A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放寬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7273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49128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297016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&lt;= (fc’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(4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bw * d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0.025 *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bw * 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458805" y="10675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66263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0212~0217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665354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3" name="TextBox 98">
            <a:extLst>
              <a:ext uri="{FF2B5EF4-FFF2-40B4-BE49-F238E27FC236}">
                <a16:creationId xmlns:a16="http://schemas.microsoft.com/office/drawing/2014/main" id="{AD33C1CA-8CFF-4828-87CA-85F6589FD0DE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梁所有主筋量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最小處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請確認耐震最小量鋼筋，是否符合規範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BA9D7D-01A5-4798-A31F-ADA90BEDA291}"/>
              </a:ext>
            </a:extLst>
          </p:cNvPr>
          <p:cNvSpPr txBox="1"/>
          <p:nvPr/>
        </p:nvSpPr>
        <p:spPr>
          <a:xfrm>
            <a:off x="7420333" y="10675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R15.4.2.2</a:t>
            </a:r>
            <a:endParaRPr lang="zh-TW" altLang="en-US" dirty="0"/>
          </a:p>
        </p:txBody>
      </p:sp>
      <p:sp>
        <p:nvSpPr>
          <p:cNvPr id="21" name="TextBox 98">
            <a:extLst>
              <a:ext uri="{FF2B5EF4-FFF2-40B4-BE49-F238E27FC236}">
                <a16:creationId xmlns:a16="http://schemas.microsoft.com/office/drawing/2014/main" id="{0507BC4D-C6DB-433C-BAF3-4C559AF4B8DF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endParaRPr lang="zh-TW" alt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7DBDEF-A6C2-40D7-A719-513D7736184C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0A932E-AF8F-4FE0-A0B1-404AF3BA8AC1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請確認箍筋間距下限，是否符合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9622D5-37BA-44AF-BFE4-DEA884E88747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9B4BC-EA1D-4435-A2D3-2F0D6C9C25F7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3007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請確認箍筋間距上限，是否符合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F8EF098-59D4-4897-B2E9-FADE7B6917A6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699EAF-AB95-4C5A-878E-6C67EA6155B6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64267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中央上層鋼筋量不得大於端部最小鋼筋量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481625"/>
            <a:ext cx="607512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請確認中央上層筋相對鋼筋量，是否符合中央上層鋼筋量需小於端部最小鋼筋量的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E492907-F5A5-46B1-8A0C-DD0310BC3C2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0DBCB9-1C09-47BF-B065-53EC91E96B31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50870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0301~0306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5844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422911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22037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72990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7070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2.5%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7649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571021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87169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載重預警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最大主筋量、版厚、帶寬、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SDL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LL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、梁長、有效深度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mn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1 / 8 * (1.2 * (slab * 2.4 + SDL) + 1.6 * LL) * band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^ 2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capacity =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maxRatio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mn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 capacity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垂直載重配筋可能不足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170036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4" y="6982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往上漸縮  不低於</a:t>
            </a:r>
            <a:r>
              <a:rPr lang="en-US" altLang="zh-TW" dirty="0"/>
              <a:t>60%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上下層柱主筋量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下層柱主筋量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請確認上層柱主筋量，漸縮是否過大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20370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Factor = 1.5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不得大於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 * 1.5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 * Factor</a:t>
            </a: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2128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短梁側筋面積不得大於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* 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B9BED4E-B657-440A-814B-3FF3548E68DD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F2F8F9-7EAA-45F8-ADF7-734D377841E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1261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往下漸縮  不低於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上下層柱主筋量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上層柱主筋量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請確認下層柱主筋量，漸縮是否過大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00005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矩形閉合箍筋及繫筋之總斷面積 </a:t>
            </a:r>
            <a:r>
              <a:rPr lang="en-US" altLang="zh-TW" dirty="0"/>
              <a:t>Ash </a:t>
            </a:r>
            <a:r>
              <a:rPr lang="zh-TW" altLang="en-US" dirty="0"/>
              <a:t>不得小於式</a:t>
            </a:r>
            <a:r>
              <a:rPr lang="en-US" altLang="zh-TW" dirty="0"/>
              <a:t>(15-3)</a:t>
            </a:r>
            <a:r>
              <a:rPr lang="zh-TW" altLang="en-US" dirty="0"/>
              <a:t>及式</a:t>
            </a:r>
            <a:r>
              <a:rPr lang="en-US" altLang="zh-TW" dirty="0"/>
              <a:t>(15-4)</a:t>
            </a:r>
            <a:r>
              <a:rPr lang="zh-TW" altLang="en-US" dirty="0"/>
              <a:t>之值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96929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柱混凝土強度、箍筋強度、保護層、圍束區箍筋直徑與間距、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2646995"/>
            <a:ext cx="6170559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 =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 = (X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 * (Y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</a:t>
            </a:r>
          </a:p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bcY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bcY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柱混凝土強度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(ag / ach - 1)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0.09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bcY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箍筋強度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0403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向橫向鋼筋，是否符合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15.5.4.1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F25F786D-AF30-43BF-B44E-0F9886966C0F}"/>
              </a:ext>
            </a:extLst>
          </p:cNvPr>
          <p:cNvSpPr txBox="1"/>
          <p:nvPr/>
        </p:nvSpPr>
        <p:spPr>
          <a:xfrm>
            <a:off x="6412086" y="1616528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5" y="698267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矩形閉合箍筋及繫筋之總斷面積 </a:t>
            </a:r>
            <a:r>
              <a:rPr lang="en-US" altLang="zh-TW" dirty="0"/>
              <a:t>Ash </a:t>
            </a:r>
            <a:r>
              <a:rPr lang="zh-TW" altLang="en-US" dirty="0"/>
              <a:t>不得小於式</a:t>
            </a:r>
            <a:r>
              <a:rPr lang="en-US" altLang="zh-TW" dirty="0"/>
              <a:t>(15-3)</a:t>
            </a:r>
            <a:r>
              <a:rPr lang="zh-TW" altLang="en-US" dirty="0"/>
              <a:t>及式</a:t>
            </a:r>
            <a:r>
              <a:rPr lang="en-US" altLang="zh-TW" dirty="0"/>
              <a:t>(15-4)</a:t>
            </a:r>
            <a:r>
              <a:rPr lang="zh-TW" altLang="en-US" dirty="0"/>
              <a:t>之值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383110"/>
            <a:ext cx="297949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柱混凝土強度、箍筋強度、保護層、圍束區箍筋直徑與間距、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向柱寬、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2646995"/>
            <a:ext cx="6170559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 =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de-DE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 = (X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 * (Y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2)</a:t>
            </a:r>
          </a:p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bcX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X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向柱寬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bcX *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柱混凝土強度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箍筋強度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 (ag / ach - 1)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向繫筋面積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0.09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bcX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柱混凝土強度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箍筋強度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0403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Y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向橫向鋼筋，是否符合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15.5.4.1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8036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338607F8-AC64-4825-8971-72892EC703DC}"/>
              </a:ext>
            </a:extLst>
          </p:cNvPr>
          <p:cNvSpPr txBox="1"/>
          <p:nvPr/>
        </p:nvSpPr>
        <p:spPr>
          <a:xfrm>
            <a:off x="6412086" y="1616528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1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頂樓區鋼筋比不大於 </a:t>
            </a:r>
            <a:r>
              <a:rPr lang="en-US" altLang="zh-TW" dirty="0"/>
              <a:t>1.2 %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379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頂樓區柱鋼筋量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柱主筋量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請確認高樓區鋼筋比，是否超過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1.2 %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8755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82266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008AE5A9-237B-4EC8-BDB8-13666ADC4929}"/>
              </a:ext>
            </a:extLst>
          </p:cNvPr>
          <p:cNvSpPr txBox="1"/>
          <p:nvPr/>
        </p:nvSpPr>
        <p:spPr>
          <a:xfrm>
            <a:off x="5497688" y="1612367"/>
            <a:ext cx="204643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頂樓區不含屋突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頂樓區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¾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樓層數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7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717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中央繫筋隔根勾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379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主筋支數、繫筋支數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繫筋支數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【0406】X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向繫筋未符合隔根勾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【0407】Y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向繫筋未符合隔根勾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177805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0406~0407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1778051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繫筋</a:t>
            </a:r>
          </a:p>
        </p:txBody>
      </p:sp>
      <p:sp>
        <p:nvSpPr>
          <p:cNvPr id="25" name="TextBox 98">
            <a:extLst>
              <a:ext uri="{FF2B5EF4-FFF2-40B4-BE49-F238E27FC236}">
                <a16:creationId xmlns:a16="http://schemas.microsoft.com/office/drawing/2014/main" id="{885AA831-B509-4961-B8DC-4DB11F6BB276}"/>
              </a:ext>
            </a:extLst>
          </p:cNvPr>
          <p:cNvSpPr txBox="1"/>
          <p:nvPr/>
        </p:nvSpPr>
        <p:spPr>
          <a:xfrm>
            <a:off x="5493054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主筋鋼筋比不得小於 </a:t>
            </a:r>
            <a:r>
              <a:rPr lang="en-US" altLang="zh-TW" dirty="0"/>
              <a:t>0.3%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0.003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6455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主筋淨間距不得大於 </a:t>
            </a:r>
            <a:r>
              <a:rPr lang="en-US" altLang="zh-TW" dirty="0"/>
              <a:t>25 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梁寬、保護層、箍筋直徑、主筋支數、主筋直徑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61843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D4595B-13DA-4625-950C-DD9722E52E0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4CFC35-6B44-40BD-993A-9F474224B44F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15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主筋單排支數不得小於 </a:t>
            </a:r>
            <a:r>
              <a:rPr lang="en-US" altLang="zh-TW" dirty="0"/>
              <a:t>2 </a:t>
            </a:r>
            <a:r>
              <a:rPr lang="zh-TW" altLang="en-US" dirty="0"/>
              <a:t>支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主筋單排支數不得小於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81304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81304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10793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3429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中央下層鋼筋量不得大於端部最小鋼筋量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中央下層鋼筋量不得大於端部最小鋼筋量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8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端部上層鋼筋量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不得大</a:t>
            </a:r>
            <a:r>
              <a:rPr lang="zh-TW" altLang="en-US" dirty="0"/>
              <a:t>於中央鋼筋量的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左右主筋量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中央主筋量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537607"/>
            <a:ext cx="607512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左端上層鋼筋量不得大於中央鋼筋量的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右端上層鋼筋量不得大於中央鋼筋量的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1205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1424108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55C0BA-C0CD-4342-BD41-2A0D80E9D540}"/>
              </a:ext>
            </a:extLst>
          </p:cNvPr>
          <p:cNvSpPr txBox="1"/>
          <p:nvPr/>
        </p:nvSpPr>
        <p:spPr>
          <a:xfrm>
            <a:off x="712054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42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1041</TotalTime>
  <Words>3157</Words>
  <Application>Microsoft Office PowerPoint</Application>
  <PresentationFormat>如螢幕大小 (4:3)</PresentationFormat>
  <Paragraphs>545</Paragraphs>
  <Slides>34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Arial Unicode MS</vt:lpstr>
      <vt:lpstr>微軟正黑體</vt:lpstr>
      <vt:lpstr>微軟正黑體 Light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71</cp:revision>
  <dcterms:created xsi:type="dcterms:W3CDTF">2018-11-23T07:15:42Z</dcterms:created>
  <dcterms:modified xsi:type="dcterms:W3CDTF">2018-12-11T03:56:25Z</dcterms:modified>
</cp:coreProperties>
</file>