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314" r:id="rId5"/>
    <p:sldId id="344" r:id="rId6"/>
    <p:sldId id="316" r:id="rId7"/>
    <p:sldId id="317" r:id="rId8"/>
    <p:sldId id="318" r:id="rId9"/>
    <p:sldId id="333" r:id="rId10"/>
    <p:sldId id="341" r:id="rId11"/>
    <p:sldId id="324" r:id="rId12"/>
    <p:sldId id="342" r:id="rId13"/>
    <p:sldId id="323" r:id="rId14"/>
    <p:sldId id="335" r:id="rId15"/>
    <p:sldId id="343" r:id="rId16"/>
    <p:sldId id="325" r:id="rId17"/>
    <p:sldId id="326" r:id="rId18"/>
    <p:sldId id="336" r:id="rId19"/>
    <p:sldId id="332" r:id="rId20"/>
    <p:sldId id="338" r:id="rId21"/>
    <p:sldId id="327" r:id="rId22"/>
    <p:sldId id="340" r:id="rId23"/>
    <p:sldId id="328" r:id="rId24"/>
    <p:sldId id="339" r:id="rId25"/>
    <p:sldId id="329" r:id="rId26"/>
    <p:sldId id="330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  <p14:sldId id="344"/>
          </p14:sldIdLst>
        </p14:section>
        <p14:section name="Beam" id="{8204F901-07D4-441E-9A53-8318BABAF101}">
          <p14:sldIdLst>
            <p14:sldId id="316"/>
            <p14:sldId id="317"/>
            <p14:sldId id="318"/>
            <p14:sldId id="333"/>
            <p14:sldId id="341"/>
          </p14:sldIdLst>
        </p14:section>
        <p14:section name="Evaluation and Model" id="{AED21C17-4531-47DD-94F6-FCF31E255E8F}">
          <p14:sldIdLst>
            <p14:sldId id="324"/>
            <p14:sldId id="342"/>
            <p14:sldId id="323"/>
            <p14:sldId id="335"/>
            <p14:sldId id="343"/>
            <p14:sldId id="325"/>
          </p14:sldIdLst>
        </p14:section>
        <p14:section name="Time History" id="{25F348E4-4895-4EB9-8354-646E8EC5F5A2}">
          <p14:sldIdLst>
            <p14:sldId id="326"/>
            <p14:sldId id="336"/>
          </p14:sldIdLst>
        </p14:section>
        <p14:section name="Nonlinear" id="{B4FEB572-6101-4109-AFBB-6CECE5D58072}">
          <p14:sldIdLst>
            <p14:sldId id="332"/>
            <p14:sldId id="338"/>
            <p14:sldId id="327"/>
            <p14:sldId id="340"/>
            <p14:sldId id="328"/>
            <p14:sldId id="339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9" autoAdjust="0"/>
    <p:restoredTop sz="81376" autoAdjust="0"/>
  </p:normalViewPr>
  <p:slideViewPr>
    <p:cSldViewPr snapToGrid="0">
      <p:cViewPr varScale="1">
        <p:scale>
          <a:sx n="90" d="100"/>
          <a:sy n="90" d="100"/>
        </p:scale>
        <p:origin x="450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下層筋都有可能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混凝土強度越高效果越好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4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Model Assume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12" y="1586718"/>
            <a:ext cx="7654088" cy="12393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75" y="4837043"/>
            <a:ext cx="3559819" cy="12393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218" y="3050638"/>
            <a:ext cx="5968529" cy="348827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675" y="3731447"/>
            <a:ext cx="4485563" cy="8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10281868" cy="701731"/>
          </a:xfrm>
        </p:spPr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Design 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977" y="2434911"/>
            <a:ext cx="6582730" cy="37531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6378" y="3136494"/>
            <a:ext cx="6429191" cy="6241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33408" y="2028983"/>
            <a:ext cx="3353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Roof Strong Column Weak Beam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686702" y="3249668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Joint Shear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20974" y="2562447"/>
            <a:ext cx="0" cy="43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7609" y="3950870"/>
            <a:ext cx="4237629" cy="13675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36065" y="3136494"/>
            <a:ext cx="797442" cy="26262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287275" y="4423144"/>
            <a:ext cx="1701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911347" cy="701731"/>
          </a:xfrm>
        </p:spPr>
        <p:txBody>
          <a:bodyPr/>
          <a:lstStyle/>
          <a:p>
            <a:r>
              <a:rPr lang="en-US" altLang="zh-TW" dirty="0"/>
              <a:t>Model Design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2920691"/>
            <a:ext cx="5236787" cy="30016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7115" y="2007537"/>
            <a:ext cx="4705821" cy="44232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98591" y="2459026"/>
            <a:ext cx="331917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12m B50X60, C60X60, C80X80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74618" y="1556292"/>
            <a:ext cx="227081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 B30X50, C50X50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30" y="4430617"/>
            <a:ext cx="5163169" cy="1925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420251" y="3120533"/>
                <a:ext cx="4188326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&amp;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𝐿𝑜𝑛𝑔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𝑆𝑝𝑎𝑛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51" y="3120533"/>
                <a:ext cx="4188326" cy="856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090" y="1270800"/>
            <a:ext cx="3559819" cy="12393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812653" y="3120532"/>
                <a:ext cx="4275914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𝐿𝑎𝑟𝑔𝑒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&amp;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𝑆h𝑜𝑟𝑡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𝑆𝑝𝑎𝑛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653" y="3120532"/>
                <a:ext cx="4275914" cy="8567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35392" y="2285992"/>
            <a:ext cx="210224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Find PGA and PGV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𝑃𝐺𝐴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𝑃𝐺𝑉</m:t>
                        </m:r>
                      </m:den>
                    </m:f>
                  </m:oMath>
                </a14:m>
                <a:r>
                  <a:rPr lang="zh-TW" altLang="en-US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ratio</a:t>
                </a:r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751" y="3666869"/>
                <a:ext cx="2066463" cy="619400"/>
              </a:xfrm>
              <a:prstGeom prst="rect">
                <a:avLst/>
              </a:prstGeom>
              <a:blipFill>
                <a:blip r:embed="rId3"/>
                <a:stretch>
                  <a:fillRect l="-7670" r="-2360" b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2190503" y="2892048"/>
            <a:ext cx="0" cy="531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26667" y="3581816"/>
            <a:ext cx="158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90503" y="4529462"/>
            <a:ext cx="0" cy="62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30751" y="5439817"/>
            <a:ext cx="421852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Max 10 ratio and no same earthquake 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Spectrum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500" y="1995843"/>
            <a:ext cx="5344500" cy="4004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1995843"/>
            <a:ext cx="5344500" cy="4004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91873" y="1564274"/>
            <a:ext cx="106375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Unscaled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110334" y="1557785"/>
            <a:ext cx="13370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Normalized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294841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8881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6953693" y="2094614"/>
            <a:ext cx="0" cy="120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80111" y="1496007"/>
            <a:ext cx="13471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Third 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08220" y="3423684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8"/>
          <a:stretch/>
        </p:blipFill>
        <p:spPr>
          <a:xfrm>
            <a:off x="6096000" y="2211572"/>
            <a:ext cx="5530409" cy="46464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294841"/>
            <a:ext cx="6774873" cy="21294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5312" y="2214567"/>
            <a:ext cx="279659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Without Initial Conditions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30" y="1432458"/>
            <a:ext cx="2127851" cy="21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Hinge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0547" r="48652" b="56833"/>
          <a:stretch/>
        </p:blipFill>
        <p:spPr>
          <a:xfrm>
            <a:off x="2965851" y="4352318"/>
            <a:ext cx="6260298" cy="127362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382710" y="3213562"/>
            <a:ext cx="3426579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一般斷筋要不要也設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多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塑角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Closed 2 Project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098" name="Picture 2" descr="https://coggle-downloads-production.s3.eu-west-1.amazonaws.com/58d294f493fb33b242cf09811327639371d3f9b1243775d5da93e084c7b5e303/download.png?AWSAccessKeyId=ASIA4YTCGXFHKKDHU5FR&amp;Expires=1556740407&amp;Signature=ju0ndrerIDp%2FjRB%2BjlZCWQwBubs%3D&amp;x-amz-security-token=AgoJb3JpZ2luX2VjEKP%2F%2F%2F%2F%2F%2F%2F%2F%2F%2FwEaCWV1LXdlc3QtMSJHMEUCIESuPrT02bi4%2FoAu45UX4r5gIVIXu7%2BMVssyP3n%2F11cVAiEAzGzP%2BLbCSZf7vGtV7ZOL0AjcIZH4R8H3WWJJNtFzI7kqnAIIjP%2F%2F%2F%2F%2F%2F%2F%2F%2F%2FARAAGgw4Nzc0NTMwMzE3NTgiDLIZveLKYP%2FvRtpVXirwAcGnFzsEZf%2BNEEh8cKBww4aSU7A9L7nXDBJIVHstVI3jzfhPPPcYynhMx%2BDVRA5EFEAETbxq5L5LWQZXVPVDlRfb0Ctomm9wuSIoo0qJZkSS1DCO3n07pT7rzWWNm3ZlqfK3Co47eRC1wkAHkxirD%2BvX2PCv%2BVJRRVN2Vfhj1%2BL%2Buog406dq9qkf2yd88v%2F01gw7o5vJmBteIg1HoEUoRb3Z9F%2B2Ovk26RYjLM9yuHv5BkJT2E7xWWnaxcYxakHeuhGgH9vpHGF%2FwOySSZ21Yqo12n2IxwWEKZcgw1x%2FgDl6%2FahS%2B8vtVla%2BVSZ6ibwP3DDx9aXmBTq0Abpf2CxzZyp7J9KOfiGokZe3AmhiBELvqjgY3b4y3JFlo3JOcDpXF9c6%2FslaL06j%2BPTZPa0VvYLNo9MM5vEhRUVMEl6P%2Fw%2BxQJxiBPAIFZpwEASSoUZgifUi8lmCfoerj%2FPsfIsB99Yj1LMBWN6DbwrhztfJFBiX89nF%2BUTfh39qoVdqLkiDPkLwtkUZyEzRiRLK11b4nyXLq5gOwnHKvGgmv024TMVO2P37fB80RFUsbPX0vQ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5327"/>
            <a:ext cx="12192000" cy="3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232069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2%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3%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 smtClean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632206" y="2176625"/>
                <a:ext cx="3531223" cy="911147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min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+100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,0.025 )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6" y="2176625"/>
                <a:ext cx="3531223" cy="911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632206" y="3292869"/>
                <a:ext cx="2982611" cy="9952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max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0.8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14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6" y="3292869"/>
                <a:ext cx="2982611" cy="995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3429" y="2057172"/>
            <a:ext cx="8028571" cy="34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67694" y="4426365"/>
            <a:ext cx="7377223" cy="1006872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06" y="4582810"/>
            <a:ext cx="3010761" cy="18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7442975" cy="2048766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evelopment </a:t>
            </a:r>
            <a:r>
              <a:rPr lang="en-US" altLang="zh-TW" dirty="0"/>
              <a:t>L</a:t>
            </a:r>
            <a:r>
              <a:rPr lang="en-US" altLang="zh-TW" dirty="0" smtClean="0"/>
              <a:t>ength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7" y="1818166"/>
            <a:ext cx="5486912" cy="4143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187"/>
            <a:ext cx="609685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7" name="矩形 6"/>
          <p:cNvSpPr/>
          <p:nvPr/>
        </p:nvSpPr>
        <p:spPr>
          <a:xfrm>
            <a:off x="1567823" y="2713493"/>
            <a:ext cx="1477925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375114" y="2713493"/>
            <a:ext cx="1477925" cy="411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9788" y="2713495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499" y="1871715"/>
            <a:ext cx="5533501" cy="4144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7972798" y="5724854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0.1~0.45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9944110" y="5724853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0.55~0.9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661431" y="4873730"/>
            <a:ext cx="94513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BEFORE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414287" y="4435450"/>
            <a:ext cx="77771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AFTER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98375" y="3132690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30706" y="3132689"/>
            <a:ext cx="54918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0.45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02924" y="3147682"/>
            <a:ext cx="5443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0.55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609181" y="313464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398759" y="4663643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09181" y="4657371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67823" y="4222562"/>
            <a:ext cx="4282951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39788" y="4222564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013496" y="6026904"/>
            <a:ext cx="495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705340" y="5796071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漸進式退縮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3721211" y="3560114"/>
            <a:ext cx="0" cy="439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514" y="5071851"/>
            <a:ext cx="4009524" cy="1752381"/>
          </a:xfrm>
          <a:prstGeom prst="rect">
            <a:avLst/>
          </a:prstGeom>
        </p:spPr>
      </p:pic>
      <p:sp>
        <p:nvSpPr>
          <p:cNvPr id="34" name="Freeform 5"/>
          <p:cNvSpPr>
            <a:spLocks/>
          </p:cNvSpPr>
          <p:nvPr/>
        </p:nvSpPr>
        <p:spPr bwMode="auto">
          <a:xfrm>
            <a:off x="325082" y="586309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688603" cy="1311128"/>
          </a:xfrm>
        </p:spPr>
        <p:txBody>
          <a:bodyPr/>
          <a:lstStyle/>
          <a:p>
            <a:r>
              <a:rPr lang="en-US" altLang="zh-TW" dirty="0" smtClean="0"/>
              <a:t>Shear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786084" y="1971528"/>
                <a:ext cx="1853520" cy="4944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u</m:t>
                          </m:r>
                        </m:sub>
                      </m:sSub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p</m:t>
                          </m:r>
                        </m:sub>
                      </m:sSub>
                      <m: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D</m:t>
                          </m:r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84" y="1971528"/>
                <a:ext cx="1853520" cy="494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86084" y="2753833"/>
                <a:ext cx="5037405" cy="83984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max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𝐽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84" y="2753833"/>
                <a:ext cx="5037405" cy="839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6084" y="3881552"/>
            <a:ext cx="7961905" cy="44571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05246" y="5582093"/>
            <a:ext cx="7451651" cy="1275907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79674" y="4227795"/>
            <a:ext cx="7377223" cy="859867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7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474872" cy="2048766"/>
          </a:xfrm>
        </p:spPr>
        <p:txBody>
          <a:bodyPr/>
          <a:lstStyle/>
          <a:p>
            <a:r>
              <a:rPr lang="en-US" altLang="zh-TW" dirty="0"/>
              <a:t>Shear Reinforcement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994266"/>
            <a:ext cx="5686619" cy="19488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67823" y="4871154"/>
            <a:ext cx="4282951" cy="411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9788" y="4871156"/>
            <a:ext cx="5762846" cy="411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59533" y="5289237"/>
            <a:ext cx="36163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69955" y="5282965"/>
            <a:ext cx="36163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879265" y="2968699"/>
            <a:ext cx="808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040198" y="2754986"/>
            <a:ext cx="192392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&gt;2h, Consider </a:t>
            </a: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Vc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879265" y="5077059"/>
            <a:ext cx="808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040198" y="4892393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7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499"/>
            <a:ext cx="6096851" cy="4563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6842400" y="1989683"/>
                <a:ext cx="2688813" cy="85670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𝑆𝑒𝑖𝑠𝑚𝑖𝑐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00" y="1989683"/>
                <a:ext cx="2688813" cy="856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8866" y="1163"/>
            <a:ext cx="1275613" cy="197789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644" y="179055"/>
            <a:ext cx="1981773" cy="180000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>
          <a:xfrm>
            <a:off x="3219644" y="1764877"/>
            <a:ext cx="0" cy="42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336" y="3074060"/>
            <a:ext cx="4550420" cy="2839978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342130" y="694642"/>
            <a:ext cx="173541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Moment Decay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943600" y="884814"/>
            <a:ext cx="776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8176173" y="1190847"/>
            <a:ext cx="0" cy="64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0850040" y="1190847"/>
            <a:ext cx="0" cy="648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346280" y="694642"/>
            <a:ext cx="100752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Short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093743" y="2204324"/>
            <a:ext cx="151259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576777" y="694642"/>
            <a:ext cx="27026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499"/>
            <a:ext cx="6096851" cy="4563112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872716" y="3753293"/>
            <a:ext cx="786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90" y="2200300"/>
            <a:ext cx="3559819" cy="123933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90" y="4154896"/>
            <a:ext cx="3559819" cy="124886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8431383" y="3483043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208</Words>
  <Application>Microsoft Office PowerPoint</Application>
  <PresentationFormat>寬螢幕</PresentationFormat>
  <Paragraphs>108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470</cp:revision>
  <dcterms:created xsi:type="dcterms:W3CDTF">2015-10-12T10:51:44Z</dcterms:created>
  <dcterms:modified xsi:type="dcterms:W3CDTF">2019-05-01T14:27:21Z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