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2"/>
  </p:notesMasterIdLst>
  <p:sldIdLst>
    <p:sldId id="270" r:id="rId5"/>
    <p:sldId id="256" r:id="rId6"/>
    <p:sldId id="314" r:id="rId7"/>
    <p:sldId id="328" r:id="rId8"/>
    <p:sldId id="316" r:id="rId9"/>
    <p:sldId id="319" r:id="rId10"/>
    <p:sldId id="321" r:id="rId11"/>
    <p:sldId id="323" r:id="rId12"/>
    <p:sldId id="324" r:id="rId13"/>
    <p:sldId id="325" r:id="rId14"/>
    <p:sldId id="326" r:id="rId15"/>
    <p:sldId id="327" r:id="rId16"/>
    <p:sldId id="257" r:id="rId17"/>
    <p:sldId id="262" r:id="rId18"/>
    <p:sldId id="278" r:id="rId19"/>
    <p:sldId id="258" r:id="rId20"/>
    <p:sldId id="266" r:id="rId21"/>
    <p:sldId id="292" r:id="rId22"/>
    <p:sldId id="293" r:id="rId23"/>
    <p:sldId id="287" r:id="rId24"/>
    <p:sldId id="286" r:id="rId25"/>
    <p:sldId id="310" r:id="rId26"/>
    <p:sldId id="263" r:id="rId27"/>
    <p:sldId id="264" r:id="rId28"/>
    <p:sldId id="295" r:id="rId29"/>
    <p:sldId id="283" r:id="rId30"/>
    <p:sldId id="267" r:id="rId31"/>
    <p:sldId id="284" r:id="rId32"/>
    <p:sldId id="309" r:id="rId33"/>
    <p:sldId id="268" r:id="rId34"/>
    <p:sldId id="269" r:id="rId35"/>
    <p:sldId id="271" r:id="rId36"/>
    <p:sldId id="313" r:id="rId37"/>
    <p:sldId id="274" r:id="rId38"/>
    <p:sldId id="302" r:id="rId39"/>
    <p:sldId id="273" r:id="rId40"/>
    <p:sldId id="279" r:id="rId41"/>
    <p:sldId id="280" r:id="rId42"/>
    <p:sldId id="308" r:id="rId43"/>
    <p:sldId id="281" r:id="rId44"/>
    <p:sldId id="282" r:id="rId45"/>
    <p:sldId id="275" r:id="rId46"/>
    <p:sldId id="307" r:id="rId47"/>
    <p:sldId id="290" r:id="rId48"/>
    <p:sldId id="291" r:id="rId49"/>
    <p:sldId id="289" r:id="rId50"/>
    <p:sldId id="301" r:id="rId51"/>
    <p:sldId id="300" r:id="rId52"/>
    <p:sldId id="297" r:id="rId53"/>
    <p:sldId id="298" r:id="rId54"/>
    <p:sldId id="299" r:id="rId55"/>
    <p:sldId id="296" r:id="rId56"/>
    <p:sldId id="294" r:id="rId57"/>
    <p:sldId id="312" r:id="rId58"/>
    <p:sldId id="311" r:id="rId59"/>
    <p:sldId id="303" r:id="rId60"/>
    <p:sldId id="306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Title" id="{E96AE2BE-AF96-4EE7-9327-B21695391A20}">
          <p14:sldIdLst>
            <p14:sldId id="256"/>
          </p14:sldIdLst>
        </p14:section>
        <p14:section name="INTRODUCTION" id="{37A01F1D-2EE5-4A7B-8065-76CB08082C76}">
          <p14:sldIdLst>
            <p14:sldId id="314"/>
          </p14:sldIdLst>
        </p14:section>
        <p14:section name="SOME GENERAL PROPERTIES" id="{B1C1546D-2DD0-4A5C-89AF-B701A45DFD44}">
          <p14:sldIdLst>
            <p14:sldId id="328"/>
            <p14:sldId id="316"/>
          </p14:sldIdLst>
        </p14:section>
        <p14:section name="CAPACITY AND LIMIT-STATES" id="{C7FB08B7-2ED0-42C4-8BF1-4A44A38EB37C}">
          <p14:sldIdLst>
            <p14:sldId id="319"/>
          </p14:sldIdLst>
        </p14:section>
        <p14:section name="MULTI-RECORD IDAS" id="{37C3707A-47B2-4F1A-965F-8118306780AD}">
          <p14:sldIdLst>
            <p14:sldId id="321"/>
          </p14:sldIdLst>
        </p14:section>
        <p14:section name="PBEE" id="{53074DAC-B932-4742-9B77-B93CF497FB30}">
          <p14:sldIdLst>
            <p14:sldId id="323"/>
          </p14:sldIdLst>
        </p14:section>
        <p14:section name="SCALING LEGITIMACY AND IM SELECTION" id="{88430349-E47B-4073-A874-10F79454FA69}">
          <p14:sldIdLst>
            <p14:sldId id="324"/>
            <p14:sldId id="325"/>
          </p14:sldIdLst>
        </p14:section>
        <p14:section name="NON-LINEAR SPO" id="{0309096A-038D-4C42-8D73-1038E13A7B6A}">
          <p14:sldIdLst>
            <p14:sldId id="326"/>
            <p14:sldId id="327"/>
          </p14:sldIdLst>
        </p14:section>
        <p14:section name="Problem" id="{B3722385-FBB2-468F-965A-7B63E17B98FE}">
          <p14:sldIdLst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849"/>
    <a:srgbClr val="3498DB"/>
    <a:srgbClr val="1ABC9C"/>
    <a:srgbClr val="F7F7F7"/>
    <a:srgbClr val="FFFFFF"/>
    <a:srgbClr val="FE1359"/>
    <a:srgbClr val="FAF8F9"/>
    <a:srgbClr val="F9E5D7"/>
    <a:srgbClr val="1B1B1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78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28972"/>
            <a:ext cx="10514012" cy="44273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9788" y="1098595"/>
            <a:ext cx="5256212" cy="561436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1098595"/>
            <a:ext cx="5257800" cy="55399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>
                <a:solidFill>
                  <a:schemeClr val="bg1"/>
                </a:solidFill>
              </a:rPr>
              <a:t>Sa(T</a:t>
            </a:r>
            <a:r>
              <a:rPr lang="en-US" altLang="zh-TW" sz="3000" baseline="-25000" dirty="0">
                <a:solidFill>
                  <a:schemeClr val="bg1"/>
                </a:solidFill>
              </a:rPr>
              <a:t>1</a:t>
            </a:r>
            <a:r>
              <a:rPr lang="en-US" altLang="zh-TW" sz="3000" dirty="0">
                <a:solidFill>
                  <a:schemeClr val="bg1"/>
                </a:solidFill>
              </a:rPr>
              <a:t>,5%)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</a:t>
            </a:r>
            <a:r>
              <a:rPr lang="en-US" altLang="zh-TW" dirty="0" smtClean="0"/>
              <a:t>SPO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</a:t>
            </a:r>
            <a:r>
              <a:rPr lang="en-US" altLang="zh-TW" dirty="0" smtClean="0"/>
              <a:t>SPO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EQUAL </a:t>
            </a:r>
            <a:r>
              <a:rPr lang="en-US" altLang="zh-TW" sz="2800" dirty="0">
                <a:solidFill>
                  <a:schemeClr val="accent1"/>
                </a:solidFill>
              </a:rPr>
              <a:t>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239740"/>
            <a:ext cx="5160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TIME-HISTORY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4862076"/>
            <a:ext cx="3197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196696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2749123"/>
            <a:ext cx="3136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271045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482341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3710012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903769" y="4901997"/>
              <a:ext cx="2392898" cy="3938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33135" y="1470490"/>
              <a:ext cx="934166" cy="39389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7" y="1968389"/>
            <a:ext cx="151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75396" y="3548768"/>
            <a:ext cx="2014334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</a:t>
            </a:r>
            <a:endParaRPr lang="en-US" altLang="zh-TW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56859" y="2758097"/>
            <a:ext cx="45140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9511" y="485377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FUSE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22141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EARLIER YIELDING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93687" y="5366331"/>
            <a:ext cx="468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STRUCTURAL RESURRECTION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01073"/>
            <a:ext cx="5219700" cy="42932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2646" y="4703357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562165" y="4980791"/>
            <a:ext cx="498021" cy="914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MULTI-RECORD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845878"/>
            <a:ext cx="5256212" cy="42579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255" y="2048789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7" y="1362131"/>
            <a:ext cx="3855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PARAMETRIC METHODS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504158" y="2910623"/>
            <a:ext cx="478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NON-PARAMETRIC METHODS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4036" y="4935542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9372" y="5482024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04158" y="4302770"/>
            <a:ext cx="169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CAPACITY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44036" y="3540937"/>
            <a:ext cx="1597553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MEAN MEDIAN</a:t>
            </a:r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2048766"/>
          </a:xfrm>
        </p:spPr>
        <p:txBody>
          <a:bodyPr/>
          <a:lstStyle/>
          <a:p>
            <a:r>
              <a:rPr lang="en-US" altLang="zh-TW" dirty="0"/>
              <a:t>PBEE FRAMEWORK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2971800"/>
            <a:ext cx="7181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95713" cy="701731"/>
          </a:xfrm>
        </p:spPr>
        <p:txBody>
          <a:bodyPr/>
          <a:lstStyle/>
          <a:p>
            <a:r>
              <a:rPr lang="en-US" altLang="zh-TW" dirty="0"/>
              <a:t>SCALING </a:t>
            </a:r>
            <a:r>
              <a:rPr lang="en-US" altLang="zh-TW" dirty="0" smtClean="0"/>
              <a:t>LEGITIMACY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4862"/>
            <a:ext cx="5256213" cy="4024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1" y="19564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ROOF DUCTILITY RESPONSE OF A 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2800" dirty="0">
                <a:solidFill>
                  <a:schemeClr val="accent1"/>
                </a:solidFill>
              </a:rPr>
              <a:t>= </a:t>
            </a:r>
            <a:r>
              <a:rPr lang="en-US" altLang="zh-TW" sz="2800" dirty="0" smtClean="0">
                <a:solidFill>
                  <a:schemeClr val="accent1"/>
                </a:solidFill>
              </a:rPr>
              <a:t>1s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4383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MDOF STEEL FRAME SUBJECTED TO 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20 </a:t>
            </a:r>
            <a:r>
              <a:rPr lang="en-US" altLang="zh-TW" sz="2800" dirty="0">
                <a:solidFill>
                  <a:schemeClr val="accent1"/>
                </a:solidFill>
              </a:rPr>
              <a:t>RECORDS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4920322"/>
            <a:ext cx="5403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SCALED TO </a:t>
            </a:r>
            <a:r>
              <a:rPr lang="en-US" altLang="zh-TW" sz="2800" dirty="0">
                <a:solidFill>
                  <a:schemeClr val="accent1"/>
                </a:solidFill>
              </a:rPr>
              <a:t>5 LEVELS</a:t>
            </a:r>
            <a:r>
              <a:rPr lang="en-US" altLang="zh-TW" sz="2800" dirty="0"/>
              <a:t> OF </a:t>
            </a:r>
            <a:r>
              <a:rPr lang="en-US" altLang="zh-TW" sz="2800" dirty="0" smtClean="0"/>
              <a:t>Sa(T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,5%)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897</Words>
  <Application>Microsoft Office PowerPoint</Application>
  <PresentationFormat>寬螢幕</PresentationFormat>
  <Paragraphs>568</Paragraphs>
  <Slides>57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5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201</cp:revision>
  <dcterms:created xsi:type="dcterms:W3CDTF">2015-10-12T10:51:44Z</dcterms:created>
  <dcterms:modified xsi:type="dcterms:W3CDTF">2018-09-02T17:03:50Z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