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317" r:id="rId2"/>
    <p:sldId id="316" r:id="rId3"/>
    <p:sldId id="318" r:id="rId4"/>
    <p:sldId id="278" r:id="rId5"/>
    <p:sldId id="346" r:id="rId6"/>
    <p:sldId id="345" r:id="rId7"/>
    <p:sldId id="321" r:id="rId8"/>
    <p:sldId id="347" r:id="rId9"/>
    <p:sldId id="324" r:id="rId10"/>
    <p:sldId id="325" r:id="rId11"/>
    <p:sldId id="326" r:id="rId12"/>
    <p:sldId id="329" r:id="rId13"/>
    <p:sldId id="348" r:id="rId14"/>
    <p:sldId id="331" r:id="rId15"/>
    <p:sldId id="349" r:id="rId16"/>
    <p:sldId id="335" r:id="rId17"/>
    <p:sldId id="336" r:id="rId18"/>
    <p:sldId id="337" r:id="rId19"/>
    <p:sldId id="350" r:id="rId20"/>
    <p:sldId id="338" r:id="rId21"/>
    <p:sldId id="339" r:id="rId22"/>
    <p:sldId id="340" r:id="rId23"/>
    <p:sldId id="351" r:id="rId24"/>
    <p:sldId id="342"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C5E8114D-1534-460D-BACB-01425C040C09}">
          <p14:sldIdLst>
            <p14:sldId id="317"/>
            <p14:sldId id="316"/>
          </p14:sldIdLst>
        </p14:section>
        <p14:section name="Problem" id="{B3722385-FBB2-468F-965A-7B63E17B98FE}">
          <p14:sldIdLst>
            <p14:sldId id="318"/>
            <p14:sldId id="278"/>
          </p14:sldIdLst>
        </p14:section>
        <p14:section name="Solution" id="{A551B479-8CA7-45C9-A068-7977E2FBC882}">
          <p14:sldIdLst>
            <p14:sldId id="346"/>
          </p14:sldIdLst>
        </p14:section>
        <p14:section name="Case" id="{72219E2F-CDF4-4614-AE3A-FBAB1D5DDEC3}">
          <p14:sldIdLst>
            <p14:sldId id="345"/>
            <p14:sldId id="321"/>
          </p14:sldIdLst>
        </p14:section>
        <p14:section name="IDA" id="{B2D09207-4AFE-453B-A412-3627130F874E}">
          <p14:sldIdLst>
            <p14:sldId id="347"/>
            <p14:sldId id="324"/>
            <p14:sldId id="325"/>
            <p14:sldId id="326"/>
            <p14:sldId id="329"/>
            <p14:sldId id="348"/>
            <p14:sldId id="331"/>
            <p14:sldId id="349"/>
            <p14:sldId id="335"/>
            <p14:sldId id="336"/>
            <p14:sldId id="337"/>
            <p14:sldId id="350"/>
            <p14:sldId id="338"/>
            <p14:sldId id="339"/>
            <p14:sldId id="340"/>
            <p14:sldId id="351"/>
            <p14:sldId id="342"/>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1B1B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6815" autoAdjust="0"/>
  </p:normalViewPr>
  <p:slideViewPr>
    <p:cSldViewPr snapToGrid="0">
      <p:cViewPr varScale="1">
        <p:scale>
          <a:sx n="88" d="100"/>
          <a:sy n="88" d="100"/>
        </p:scale>
        <p:origin x="225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3889CD-42F6-46D3-8774-76AD4E143C79}" type="datetimeFigureOut">
              <a:rPr lang="zh-TW" altLang="en-US" smtClean="0"/>
              <a:t>2018/8/9</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B22B0D-1CA7-4298-B4CD-04A0716BCB99}" type="slidenum">
              <a:rPr lang="zh-TW" altLang="en-US" smtClean="0"/>
              <a:t>‹#›</a:t>
            </a:fld>
            <a:endParaRPr lang="zh-TW" altLang="en-US"/>
          </a:p>
        </p:txBody>
      </p:sp>
    </p:spTree>
    <p:extLst>
      <p:ext uri="{BB962C8B-B14F-4D97-AF65-F5344CB8AC3E}">
        <p14:creationId xmlns:p14="http://schemas.microsoft.com/office/powerpoint/2010/main" val="256576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371600" y="1143000"/>
            <a:ext cx="4114800" cy="3086100"/>
          </a:xfrm>
        </p:spPr>
      </p:sp>
      <p:sp>
        <p:nvSpPr>
          <p:cNvPr id="3" name="備忘稿版面配置區 2"/>
          <p:cNvSpPr>
            <a:spLocks noGrp="1"/>
          </p:cNvSpPr>
          <p:nvPr>
            <p:ph type="body" idx="1"/>
          </p:nvPr>
        </p:nvSpPr>
        <p:spPr/>
        <p:txBody>
          <a:bodyPr/>
          <a:lstStyle/>
          <a:p>
            <a:r>
              <a:rPr lang="zh-TW" altLang="en-US" dirty="0"/>
              <a:t>標題</a:t>
            </a:r>
            <a:endParaRPr lang="en-US" altLang="zh-TW" dirty="0"/>
          </a:p>
          <a:p>
            <a:r>
              <a:rPr lang="zh-TW" altLang="en-US" dirty="0"/>
              <a:t>作者</a:t>
            </a:r>
            <a:endParaRPr lang="en-US" altLang="zh-TW" dirty="0"/>
          </a:p>
          <a:p>
            <a:r>
              <a:rPr lang="zh-TW" altLang="en-US" dirty="0"/>
              <a:t>期刊名稱</a:t>
            </a:r>
            <a:endParaRPr lang="en-US" altLang="zh-TW" dirty="0"/>
          </a:p>
          <a:p>
            <a:r>
              <a:rPr lang="zh-TW" altLang="en-US" dirty="0"/>
              <a:t>年份</a:t>
            </a:r>
            <a:endParaRPr lang="en-US" altLang="zh-TW" dirty="0"/>
          </a:p>
        </p:txBody>
      </p:sp>
      <p:sp>
        <p:nvSpPr>
          <p:cNvPr id="4" name="投影片編號版面配置區 3"/>
          <p:cNvSpPr>
            <a:spLocks noGrp="1"/>
          </p:cNvSpPr>
          <p:nvPr>
            <p:ph type="sldNum" sz="quarter" idx="10"/>
          </p:nvPr>
        </p:nvSpPr>
        <p:spPr/>
        <p:txBody>
          <a:bodyPr/>
          <a:lstStyle/>
          <a:p>
            <a:fld id="{44616951-5998-4EE4-8E5C-75385F0B8952}" type="slidenum">
              <a:rPr lang="zh-TW" altLang="en-US" smtClean="0"/>
              <a:t>2</a:t>
            </a:fld>
            <a:endParaRPr lang="zh-TW" altLang="en-US"/>
          </a:p>
        </p:txBody>
      </p:sp>
    </p:spTree>
    <p:extLst>
      <p:ext uri="{BB962C8B-B14F-4D97-AF65-F5344CB8AC3E}">
        <p14:creationId xmlns:p14="http://schemas.microsoft.com/office/powerpoint/2010/main" val="3133192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為了通過</a:t>
            </a:r>
            <a:r>
              <a:rPr lang="en-US" altLang="zh-TW" sz="1200" kern="1200" dirty="0" smtClean="0">
                <a:solidFill>
                  <a:schemeClr val="tx1"/>
                </a:solidFill>
                <a:effectLst/>
                <a:latin typeface="+mn-lt"/>
                <a:ea typeface="+mn-ea"/>
                <a:cs typeface="+mn-cs"/>
              </a:rPr>
              <a:t>ESDOF</a:t>
            </a:r>
            <a:r>
              <a:rPr lang="zh-TW" altLang="en-US" sz="1200" kern="1200" dirty="0" smtClean="0">
                <a:solidFill>
                  <a:schemeClr val="tx1"/>
                </a:solidFill>
                <a:effectLst/>
                <a:latin typeface="+mn-lt"/>
                <a:ea typeface="+mn-ea"/>
                <a:cs typeface="+mn-cs"/>
              </a:rPr>
              <a:t>的</a:t>
            </a:r>
            <a:r>
              <a:rPr lang="en-US" altLang="zh-TW" sz="1200" kern="1200" dirty="0" smtClean="0">
                <a:solidFill>
                  <a:schemeClr val="tx1"/>
                </a:solidFill>
                <a:effectLst/>
                <a:latin typeface="+mn-lt"/>
                <a:ea typeface="+mn-ea"/>
                <a:cs typeface="+mn-cs"/>
              </a:rPr>
              <a:t>IDA</a:t>
            </a:r>
            <a:r>
              <a:rPr lang="zh-TW" altLang="en-US" sz="1200" kern="1200" dirty="0" smtClean="0">
                <a:solidFill>
                  <a:schemeClr val="tx1"/>
                </a:solidFill>
                <a:effectLst/>
                <a:latin typeface="+mn-lt"/>
                <a:ea typeface="+mn-ea"/>
                <a:cs typeface="+mn-cs"/>
              </a:rPr>
              <a:t>概念來評估結構的抗震性能，首先從多自由度的</a:t>
            </a:r>
            <a:r>
              <a:rPr lang="en-US" altLang="zh-TW" sz="1200" kern="1200" dirty="0" smtClean="0">
                <a:solidFill>
                  <a:schemeClr val="tx1"/>
                </a:solidFill>
                <a:effectLst/>
                <a:latin typeface="+mn-lt"/>
                <a:ea typeface="+mn-ea"/>
                <a:cs typeface="+mn-cs"/>
              </a:rPr>
              <a:t>NSA</a:t>
            </a:r>
            <a:r>
              <a:rPr lang="zh-TW" altLang="en-US" sz="1200" kern="1200" dirty="0" smtClean="0">
                <a:solidFill>
                  <a:schemeClr val="tx1"/>
                </a:solidFill>
                <a:effectLst/>
                <a:latin typeface="+mn-lt"/>
                <a:ea typeface="+mn-ea"/>
                <a:cs typeface="+mn-cs"/>
              </a:rPr>
              <a:t>獲得</a:t>
            </a:r>
            <a:r>
              <a:rPr lang="en-US" altLang="zh-TW" sz="1200" kern="1200" dirty="0" smtClean="0">
                <a:solidFill>
                  <a:schemeClr val="tx1"/>
                </a:solidFill>
                <a:effectLst/>
                <a:latin typeface="+mn-lt"/>
                <a:ea typeface="+mn-ea"/>
                <a:cs typeface="+mn-cs"/>
              </a:rPr>
              <a:t>ESDOF</a:t>
            </a:r>
            <a:r>
              <a:rPr lang="zh-TW" altLang="en-US" sz="1200" kern="1200" dirty="0" smtClean="0">
                <a:solidFill>
                  <a:schemeClr val="tx1"/>
                </a:solidFill>
                <a:effectLst/>
                <a:latin typeface="+mn-lt"/>
                <a:ea typeface="+mn-ea"/>
                <a:cs typeface="+mn-cs"/>
              </a:rPr>
              <a:t>的等效橫向行為。</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包括所提出的負載模式的三個選定的橫向負載模式應用於所研究的橋的</a:t>
            </a:r>
            <a:r>
              <a:rPr lang="en-US" altLang="zh-TW" sz="1200" kern="1200" dirty="0" smtClean="0">
                <a:solidFill>
                  <a:schemeClr val="tx1"/>
                </a:solidFill>
                <a:effectLst/>
                <a:latin typeface="+mn-lt"/>
                <a:ea typeface="+mn-ea"/>
                <a:cs typeface="+mn-cs"/>
              </a:rPr>
              <a:t>MDOF</a:t>
            </a:r>
            <a:r>
              <a:rPr lang="zh-TW" altLang="en-US" sz="1200" kern="1200" dirty="0" smtClean="0">
                <a:solidFill>
                  <a:schemeClr val="tx1"/>
                </a:solidFill>
                <a:effectLst/>
                <a:latin typeface="+mn-lt"/>
                <a:ea typeface="+mn-ea"/>
                <a:cs typeface="+mn-cs"/>
              </a:rPr>
              <a:t>。</a:t>
            </a:r>
            <a:endParaRPr lang="en-US" altLang="zh-TW" dirty="0" smtClean="0"/>
          </a:p>
          <a:p>
            <a:r>
              <a:rPr lang="zh-TW" altLang="en-US" sz="1200" kern="1200" dirty="0" smtClean="0">
                <a:solidFill>
                  <a:schemeClr val="tx1"/>
                </a:solidFill>
                <a:effectLst/>
                <a:latin typeface="+mn-lt"/>
                <a:ea typeface="+mn-ea"/>
                <a:cs typeface="+mn-cs"/>
              </a:rPr>
              <a:t>進行所研究的橋的</a:t>
            </a:r>
            <a:r>
              <a:rPr lang="en-US" altLang="zh-TW" sz="1200" kern="1200" dirty="0" smtClean="0">
                <a:solidFill>
                  <a:schemeClr val="tx1"/>
                </a:solidFill>
                <a:effectLst/>
                <a:latin typeface="+mn-lt"/>
                <a:ea typeface="+mn-ea"/>
                <a:cs typeface="+mn-cs"/>
              </a:rPr>
              <a:t>MDOF</a:t>
            </a:r>
            <a:r>
              <a:rPr lang="zh-TW" altLang="en-US" sz="1200" kern="1200" dirty="0" smtClean="0">
                <a:solidFill>
                  <a:schemeClr val="tx1"/>
                </a:solidFill>
                <a:effectLst/>
                <a:latin typeface="+mn-lt"/>
                <a:ea typeface="+mn-ea"/>
                <a:cs typeface="+mn-cs"/>
              </a:rPr>
              <a:t>的</a:t>
            </a:r>
            <a:r>
              <a:rPr lang="en-US" altLang="zh-TW" sz="1200" kern="1200" dirty="0" smtClean="0">
                <a:solidFill>
                  <a:schemeClr val="tx1"/>
                </a:solidFill>
                <a:effectLst/>
                <a:latin typeface="+mn-lt"/>
                <a:ea typeface="+mn-ea"/>
                <a:cs typeface="+mn-cs"/>
              </a:rPr>
              <a:t>NSA</a:t>
            </a:r>
            <a:r>
              <a:rPr lang="zh-TW" altLang="en-US" sz="1200" kern="1200" dirty="0" smtClean="0">
                <a:solidFill>
                  <a:schemeClr val="tx1"/>
                </a:solidFill>
                <a:effectLst/>
                <a:latin typeface="+mn-lt"/>
                <a:ea typeface="+mn-ea"/>
                <a:cs typeface="+mn-cs"/>
              </a:rPr>
              <a:t>。</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當橋樑柱高度或橋樑的第一模式參與質量比增加時，不同負荷模式的影響減小。</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提出的</a:t>
            </a:r>
            <a:r>
              <a:rPr lang="en-US" altLang="zh-TW" sz="1200" kern="1200" dirty="0" smtClean="0">
                <a:solidFill>
                  <a:schemeClr val="tx1"/>
                </a:solidFill>
                <a:effectLst/>
                <a:latin typeface="+mn-lt"/>
                <a:ea typeface="+mn-ea"/>
                <a:cs typeface="+mn-cs"/>
              </a:rPr>
              <a:t>MMC</a:t>
            </a:r>
            <a:r>
              <a:rPr lang="zh-TW" altLang="en-US" sz="1200" kern="1200" dirty="0" smtClean="0">
                <a:solidFill>
                  <a:schemeClr val="tx1"/>
                </a:solidFill>
                <a:effectLst/>
                <a:latin typeface="+mn-lt"/>
                <a:ea typeface="+mn-ea"/>
                <a:cs typeface="+mn-cs"/>
              </a:rPr>
              <a:t>荷載模式可以使所有研究橋樑的抗震能力更加準</a:t>
            </a:r>
            <a:endParaRPr lang="en-US" altLang="zh-TW" sz="1200" kern="1200" dirty="0" smtClean="0">
              <a:solidFill>
                <a:schemeClr val="tx1"/>
              </a:solidFill>
              <a:effectLst/>
              <a:latin typeface="+mn-lt"/>
              <a:ea typeface="+mn-ea"/>
              <a:cs typeface="+mn-cs"/>
            </a:endParaRPr>
          </a:p>
          <a:p>
            <a:r>
              <a:rPr lang="en-US" altLang="zh-TW" sz="1200" kern="1200" dirty="0" err="1" smtClean="0">
                <a:solidFill>
                  <a:schemeClr val="tx1"/>
                </a:solidFill>
                <a:effectLst/>
                <a:latin typeface="+mn-lt"/>
                <a:ea typeface="+mn-ea"/>
                <a:cs typeface="+mn-cs"/>
              </a:rPr>
              <a:t>Unif</a:t>
            </a:r>
            <a:r>
              <a:rPr lang="zh-TW" altLang="en-US" sz="1200" kern="1200" dirty="0" smtClean="0">
                <a:solidFill>
                  <a:schemeClr val="tx1"/>
                </a:solidFill>
                <a:effectLst/>
                <a:latin typeface="+mn-lt"/>
                <a:ea typeface="+mn-ea"/>
                <a:cs typeface="+mn-cs"/>
              </a:rPr>
              <a:t>加載模式導致上限結果，而</a:t>
            </a:r>
            <a:r>
              <a:rPr lang="en-US" altLang="zh-TW" sz="1200" kern="1200" dirty="0" smtClean="0">
                <a:solidFill>
                  <a:schemeClr val="tx1"/>
                </a:solidFill>
                <a:effectLst/>
                <a:latin typeface="+mn-lt"/>
                <a:ea typeface="+mn-ea"/>
                <a:cs typeface="+mn-cs"/>
              </a:rPr>
              <a:t>1st</a:t>
            </a:r>
            <a:r>
              <a:rPr lang="zh-TW" altLang="en-US" sz="1200" kern="1200" dirty="0" smtClean="0">
                <a:solidFill>
                  <a:schemeClr val="tx1"/>
                </a:solidFill>
                <a:effectLst/>
                <a:latin typeface="+mn-lt"/>
                <a:ea typeface="+mn-ea"/>
                <a:cs typeface="+mn-cs"/>
              </a:rPr>
              <a:t>導致下限結果。確。</a:t>
            </a:r>
            <a:r>
              <a:rPr lang="zh-TW" altLang="en-US" dirty="0" smtClean="0"/>
              <a:t> </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14</a:t>
            </a:fld>
            <a:endParaRPr lang="zh-TW" altLang="en-US"/>
          </a:p>
        </p:txBody>
      </p:sp>
    </p:spTree>
    <p:extLst>
      <p:ext uri="{BB962C8B-B14F-4D97-AF65-F5344CB8AC3E}">
        <p14:creationId xmlns:p14="http://schemas.microsoft.com/office/powerpoint/2010/main" val="1995862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smtClean="0">
                <a:solidFill>
                  <a:schemeClr val="tx1"/>
                </a:solidFill>
                <a:effectLst/>
                <a:latin typeface="+mn-lt"/>
                <a:ea typeface="+mn-ea"/>
                <a:cs typeface="+mn-cs"/>
              </a:rPr>
              <a:t>ESDOF</a:t>
            </a:r>
            <a:r>
              <a:rPr lang="zh-TW" altLang="en-US" sz="1200" kern="1200" dirty="0" smtClean="0">
                <a:solidFill>
                  <a:schemeClr val="tx1"/>
                </a:solidFill>
                <a:effectLst/>
                <a:latin typeface="+mn-lt"/>
                <a:ea typeface="+mn-ea"/>
                <a:cs typeface="+mn-cs"/>
              </a:rPr>
              <a:t>的</a:t>
            </a:r>
            <a:r>
              <a:rPr lang="en-US" altLang="zh-TW" sz="1200" kern="1200" dirty="0" smtClean="0">
                <a:solidFill>
                  <a:schemeClr val="tx1"/>
                </a:solidFill>
                <a:effectLst/>
                <a:latin typeface="+mn-lt"/>
                <a:ea typeface="+mn-ea"/>
                <a:cs typeface="+mn-cs"/>
              </a:rPr>
              <a:t>IDA</a:t>
            </a:r>
            <a:r>
              <a:rPr lang="zh-TW" altLang="en-US" sz="1200" kern="1200" dirty="0" smtClean="0">
                <a:solidFill>
                  <a:schemeClr val="tx1"/>
                </a:solidFill>
                <a:effectLst/>
                <a:latin typeface="+mn-lt"/>
                <a:ea typeface="+mn-ea"/>
                <a:cs typeface="+mn-cs"/>
              </a:rPr>
              <a:t>結果顯著取決於選擇橫向負載模式。</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當橋樑具有低的第一模式參與質量比時，不同橫向負荷模式的影響變得更明顯。</a:t>
            </a:r>
            <a:r>
              <a:rPr lang="zh-TW" altLang="en-US" dirty="0" smtClean="0"/>
              <a:t> </a:t>
            </a:r>
            <a:endParaRPr lang="en-US" altLang="zh-TW" dirty="0" smtClean="0"/>
          </a:p>
          <a:p>
            <a:r>
              <a:rPr lang="zh-TW" altLang="en-US" dirty="0" smtClean="0"/>
              <a:t>第一模式負荷模式導致顯著低估地震能力，而</a:t>
            </a:r>
            <a:r>
              <a:rPr lang="en-US" altLang="zh-TW" dirty="0" err="1" smtClean="0"/>
              <a:t>Unif</a:t>
            </a:r>
            <a:r>
              <a:rPr lang="zh-TW" altLang="en-US" dirty="0" smtClean="0"/>
              <a:t>負荷模式導致略微高估地震能力</a:t>
            </a:r>
            <a:endParaRPr lang="en-US" altLang="zh-TW" dirty="0" smtClean="0"/>
          </a:p>
          <a:p>
            <a:r>
              <a:rPr lang="zh-TW" altLang="en-US" dirty="0" smtClean="0"/>
              <a:t>當橋的第一模式參與質量比增加時，負荷模式的影響變得更低</a:t>
            </a:r>
            <a:endParaRPr lang="en-US" altLang="zh-TW" dirty="0" smtClean="0"/>
          </a:p>
          <a:p>
            <a:r>
              <a:rPr lang="zh-TW" altLang="en-US" sz="1200" kern="1200" dirty="0" smtClean="0">
                <a:solidFill>
                  <a:schemeClr val="tx1"/>
                </a:solidFill>
                <a:effectLst/>
                <a:latin typeface="+mn-lt"/>
                <a:ea typeface="+mn-ea"/>
                <a:cs typeface="+mn-cs"/>
              </a:rPr>
              <a:t>具有各種負載模式的</a:t>
            </a:r>
            <a:r>
              <a:rPr lang="en-US" altLang="zh-TW" sz="1200" kern="1200" dirty="0" smtClean="0">
                <a:solidFill>
                  <a:schemeClr val="tx1"/>
                </a:solidFill>
                <a:effectLst/>
                <a:latin typeface="+mn-lt"/>
                <a:ea typeface="+mn-ea"/>
                <a:cs typeface="+mn-cs"/>
              </a:rPr>
              <a:t>ESDOF</a:t>
            </a:r>
            <a:r>
              <a:rPr lang="zh-TW" altLang="en-US" sz="1200" kern="1200" dirty="0" smtClean="0">
                <a:solidFill>
                  <a:schemeClr val="tx1"/>
                </a:solidFill>
                <a:effectLst/>
                <a:latin typeface="+mn-lt"/>
                <a:ea typeface="+mn-ea"/>
                <a:cs typeface="+mn-cs"/>
              </a:rPr>
              <a:t>的</a:t>
            </a:r>
            <a:r>
              <a:rPr lang="en-US" altLang="zh-TW" sz="1200" kern="1200" dirty="0" smtClean="0">
                <a:solidFill>
                  <a:schemeClr val="tx1"/>
                </a:solidFill>
                <a:effectLst/>
                <a:latin typeface="+mn-lt"/>
                <a:ea typeface="+mn-ea"/>
                <a:cs typeface="+mn-cs"/>
              </a:rPr>
              <a:t>IDA</a:t>
            </a:r>
            <a:r>
              <a:rPr lang="zh-TW" altLang="en-US" sz="1200" kern="1200" dirty="0" smtClean="0">
                <a:solidFill>
                  <a:schemeClr val="tx1"/>
                </a:solidFill>
                <a:effectLst/>
                <a:latin typeface="+mn-lt"/>
                <a:ea typeface="+mn-ea"/>
                <a:cs typeface="+mn-cs"/>
              </a:rPr>
              <a:t>結論與具有各種負載模式的</a:t>
            </a:r>
            <a:r>
              <a:rPr lang="en-US" altLang="zh-TW" sz="1200" kern="1200" dirty="0" smtClean="0">
                <a:solidFill>
                  <a:schemeClr val="tx1"/>
                </a:solidFill>
                <a:effectLst/>
                <a:latin typeface="+mn-lt"/>
                <a:ea typeface="+mn-ea"/>
                <a:cs typeface="+mn-cs"/>
              </a:rPr>
              <a:t>NSA</a:t>
            </a:r>
            <a:r>
              <a:rPr lang="zh-TW" altLang="en-US" sz="1200" kern="1200" dirty="0" smtClean="0">
                <a:solidFill>
                  <a:schemeClr val="tx1"/>
                </a:solidFill>
                <a:effectLst/>
                <a:latin typeface="+mn-lt"/>
                <a:ea typeface="+mn-ea"/>
                <a:cs typeface="+mn-cs"/>
              </a:rPr>
              <a:t>相同。</a:t>
            </a:r>
            <a:r>
              <a:rPr lang="zh-TW" altLang="en-US" dirty="0" smtClean="0"/>
              <a:t> </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16</a:t>
            </a:fld>
            <a:endParaRPr lang="zh-TW" altLang="en-US"/>
          </a:p>
        </p:txBody>
      </p:sp>
    </p:spTree>
    <p:extLst>
      <p:ext uri="{BB962C8B-B14F-4D97-AF65-F5344CB8AC3E}">
        <p14:creationId xmlns:p14="http://schemas.microsoft.com/office/powerpoint/2010/main" val="3242780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smtClean="0">
                <a:solidFill>
                  <a:schemeClr val="tx1"/>
                </a:solidFill>
                <a:effectLst/>
                <a:latin typeface="+mn-lt"/>
                <a:ea typeface="+mn-ea"/>
                <a:cs typeface="+mn-cs"/>
              </a:rPr>
              <a:t>SAP2000</a:t>
            </a:r>
            <a:r>
              <a:rPr lang="zh-TW" altLang="en-US" sz="1200" kern="1200" dirty="0" smtClean="0">
                <a:solidFill>
                  <a:schemeClr val="tx1"/>
                </a:solidFill>
                <a:effectLst/>
                <a:latin typeface="+mn-lt"/>
                <a:ea typeface="+mn-ea"/>
                <a:cs typeface="+mn-cs"/>
              </a:rPr>
              <a:t>中的三個內置滯後模型。</a:t>
            </a:r>
            <a:r>
              <a:rPr lang="zh-TW" altLang="en-US" dirty="0" smtClean="0"/>
              <a:t> </a:t>
            </a:r>
            <a:endParaRPr lang="en-US" altLang="zh-TW" dirty="0" smtClean="0"/>
          </a:p>
          <a:p>
            <a:r>
              <a:rPr lang="en-US" altLang="zh-TW" dirty="0" smtClean="0"/>
              <a:t>Kinematic model, pivot model, and Takeda model</a:t>
            </a:r>
          </a:p>
          <a:p>
            <a:r>
              <a:rPr lang="zh-TW" altLang="en-US" sz="1200" kern="1200" dirty="0" smtClean="0">
                <a:solidFill>
                  <a:schemeClr val="tx1"/>
                </a:solidFill>
                <a:effectLst/>
                <a:latin typeface="+mn-lt"/>
                <a:ea typeface="+mn-ea"/>
                <a:cs typeface="+mn-cs"/>
              </a:rPr>
              <a:t>帶有運動學模型的</a:t>
            </a:r>
            <a:r>
              <a:rPr lang="en-US" altLang="zh-TW" sz="1200" kern="1200" dirty="0" smtClean="0">
                <a:solidFill>
                  <a:schemeClr val="tx1"/>
                </a:solidFill>
                <a:effectLst/>
                <a:latin typeface="+mn-lt"/>
                <a:ea typeface="+mn-ea"/>
                <a:cs typeface="+mn-cs"/>
              </a:rPr>
              <a:t>ESDOF</a:t>
            </a:r>
            <a:r>
              <a:rPr lang="zh-TW" altLang="en-US" sz="1200" kern="1200" dirty="0" smtClean="0">
                <a:solidFill>
                  <a:schemeClr val="tx1"/>
                </a:solidFill>
                <a:effectLst/>
                <a:latin typeface="+mn-lt"/>
                <a:ea typeface="+mn-ea"/>
                <a:cs typeface="+mn-cs"/>
              </a:rPr>
              <a:t>會產生超滯後迴路，而帶有樞軸和武田模型的</a:t>
            </a:r>
            <a:r>
              <a:rPr lang="en-US" altLang="zh-TW" sz="1200" kern="1200" dirty="0" smtClean="0">
                <a:solidFill>
                  <a:schemeClr val="tx1"/>
                </a:solidFill>
                <a:effectLst/>
                <a:latin typeface="+mn-lt"/>
                <a:ea typeface="+mn-ea"/>
                <a:cs typeface="+mn-cs"/>
              </a:rPr>
              <a:t>ESDOF</a:t>
            </a:r>
            <a:r>
              <a:rPr lang="zh-TW" altLang="en-US" sz="1200" kern="1200" dirty="0" smtClean="0">
                <a:solidFill>
                  <a:schemeClr val="tx1"/>
                </a:solidFill>
                <a:effectLst/>
                <a:latin typeface="+mn-lt"/>
                <a:ea typeface="+mn-ea"/>
                <a:cs typeface="+mn-cs"/>
              </a:rPr>
              <a:t>與</a:t>
            </a:r>
            <a:r>
              <a:rPr lang="en-US" altLang="zh-TW" sz="1200" kern="1200" dirty="0" smtClean="0">
                <a:solidFill>
                  <a:schemeClr val="tx1"/>
                </a:solidFill>
                <a:effectLst/>
                <a:latin typeface="+mn-lt"/>
                <a:ea typeface="+mn-ea"/>
                <a:cs typeface="+mn-cs"/>
              </a:rPr>
              <a:t>MDOF</a:t>
            </a:r>
            <a:r>
              <a:rPr lang="zh-TW" altLang="en-US" sz="1200" kern="1200" dirty="0" smtClean="0">
                <a:solidFill>
                  <a:schemeClr val="tx1"/>
                </a:solidFill>
                <a:effectLst/>
                <a:latin typeface="+mn-lt"/>
                <a:ea typeface="+mn-ea"/>
                <a:cs typeface="+mn-cs"/>
              </a:rPr>
              <a:t>相比會產生精確的滯後迴路。</a:t>
            </a:r>
            <a:r>
              <a:rPr lang="zh-TW" altLang="en-US" dirty="0" smtClean="0"/>
              <a:t> </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17</a:t>
            </a:fld>
            <a:endParaRPr lang="zh-TW" altLang="en-US"/>
          </a:p>
        </p:txBody>
      </p:sp>
    </p:spTree>
    <p:extLst>
      <p:ext uri="{BB962C8B-B14F-4D97-AF65-F5344CB8AC3E}">
        <p14:creationId xmlns:p14="http://schemas.microsoft.com/office/powerpoint/2010/main" val="1891553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如圖</a:t>
            </a:r>
            <a:r>
              <a:rPr lang="en-US" altLang="zh-TW" sz="1200" kern="1200" dirty="0" smtClean="0">
                <a:solidFill>
                  <a:schemeClr val="tx1"/>
                </a:solidFill>
                <a:effectLst/>
                <a:latin typeface="+mn-lt"/>
                <a:ea typeface="+mn-ea"/>
                <a:cs typeface="+mn-cs"/>
              </a:rPr>
              <a:t>15</a:t>
            </a:r>
            <a:r>
              <a:rPr lang="zh-TW" altLang="en-US" sz="1200" kern="1200" dirty="0" smtClean="0">
                <a:solidFill>
                  <a:schemeClr val="tx1"/>
                </a:solidFill>
                <a:effectLst/>
                <a:latin typeface="+mn-lt"/>
                <a:ea typeface="+mn-ea"/>
                <a:cs typeface="+mn-cs"/>
              </a:rPr>
              <a:t>所示，與</a:t>
            </a:r>
            <a:r>
              <a:rPr lang="en-US" altLang="zh-TW" sz="1200" kern="1200" dirty="0" smtClean="0">
                <a:solidFill>
                  <a:schemeClr val="tx1"/>
                </a:solidFill>
                <a:effectLst/>
                <a:latin typeface="+mn-lt"/>
                <a:ea typeface="+mn-ea"/>
                <a:cs typeface="+mn-cs"/>
              </a:rPr>
              <a:t>MDOF</a:t>
            </a:r>
            <a:r>
              <a:rPr lang="zh-TW" altLang="en-US" sz="1200" kern="1200" dirty="0" smtClean="0">
                <a:solidFill>
                  <a:schemeClr val="tx1"/>
                </a:solidFill>
                <a:effectLst/>
                <a:latin typeface="+mn-lt"/>
                <a:ea typeface="+mn-ea"/>
                <a:cs typeface="+mn-cs"/>
              </a:rPr>
              <a:t>的</a:t>
            </a:r>
            <a:r>
              <a:rPr lang="en-US" altLang="zh-TW" sz="1200" kern="1200" dirty="0" smtClean="0">
                <a:solidFill>
                  <a:schemeClr val="tx1"/>
                </a:solidFill>
                <a:effectLst/>
                <a:latin typeface="+mn-lt"/>
                <a:ea typeface="+mn-ea"/>
                <a:cs typeface="+mn-cs"/>
              </a:rPr>
              <a:t>IDA</a:t>
            </a:r>
            <a:r>
              <a:rPr lang="zh-TW" altLang="en-US" sz="1200" kern="1200" dirty="0" smtClean="0">
                <a:solidFill>
                  <a:schemeClr val="tx1"/>
                </a:solidFill>
                <a:effectLst/>
                <a:latin typeface="+mn-lt"/>
                <a:ea typeface="+mn-ea"/>
                <a:cs typeface="+mn-cs"/>
              </a:rPr>
              <a:t>相比，具有運動學模型的</a:t>
            </a:r>
            <a:r>
              <a:rPr lang="en-US" altLang="zh-TW" sz="1200" kern="1200" dirty="0" smtClean="0">
                <a:solidFill>
                  <a:schemeClr val="tx1"/>
                </a:solidFill>
                <a:effectLst/>
                <a:latin typeface="+mn-lt"/>
                <a:ea typeface="+mn-ea"/>
                <a:cs typeface="+mn-cs"/>
              </a:rPr>
              <a:t>ESDOF</a:t>
            </a:r>
            <a:r>
              <a:rPr lang="zh-TW" altLang="en-US" sz="1200" kern="1200" dirty="0" smtClean="0">
                <a:solidFill>
                  <a:schemeClr val="tx1"/>
                </a:solidFill>
                <a:effectLst/>
                <a:latin typeface="+mn-lt"/>
                <a:ea typeface="+mn-ea"/>
                <a:cs typeface="+mn-cs"/>
              </a:rPr>
              <a:t>的</a:t>
            </a:r>
            <a:r>
              <a:rPr lang="en-US" altLang="zh-TW" sz="1200" kern="1200" dirty="0" smtClean="0">
                <a:solidFill>
                  <a:schemeClr val="tx1"/>
                </a:solidFill>
                <a:effectLst/>
                <a:latin typeface="+mn-lt"/>
                <a:ea typeface="+mn-ea"/>
                <a:cs typeface="+mn-cs"/>
              </a:rPr>
              <a:t>IDA</a:t>
            </a:r>
            <a:r>
              <a:rPr lang="zh-TW" altLang="en-US" sz="1200" kern="1200" dirty="0" smtClean="0">
                <a:solidFill>
                  <a:schemeClr val="tx1"/>
                </a:solidFill>
                <a:effectLst/>
                <a:latin typeface="+mn-lt"/>
                <a:ea typeface="+mn-ea"/>
                <a:cs typeface="+mn-cs"/>
              </a:rPr>
              <a:t>曲線顯示出顯著不同的最大容量。</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而具有樞軸模型和武田模型的</a:t>
            </a:r>
            <a:r>
              <a:rPr lang="en-US" altLang="zh-TW" sz="1200" kern="1200" dirty="0" smtClean="0">
                <a:solidFill>
                  <a:schemeClr val="tx1"/>
                </a:solidFill>
                <a:effectLst/>
                <a:latin typeface="+mn-lt"/>
                <a:ea typeface="+mn-ea"/>
                <a:cs typeface="+mn-cs"/>
              </a:rPr>
              <a:t>ESDOF</a:t>
            </a:r>
            <a:r>
              <a:rPr lang="zh-TW" altLang="en-US" sz="1200" kern="1200" dirty="0" smtClean="0">
                <a:solidFill>
                  <a:schemeClr val="tx1"/>
                </a:solidFill>
                <a:effectLst/>
                <a:latin typeface="+mn-lt"/>
                <a:ea typeface="+mn-ea"/>
                <a:cs typeface="+mn-cs"/>
              </a:rPr>
              <a:t>顯示更準確的結果。</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具有</a:t>
            </a:r>
            <a:r>
              <a:rPr lang="en-US" altLang="zh-TW" sz="1200" kern="1200" dirty="0" smtClean="0">
                <a:solidFill>
                  <a:schemeClr val="tx1"/>
                </a:solidFill>
                <a:effectLst/>
                <a:latin typeface="+mn-lt"/>
                <a:ea typeface="+mn-ea"/>
                <a:cs typeface="+mn-cs"/>
              </a:rPr>
              <a:t>Takeda</a:t>
            </a:r>
            <a:r>
              <a:rPr lang="zh-TW" altLang="en-US" sz="1200" kern="1200" dirty="0" smtClean="0">
                <a:solidFill>
                  <a:schemeClr val="tx1"/>
                </a:solidFill>
                <a:effectLst/>
                <a:latin typeface="+mn-lt"/>
                <a:ea typeface="+mn-ea"/>
                <a:cs typeface="+mn-cs"/>
              </a:rPr>
              <a:t>模型的</a:t>
            </a:r>
            <a:r>
              <a:rPr lang="en-US" altLang="zh-TW" sz="1200" kern="1200" dirty="0" smtClean="0">
                <a:solidFill>
                  <a:schemeClr val="tx1"/>
                </a:solidFill>
                <a:effectLst/>
                <a:latin typeface="+mn-lt"/>
                <a:ea typeface="+mn-ea"/>
                <a:cs typeface="+mn-cs"/>
              </a:rPr>
              <a:t>ESDOF</a:t>
            </a:r>
            <a:r>
              <a:rPr lang="zh-TW" altLang="en-US" sz="1200" kern="1200" dirty="0" smtClean="0">
                <a:solidFill>
                  <a:schemeClr val="tx1"/>
                </a:solidFill>
                <a:effectLst/>
                <a:latin typeface="+mn-lt"/>
                <a:ea typeface="+mn-ea"/>
                <a:cs typeface="+mn-cs"/>
              </a:rPr>
              <a:t>的</a:t>
            </a:r>
            <a:r>
              <a:rPr lang="en-US" altLang="zh-TW" sz="1200" kern="1200" dirty="0" smtClean="0">
                <a:solidFill>
                  <a:schemeClr val="tx1"/>
                </a:solidFill>
                <a:effectLst/>
                <a:latin typeface="+mn-lt"/>
                <a:ea typeface="+mn-ea"/>
                <a:cs typeface="+mn-cs"/>
              </a:rPr>
              <a:t>IDA</a:t>
            </a:r>
            <a:r>
              <a:rPr lang="zh-TW" altLang="en-US" sz="1200" kern="1200" dirty="0" smtClean="0">
                <a:solidFill>
                  <a:schemeClr val="tx1"/>
                </a:solidFill>
                <a:effectLst/>
                <a:latin typeface="+mn-lt"/>
                <a:ea typeface="+mn-ea"/>
                <a:cs typeface="+mn-cs"/>
              </a:rPr>
              <a:t>曲線僅與具有短柱和中柱高度的橋的情況的</a:t>
            </a:r>
            <a:r>
              <a:rPr lang="en-US" altLang="zh-TW" sz="1200" kern="1200" dirty="0" smtClean="0">
                <a:solidFill>
                  <a:schemeClr val="tx1"/>
                </a:solidFill>
                <a:effectLst/>
                <a:latin typeface="+mn-lt"/>
                <a:ea typeface="+mn-ea"/>
                <a:cs typeface="+mn-cs"/>
              </a:rPr>
              <a:t>MDOF</a:t>
            </a:r>
            <a:r>
              <a:rPr lang="zh-TW" altLang="en-US" sz="1200" kern="1200" dirty="0" smtClean="0">
                <a:solidFill>
                  <a:schemeClr val="tx1"/>
                </a:solidFill>
                <a:effectLst/>
                <a:latin typeface="+mn-lt"/>
                <a:ea typeface="+mn-ea"/>
                <a:cs typeface="+mn-cs"/>
              </a:rPr>
              <a:t>的</a:t>
            </a:r>
            <a:r>
              <a:rPr lang="en-US" altLang="zh-TW" sz="1200" kern="1200" dirty="0" smtClean="0">
                <a:solidFill>
                  <a:schemeClr val="tx1"/>
                </a:solidFill>
                <a:effectLst/>
                <a:latin typeface="+mn-lt"/>
                <a:ea typeface="+mn-ea"/>
                <a:cs typeface="+mn-cs"/>
              </a:rPr>
              <a:t>IDA</a:t>
            </a:r>
            <a:r>
              <a:rPr lang="zh-TW" altLang="en-US" sz="1200" kern="1200" dirty="0" smtClean="0">
                <a:solidFill>
                  <a:schemeClr val="tx1"/>
                </a:solidFill>
                <a:effectLst/>
                <a:latin typeface="+mn-lt"/>
                <a:ea typeface="+mn-ea"/>
                <a:cs typeface="+mn-cs"/>
              </a:rPr>
              <a:t>曲線一致。</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因此，本研究中的</a:t>
            </a:r>
            <a:r>
              <a:rPr lang="en-US" altLang="zh-TW" sz="1200" kern="1200" dirty="0" smtClean="0">
                <a:solidFill>
                  <a:schemeClr val="tx1"/>
                </a:solidFill>
                <a:effectLst/>
                <a:latin typeface="+mn-lt"/>
                <a:ea typeface="+mn-ea"/>
                <a:cs typeface="+mn-cs"/>
              </a:rPr>
              <a:t>ESDOF IDA</a:t>
            </a:r>
            <a:r>
              <a:rPr lang="zh-TW" altLang="en-US" sz="1200" kern="1200" dirty="0" smtClean="0">
                <a:solidFill>
                  <a:schemeClr val="tx1"/>
                </a:solidFill>
                <a:effectLst/>
                <a:latin typeface="+mn-lt"/>
                <a:ea typeface="+mn-ea"/>
                <a:cs typeface="+mn-cs"/>
              </a:rPr>
              <a:t>將由帶有樞軸模型的</a:t>
            </a:r>
            <a:r>
              <a:rPr lang="en-US" altLang="zh-TW" sz="1200" kern="1200" dirty="0" smtClean="0">
                <a:solidFill>
                  <a:schemeClr val="tx1"/>
                </a:solidFill>
                <a:effectLst/>
                <a:latin typeface="+mn-lt"/>
                <a:ea typeface="+mn-ea"/>
                <a:cs typeface="+mn-cs"/>
              </a:rPr>
              <a:t>ESDOF</a:t>
            </a:r>
            <a:r>
              <a:rPr lang="zh-TW" altLang="en-US" sz="1200" kern="1200" dirty="0" smtClean="0">
                <a:solidFill>
                  <a:schemeClr val="tx1"/>
                </a:solidFill>
                <a:effectLst/>
                <a:latin typeface="+mn-lt"/>
                <a:ea typeface="+mn-ea"/>
                <a:cs typeface="+mn-cs"/>
              </a:rPr>
              <a:t>執行。</a:t>
            </a:r>
            <a:r>
              <a:rPr lang="zh-TW" altLang="en-US" dirty="0" smtClean="0"/>
              <a:t>  </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18</a:t>
            </a:fld>
            <a:endParaRPr lang="zh-TW" altLang="en-US"/>
          </a:p>
        </p:txBody>
      </p:sp>
    </p:spTree>
    <p:extLst>
      <p:ext uri="{BB962C8B-B14F-4D97-AF65-F5344CB8AC3E}">
        <p14:creationId xmlns:p14="http://schemas.microsoft.com/office/powerpoint/2010/main" val="267423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對於</a:t>
            </a:r>
            <a:r>
              <a:rPr lang="en-US" altLang="zh-TW" sz="1200" kern="1200" dirty="0" smtClean="0">
                <a:solidFill>
                  <a:schemeClr val="tx1"/>
                </a:solidFill>
                <a:effectLst/>
                <a:latin typeface="+mn-lt"/>
                <a:ea typeface="+mn-ea"/>
                <a:cs typeface="+mn-cs"/>
              </a:rPr>
              <a:t>4.5</a:t>
            </a:r>
            <a:r>
              <a:rPr lang="zh-TW" altLang="en-US" sz="1200" kern="1200" dirty="0" smtClean="0">
                <a:solidFill>
                  <a:schemeClr val="tx1"/>
                </a:solidFill>
                <a:effectLst/>
                <a:latin typeface="+mn-lt"/>
                <a:ea typeface="+mn-ea"/>
                <a:cs typeface="+mn-cs"/>
              </a:rPr>
              <a:t>米和</a:t>
            </a:r>
            <a:r>
              <a:rPr lang="en-US" altLang="zh-TW" sz="1200" kern="1200" dirty="0" smtClean="0">
                <a:solidFill>
                  <a:schemeClr val="tx1"/>
                </a:solidFill>
                <a:effectLst/>
                <a:latin typeface="+mn-lt"/>
                <a:ea typeface="+mn-ea"/>
                <a:cs typeface="+mn-cs"/>
              </a:rPr>
              <a:t>6.3</a:t>
            </a:r>
            <a:r>
              <a:rPr lang="zh-TW" altLang="en-US" sz="1200" kern="1200" dirty="0" smtClean="0">
                <a:solidFill>
                  <a:schemeClr val="tx1"/>
                </a:solidFill>
                <a:effectLst/>
                <a:latin typeface="+mn-lt"/>
                <a:ea typeface="+mn-ea"/>
                <a:cs typeface="+mn-cs"/>
              </a:rPr>
              <a:t>米柱高的橋樑沒有任何損壞。</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在</a:t>
            </a:r>
            <a:r>
              <a:rPr lang="en-US" altLang="zh-TW" sz="1200" kern="1200" dirty="0" smtClean="0">
                <a:solidFill>
                  <a:schemeClr val="tx1"/>
                </a:solidFill>
                <a:effectLst/>
                <a:latin typeface="+mn-lt"/>
                <a:ea typeface="+mn-ea"/>
                <a:cs typeface="+mn-cs"/>
              </a:rPr>
              <a:t>DBE</a:t>
            </a:r>
            <a:r>
              <a:rPr lang="zh-TW" altLang="en-US" sz="1200" kern="1200" dirty="0" smtClean="0">
                <a:solidFill>
                  <a:schemeClr val="tx1"/>
                </a:solidFill>
                <a:effectLst/>
                <a:latin typeface="+mn-lt"/>
                <a:ea typeface="+mn-ea"/>
                <a:cs typeface="+mn-cs"/>
              </a:rPr>
              <a:t>下具有</a:t>
            </a:r>
            <a:r>
              <a:rPr lang="en-US" altLang="zh-TW" sz="1200" kern="1200" dirty="0" smtClean="0">
                <a:solidFill>
                  <a:schemeClr val="tx1"/>
                </a:solidFill>
                <a:effectLst/>
                <a:latin typeface="+mn-lt"/>
                <a:ea typeface="+mn-ea"/>
                <a:cs typeface="+mn-cs"/>
              </a:rPr>
              <a:t>15</a:t>
            </a:r>
            <a:r>
              <a:rPr lang="zh-TW" altLang="en-US" sz="1200" kern="1200" dirty="0" smtClean="0">
                <a:solidFill>
                  <a:schemeClr val="tx1"/>
                </a:solidFill>
                <a:effectLst/>
                <a:latin typeface="+mn-lt"/>
                <a:ea typeface="+mn-ea"/>
                <a:cs typeface="+mn-cs"/>
              </a:rPr>
              <a:t>米柱高的橋發生輕微損壞，而在</a:t>
            </a:r>
            <a:r>
              <a:rPr lang="en-US" altLang="zh-TW" sz="1200" kern="1200" dirty="0" smtClean="0">
                <a:solidFill>
                  <a:schemeClr val="tx1"/>
                </a:solidFill>
                <a:effectLst/>
                <a:latin typeface="+mn-lt"/>
                <a:ea typeface="+mn-ea"/>
                <a:cs typeface="+mn-cs"/>
              </a:rPr>
              <a:t>MCE</a:t>
            </a:r>
            <a:r>
              <a:rPr lang="zh-TW" altLang="en-US" sz="1200" kern="1200" dirty="0" smtClean="0">
                <a:solidFill>
                  <a:schemeClr val="tx1"/>
                </a:solidFill>
                <a:effectLst/>
                <a:latin typeface="+mn-lt"/>
                <a:ea typeface="+mn-ea"/>
                <a:cs typeface="+mn-cs"/>
              </a:rPr>
              <a:t>下發生中等損壞。</a:t>
            </a:r>
            <a:r>
              <a:rPr lang="zh-TW" altLang="en-US" dirty="0" smtClean="0"/>
              <a:t> </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20</a:t>
            </a:fld>
            <a:endParaRPr lang="zh-TW" altLang="en-US"/>
          </a:p>
        </p:txBody>
      </p:sp>
    </p:spTree>
    <p:extLst>
      <p:ext uri="{BB962C8B-B14F-4D97-AF65-F5344CB8AC3E}">
        <p14:creationId xmlns:p14="http://schemas.microsoft.com/office/powerpoint/2010/main" val="334570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所研究的橋樑在曼谷內部地區的地震水平下沒有損壞，除了</a:t>
            </a:r>
            <a:r>
              <a:rPr lang="en-US" altLang="zh-TW" sz="1200" kern="1200" dirty="0" smtClean="0">
                <a:solidFill>
                  <a:schemeClr val="tx1"/>
                </a:solidFill>
                <a:effectLst/>
                <a:latin typeface="+mn-lt"/>
                <a:ea typeface="+mn-ea"/>
                <a:cs typeface="+mn-cs"/>
              </a:rPr>
              <a:t>15</a:t>
            </a:r>
            <a:r>
              <a:rPr lang="zh-TW" altLang="en-US" sz="1200" kern="1200" dirty="0" smtClean="0">
                <a:solidFill>
                  <a:schemeClr val="tx1"/>
                </a:solidFill>
                <a:effectLst/>
                <a:latin typeface="+mn-lt"/>
                <a:ea typeface="+mn-ea"/>
                <a:cs typeface="+mn-cs"/>
              </a:rPr>
              <a:t>米柱高的橋樑與第</a:t>
            </a:r>
            <a:r>
              <a:rPr lang="en-US" altLang="zh-TW" sz="1200" kern="1200" dirty="0" smtClean="0">
                <a:solidFill>
                  <a:schemeClr val="tx1"/>
                </a:solidFill>
                <a:effectLst/>
                <a:latin typeface="+mn-lt"/>
                <a:ea typeface="+mn-ea"/>
                <a:cs typeface="+mn-cs"/>
              </a:rPr>
              <a:t>7.1</a:t>
            </a:r>
            <a:r>
              <a:rPr lang="zh-TW" altLang="en-US" sz="1200" kern="1200" dirty="0" smtClean="0">
                <a:solidFill>
                  <a:schemeClr val="tx1"/>
                </a:solidFill>
                <a:effectLst/>
                <a:latin typeface="+mn-lt"/>
                <a:ea typeface="+mn-ea"/>
                <a:cs typeface="+mn-cs"/>
              </a:rPr>
              <a:t>節中描述的相同。</a:t>
            </a:r>
            <a:r>
              <a:rPr lang="zh-TW" altLang="en-US" dirty="0" smtClean="0"/>
              <a:t> </a:t>
            </a:r>
            <a:endParaRPr lang="en-US" altLang="zh-TW" dirty="0" smtClean="0"/>
          </a:p>
          <a:p>
            <a:r>
              <a:rPr lang="en-US" altLang="zh-TW" sz="1200" kern="1200" dirty="0" smtClean="0">
                <a:solidFill>
                  <a:schemeClr val="tx1"/>
                </a:solidFill>
                <a:effectLst/>
                <a:latin typeface="+mn-lt"/>
                <a:ea typeface="+mn-ea"/>
                <a:cs typeface="+mn-cs"/>
              </a:rPr>
              <a:t>ESDOF</a:t>
            </a:r>
            <a:r>
              <a:rPr lang="zh-TW" altLang="en-US" sz="1200" kern="1200" dirty="0" smtClean="0">
                <a:solidFill>
                  <a:schemeClr val="tx1"/>
                </a:solidFill>
                <a:effectLst/>
                <a:latin typeface="+mn-lt"/>
                <a:ea typeface="+mn-ea"/>
                <a:cs typeface="+mn-cs"/>
              </a:rPr>
              <a:t>可以有效地用於評估結構的抗震性能，如低地震水平下研究的橋樑。</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如果研究的橋樑位於中等地震帶，例如泰國北部地區，則不同的</a:t>
            </a:r>
            <a:r>
              <a:rPr lang="en-US" altLang="zh-TW" sz="1200" kern="1200" dirty="0" smtClean="0">
                <a:solidFill>
                  <a:schemeClr val="tx1"/>
                </a:solidFill>
                <a:effectLst/>
                <a:latin typeface="+mn-lt"/>
                <a:ea typeface="+mn-ea"/>
                <a:cs typeface="+mn-cs"/>
              </a:rPr>
              <a:t>ESDOF</a:t>
            </a:r>
            <a:r>
              <a:rPr lang="zh-TW" altLang="en-US" sz="1200" kern="1200" dirty="0" smtClean="0">
                <a:solidFill>
                  <a:schemeClr val="tx1"/>
                </a:solidFill>
                <a:effectLst/>
                <a:latin typeface="+mn-lt"/>
                <a:ea typeface="+mn-ea"/>
                <a:cs typeface="+mn-cs"/>
              </a:rPr>
              <a:t>可能導致高度不同的抗震性能水平，應認真考慮合適的側向荷載模式。</a:t>
            </a:r>
            <a:r>
              <a:rPr lang="zh-TW" altLang="en-US" dirty="0" smtClean="0"/>
              <a:t> </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22</a:t>
            </a:fld>
            <a:endParaRPr lang="zh-TW" altLang="en-US"/>
          </a:p>
        </p:txBody>
      </p:sp>
    </p:spTree>
    <p:extLst>
      <p:ext uri="{BB962C8B-B14F-4D97-AF65-F5344CB8AC3E}">
        <p14:creationId xmlns:p14="http://schemas.microsoft.com/office/powerpoint/2010/main" val="24564130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使用</a:t>
            </a:r>
            <a:r>
              <a:rPr lang="en-US" altLang="zh-TW" sz="1200" kern="1200" dirty="0" smtClean="0">
                <a:solidFill>
                  <a:schemeClr val="tx1"/>
                </a:solidFill>
                <a:effectLst/>
                <a:latin typeface="+mn-lt"/>
                <a:ea typeface="+mn-ea"/>
                <a:cs typeface="+mn-cs"/>
              </a:rPr>
              <a:t>ESDOF</a:t>
            </a:r>
            <a:r>
              <a:rPr lang="zh-TW" altLang="en-US" sz="1200" kern="1200" dirty="0" smtClean="0">
                <a:solidFill>
                  <a:schemeClr val="tx1"/>
                </a:solidFill>
                <a:effectLst/>
                <a:latin typeface="+mn-lt"/>
                <a:ea typeface="+mn-ea"/>
                <a:cs typeface="+mn-cs"/>
              </a:rPr>
              <a:t>概念通過</a:t>
            </a:r>
            <a:r>
              <a:rPr lang="en-US" altLang="zh-TW" sz="1200" kern="1200" dirty="0" smtClean="0">
                <a:solidFill>
                  <a:schemeClr val="tx1"/>
                </a:solidFill>
                <a:effectLst/>
                <a:latin typeface="+mn-lt"/>
                <a:ea typeface="+mn-ea"/>
                <a:cs typeface="+mn-cs"/>
              </a:rPr>
              <a:t>IDA</a:t>
            </a:r>
            <a:r>
              <a:rPr lang="zh-TW" altLang="en-US" sz="1200" kern="1200" dirty="0" smtClean="0">
                <a:solidFill>
                  <a:schemeClr val="tx1"/>
                </a:solidFill>
                <a:effectLst/>
                <a:latin typeface="+mn-lt"/>
                <a:ea typeface="+mn-ea"/>
                <a:cs typeface="+mn-cs"/>
              </a:rPr>
              <a:t>的平均值來評估所研究的橋樑的抗震性能可以將計算時間從每個負載情況下的</a:t>
            </a:r>
            <a:r>
              <a:rPr lang="en-US" altLang="zh-TW" sz="1200" kern="1200" dirty="0" smtClean="0">
                <a:solidFill>
                  <a:schemeClr val="tx1"/>
                </a:solidFill>
                <a:effectLst/>
                <a:latin typeface="+mn-lt"/>
                <a:ea typeface="+mn-ea"/>
                <a:cs typeface="+mn-cs"/>
              </a:rPr>
              <a:t>60</a:t>
            </a:r>
            <a:r>
              <a:rPr lang="zh-TW" altLang="en-US" sz="1200" kern="1200" dirty="0" smtClean="0">
                <a:solidFill>
                  <a:schemeClr val="tx1"/>
                </a:solidFill>
                <a:effectLst/>
                <a:latin typeface="+mn-lt"/>
                <a:ea typeface="+mn-ea"/>
                <a:cs typeface="+mn-cs"/>
              </a:rPr>
              <a:t>分鐘減少到每個負載情況下</a:t>
            </a:r>
            <a:r>
              <a:rPr lang="en-US" altLang="zh-TW" sz="1200" kern="1200" dirty="0" smtClean="0">
                <a:solidFill>
                  <a:schemeClr val="tx1"/>
                </a:solidFill>
                <a:effectLst/>
                <a:latin typeface="+mn-lt"/>
                <a:ea typeface="+mn-ea"/>
                <a:cs typeface="+mn-cs"/>
              </a:rPr>
              <a:t>4</a:t>
            </a:r>
            <a:r>
              <a:rPr lang="zh-TW" altLang="en-US" sz="1200" kern="1200" dirty="0" smtClean="0">
                <a:solidFill>
                  <a:schemeClr val="tx1"/>
                </a:solidFill>
                <a:effectLst/>
                <a:latin typeface="+mn-lt"/>
                <a:ea typeface="+mn-ea"/>
                <a:cs typeface="+mn-cs"/>
              </a:rPr>
              <a:t>分鐘的</a:t>
            </a:r>
            <a:r>
              <a:rPr lang="en-US" altLang="zh-TW" sz="1200" kern="1200" dirty="0" smtClean="0">
                <a:solidFill>
                  <a:schemeClr val="tx1"/>
                </a:solidFill>
                <a:effectLst/>
                <a:latin typeface="+mn-lt"/>
                <a:ea typeface="+mn-ea"/>
                <a:cs typeface="+mn-cs"/>
              </a:rPr>
              <a:t>ESDOF</a:t>
            </a:r>
            <a:r>
              <a:rPr lang="zh-TW" altLang="en-US" sz="1200" kern="1200" dirty="0" smtClean="0">
                <a:solidFill>
                  <a:schemeClr val="tx1"/>
                </a:solidFill>
                <a:effectLst/>
                <a:latin typeface="+mn-lt"/>
                <a:ea typeface="+mn-ea"/>
                <a:cs typeface="+mn-cs"/>
              </a:rPr>
              <a:t>。</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這減少了大約</a:t>
            </a:r>
            <a:r>
              <a:rPr lang="en-US" altLang="zh-TW" sz="1200" kern="1200" dirty="0" smtClean="0">
                <a:solidFill>
                  <a:schemeClr val="tx1"/>
                </a:solidFill>
                <a:effectLst/>
                <a:latin typeface="+mn-lt"/>
                <a:ea typeface="+mn-ea"/>
                <a:cs typeface="+mn-cs"/>
              </a:rPr>
              <a:t>93</a:t>
            </a:r>
            <a:r>
              <a:rPr lang="zh-TW" altLang="en-US" sz="1200" kern="1200" dirty="0" smtClean="0">
                <a:solidFill>
                  <a:schemeClr val="tx1"/>
                </a:solidFill>
                <a:effectLst/>
                <a:latin typeface="+mn-lt"/>
                <a:ea typeface="+mn-ea"/>
                <a:cs typeface="+mn-cs"/>
              </a:rPr>
              <a:t>％的計算時間。</a:t>
            </a:r>
            <a:r>
              <a:rPr lang="zh-TW" altLang="en-US" dirty="0" smtClean="0"/>
              <a:t> </a:t>
            </a:r>
            <a:endParaRPr lang="en-US" altLang="zh-TW" dirty="0" smtClean="0"/>
          </a:p>
          <a:p>
            <a:endParaRPr lang="en-US" altLang="zh-TW" dirty="0" smtClean="0"/>
          </a:p>
          <a:p>
            <a:r>
              <a:rPr lang="zh-TW" altLang="en-US" sz="1200" kern="1200" dirty="0" smtClean="0">
                <a:solidFill>
                  <a:schemeClr val="tx1"/>
                </a:solidFill>
                <a:effectLst/>
                <a:latin typeface="+mn-lt"/>
                <a:ea typeface="+mn-ea"/>
                <a:cs typeface="+mn-cs"/>
              </a:rPr>
              <a:t>不同的負載模式導致</a:t>
            </a:r>
            <a:r>
              <a:rPr lang="en-US" altLang="zh-TW" sz="1200" kern="1200" dirty="0" smtClean="0">
                <a:solidFill>
                  <a:schemeClr val="tx1"/>
                </a:solidFill>
                <a:effectLst/>
                <a:latin typeface="+mn-lt"/>
                <a:ea typeface="+mn-ea"/>
                <a:cs typeface="+mn-cs"/>
              </a:rPr>
              <a:t>ESDOF</a:t>
            </a:r>
            <a:r>
              <a:rPr lang="zh-TW" altLang="en-US" sz="1200" kern="1200" dirty="0" smtClean="0">
                <a:solidFill>
                  <a:schemeClr val="tx1"/>
                </a:solidFill>
                <a:effectLst/>
                <a:latin typeface="+mn-lt"/>
                <a:ea typeface="+mn-ea"/>
                <a:cs typeface="+mn-cs"/>
              </a:rPr>
              <a:t>的容量和剛度不同。</a:t>
            </a:r>
            <a:r>
              <a:rPr lang="zh-TW" altLang="en-US" dirty="0" smtClean="0"/>
              <a:t> </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具有所提出的具有單行</a:t>
            </a:r>
            <a:r>
              <a:rPr lang="en-US" altLang="zh-TW" sz="1200" kern="1200" dirty="0" smtClean="0">
                <a:solidFill>
                  <a:schemeClr val="tx1"/>
                </a:solidFill>
                <a:effectLst/>
                <a:latin typeface="+mn-lt"/>
                <a:ea typeface="+mn-ea"/>
                <a:cs typeface="+mn-cs"/>
              </a:rPr>
              <a:t>NSA</a:t>
            </a:r>
            <a:r>
              <a:rPr lang="zh-TW" altLang="en-US" sz="1200" kern="1200" dirty="0" smtClean="0">
                <a:solidFill>
                  <a:schemeClr val="tx1"/>
                </a:solidFill>
                <a:effectLst/>
                <a:latin typeface="+mn-lt"/>
                <a:ea typeface="+mn-ea"/>
                <a:cs typeface="+mn-cs"/>
              </a:rPr>
              <a:t>和</a:t>
            </a:r>
            <a:r>
              <a:rPr lang="en-US" altLang="zh-TW" sz="1200" kern="1200" dirty="0" smtClean="0">
                <a:solidFill>
                  <a:schemeClr val="tx1"/>
                </a:solidFill>
                <a:effectLst/>
                <a:latin typeface="+mn-lt"/>
                <a:ea typeface="+mn-ea"/>
                <a:cs typeface="+mn-cs"/>
              </a:rPr>
              <a:t>IDA</a:t>
            </a:r>
            <a:r>
              <a:rPr lang="zh-TW" altLang="en-US" sz="1200" kern="1200" dirty="0" smtClean="0">
                <a:solidFill>
                  <a:schemeClr val="tx1"/>
                </a:solidFill>
                <a:effectLst/>
                <a:latin typeface="+mn-lt"/>
                <a:ea typeface="+mn-ea"/>
                <a:cs typeface="+mn-cs"/>
              </a:rPr>
              <a:t>的多模式組合負載模式的</a:t>
            </a:r>
            <a:r>
              <a:rPr lang="en-US" altLang="zh-TW" sz="1200" kern="1200" dirty="0" smtClean="0">
                <a:solidFill>
                  <a:schemeClr val="tx1"/>
                </a:solidFill>
                <a:effectLst/>
                <a:latin typeface="+mn-lt"/>
                <a:ea typeface="+mn-ea"/>
                <a:cs typeface="+mn-cs"/>
              </a:rPr>
              <a:t>ESDOF</a:t>
            </a:r>
            <a:r>
              <a:rPr lang="zh-TW" altLang="en-US" sz="1200" kern="1200" dirty="0" smtClean="0">
                <a:solidFill>
                  <a:schemeClr val="tx1"/>
                </a:solidFill>
                <a:effectLst/>
                <a:latin typeface="+mn-lt"/>
                <a:ea typeface="+mn-ea"/>
                <a:cs typeface="+mn-cs"/>
              </a:rPr>
              <a:t>比所有研究的橋的傳統負載模式具有更好的抗震性能準確性。</a:t>
            </a:r>
            <a:r>
              <a:rPr lang="zh-TW" altLang="en-US" dirty="0" smtClean="0"/>
              <a:t> </a:t>
            </a:r>
            <a:endParaRPr lang="en-US" altLang="zh-TW" dirty="0" smtClean="0"/>
          </a:p>
          <a:p>
            <a:endParaRPr lang="en-US" altLang="zh-TW" dirty="0" smtClean="0"/>
          </a:p>
          <a:p>
            <a:r>
              <a:rPr lang="en-US" altLang="zh-TW" sz="1200" kern="1200" dirty="0" smtClean="0">
                <a:solidFill>
                  <a:schemeClr val="tx1"/>
                </a:solidFill>
                <a:effectLst/>
                <a:latin typeface="+mn-lt"/>
                <a:ea typeface="+mn-ea"/>
                <a:cs typeface="+mn-cs"/>
              </a:rPr>
              <a:t>FEMA 356</a:t>
            </a:r>
            <a:r>
              <a:rPr lang="zh-TW" altLang="en-US" sz="1200" kern="1200" dirty="0" smtClean="0">
                <a:solidFill>
                  <a:schemeClr val="tx1"/>
                </a:solidFill>
                <a:effectLst/>
                <a:latin typeface="+mn-lt"/>
                <a:ea typeface="+mn-ea"/>
                <a:cs typeface="+mn-cs"/>
              </a:rPr>
              <a:t>的第一模式或均勻加速度側向載荷模式可以有效地應用</a:t>
            </a:r>
            <a:r>
              <a:rPr lang="en-US" altLang="zh-TW" sz="1200" kern="1200" dirty="0" smtClean="0">
                <a:solidFill>
                  <a:schemeClr val="tx1"/>
                </a:solidFill>
                <a:effectLst/>
                <a:latin typeface="+mn-lt"/>
                <a:ea typeface="+mn-ea"/>
                <a:cs typeface="+mn-cs"/>
              </a:rPr>
              <a:t>ESDOF</a:t>
            </a:r>
            <a:r>
              <a:rPr lang="zh-TW" altLang="en-US" sz="1200" kern="1200" dirty="0" smtClean="0">
                <a:solidFill>
                  <a:schemeClr val="tx1"/>
                </a:solidFill>
                <a:effectLst/>
                <a:latin typeface="+mn-lt"/>
                <a:ea typeface="+mn-ea"/>
                <a:cs typeface="+mn-cs"/>
              </a:rPr>
              <a:t>的概念來評估所研究的橋樑的抗震性能，其中第一模式參與質量比率高於總數的</a:t>
            </a:r>
            <a:r>
              <a:rPr lang="en-US" altLang="zh-TW" sz="1200" kern="1200" dirty="0" smtClean="0">
                <a:solidFill>
                  <a:schemeClr val="tx1"/>
                </a:solidFill>
                <a:effectLst/>
                <a:latin typeface="+mn-lt"/>
                <a:ea typeface="+mn-ea"/>
                <a:cs typeface="+mn-cs"/>
              </a:rPr>
              <a:t>80</a:t>
            </a:r>
            <a:r>
              <a:rPr lang="zh-TW" altLang="en-US" sz="1200" kern="1200" dirty="0" smtClean="0">
                <a:solidFill>
                  <a:schemeClr val="tx1"/>
                </a:solidFill>
                <a:effectLst/>
                <a:latin typeface="+mn-lt"/>
                <a:ea typeface="+mn-ea"/>
                <a:cs typeface="+mn-cs"/>
              </a:rPr>
              <a:t>％質量</a:t>
            </a:r>
            <a:r>
              <a:rPr lang="zh-TW" altLang="en-US" dirty="0" smtClean="0"/>
              <a:t> </a:t>
            </a:r>
            <a:endParaRPr lang="en-US" altLang="zh-TW" dirty="0" smtClean="0"/>
          </a:p>
          <a:p>
            <a:endParaRPr lang="en-US" altLang="zh-TW" dirty="0" smtClean="0"/>
          </a:p>
          <a:p>
            <a:r>
              <a:rPr lang="zh-TW" altLang="en-US" sz="1200" kern="1200" dirty="0" smtClean="0">
                <a:solidFill>
                  <a:schemeClr val="tx1"/>
                </a:solidFill>
                <a:effectLst/>
                <a:latin typeface="+mn-lt"/>
                <a:ea typeface="+mn-ea"/>
                <a:cs typeface="+mn-cs"/>
              </a:rPr>
              <a:t>對於研究的橋樑的抗震性能，第一模式參與質量比小於總質量的</a:t>
            </a:r>
            <a:r>
              <a:rPr lang="en-US" altLang="zh-TW" sz="1200" kern="1200" dirty="0" smtClean="0">
                <a:solidFill>
                  <a:schemeClr val="tx1"/>
                </a:solidFill>
                <a:effectLst/>
                <a:latin typeface="+mn-lt"/>
                <a:ea typeface="+mn-ea"/>
                <a:cs typeface="+mn-cs"/>
              </a:rPr>
              <a:t>80</a:t>
            </a:r>
            <a:r>
              <a:rPr lang="zh-TW" altLang="en-US" sz="1200" kern="1200" dirty="0" smtClean="0">
                <a:solidFill>
                  <a:schemeClr val="tx1"/>
                </a:solidFill>
                <a:effectLst/>
                <a:latin typeface="+mn-lt"/>
                <a:ea typeface="+mn-ea"/>
                <a:cs typeface="+mn-cs"/>
              </a:rPr>
              <a:t>％</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具有第一模式負載模式的</a:t>
            </a:r>
            <a:r>
              <a:rPr lang="en-US" altLang="zh-TW" sz="1200" kern="1200" dirty="0" smtClean="0">
                <a:solidFill>
                  <a:schemeClr val="tx1"/>
                </a:solidFill>
                <a:effectLst/>
                <a:latin typeface="+mn-lt"/>
                <a:ea typeface="+mn-ea"/>
                <a:cs typeface="+mn-cs"/>
              </a:rPr>
              <a:t>ESDOF</a:t>
            </a:r>
            <a:r>
              <a:rPr lang="zh-TW" altLang="en-US" sz="1200" kern="1200" dirty="0" smtClean="0">
                <a:solidFill>
                  <a:schemeClr val="tx1"/>
                </a:solidFill>
                <a:effectLst/>
                <a:latin typeface="+mn-lt"/>
                <a:ea typeface="+mn-ea"/>
                <a:cs typeface="+mn-cs"/>
              </a:rPr>
              <a:t>導致適度低估的容量，而均勻加速導致略微高估的容量。</a:t>
            </a:r>
            <a:r>
              <a:rPr lang="zh-TW" altLang="en-US" dirty="0" smtClean="0"/>
              <a:t> </a:t>
            </a:r>
            <a:endParaRPr lang="en-US" altLang="zh-TW" dirty="0" smtClean="0"/>
          </a:p>
          <a:p>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23</a:t>
            </a:fld>
            <a:endParaRPr lang="zh-TW" altLang="en-US"/>
          </a:p>
        </p:txBody>
      </p:sp>
    </p:spTree>
    <p:extLst>
      <p:ext uri="{BB962C8B-B14F-4D97-AF65-F5344CB8AC3E}">
        <p14:creationId xmlns:p14="http://schemas.microsoft.com/office/powerpoint/2010/main" val="942400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本文的主要目的是通過與</a:t>
            </a:r>
            <a:r>
              <a:rPr lang="en-US" altLang="zh-TW" sz="1200" kern="1200" dirty="0" smtClean="0">
                <a:solidFill>
                  <a:schemeClr val="tx1"/>
                </a:solidFill>
                <a:effectLst/>
                <a:latin typeface="+mn-lt"/>
                <a:ea typeface="+mn-ea"/>
                <a:cs typeface="+mn-cs"/>
              </a:rPr>
              <a:t>MDOF</a:t>
            </a:r>
            <a:r>
              <a:rPr lang="zh-TW" altLang="en-US" sz="1200" kern="1200" dirty="0" smtClean="0">
                <a:solidFill>
                  <a:schemeClr val="tx1"/>
                </a:solidFill>
                <a:effectLst/>
                <a:latin typeface="+mn-lt"/>
                <a:ea typeface="+mn-ea"/>
                <a:cs typeface="+mn-cs"/>
              </a:rPr>
              <a:t>概念的比較來研究</a:t>
            </a:r>
            <a:r>
              <a:rPr lang="en-US" altLang="zh-TW" sz="1200" kern="1200" dirty="0" smtClean="0">
                <a:solidFill>
                  <a:schemeClr val="tx1"/>
                </a:solidFill>
                <a:effectLst/>
                <a:latin typeface="+mn-lt"/>
                <a:ea typeface="+mn-ea"/>
                <a:cs typeface="+mn-cs"/>
              </a:rPr>
              <a:t>ESODF</a:t>
            </a:r>
            <a:r>
              <a:rPr lang="zh-TW" altLang="en-US" sz="1200" kern="1200" dirty="0" smtClean="0">
                <a:solidFill>
                  <a:schemeClr val="tx1"/>
                </a:solidFill>
                <a:effectLst/>
                <a:latin typeface="+mn-lt"/>
                <a:ea typeface="+mn-ea"/>
                <a:cs typeface="+mn-cs"/>
              </a:rPr>
              <a:t>概念評估單柱</a:t>
            </a:r>
            <a:r>
              <a:rPr lang="en-US" altLang="zh-TW" sz="1200" kern="1200" dirty="0" smtClean="0">
                <a:solidFill>
                  <a:schemeClr val="tx1"/>
                </a:solidFill>
                <a:effectLst/>
                <a:latin typeface="+mn-lt"/>
                <a:ea typeface="+mn-ea"/>
                <a:cs typeface="+mn-cs"/>
              </a:rPr>
              <a:t>RC</a:t>
            </a:r>
            <a:r>
              <a:rPr lang="zh-TW" altLang="en-US" sz="1200" kern="1200" dirty="0" smtClean="0">
                <a:solidFill>
                  <a:schemeClr val="tx1"/>
                </a:solidFill>
                <a:effectLst/>
                <a:latin typeface="+mn-lt"/>
                <a:ea typeface="+mn-ea"/>
                <a:cs typeface="+mn-cs"/>
              </a:rPr>
              <a:t>橋抗震性能的效率，因此，所研究的橋樑的基礎被認為是對所有案例研究的固定支持。</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雖然考慮土 </a:t>
            </a:r>
            <a:r>
              <a:rPr lang="en-US" altLang="zh-TW" sz="1200" kern="1200" dirty="0" smtClean="0">
                <a:solidFill>
                  <a:schemeClr val="tx1"/>
                </a:solidFill>
                <a:effectLst/>
                <a:latin typeface="+mn-lt"/>
                <a:ea typeface="+mn-ea"/>
                <a:cs typeface="+mn-cs"/>
              </a:rPr>
              <a:t>- </a:t>
            </a:r>
            <a:r>
              <a:rPr lang="zh-TW" altLang="en-US" sz="1200" kern="1200" dirty="0" smtClean="0">
                <a:solidFill>
                  <a:schemeClr val="tx1"/>
                </a:solidFill>
                <a:effectLst/>
                <a:latin typeface="+mn-lt"/>
                <a:ea typeface="+mn-ea"/>
                <a:cs typeface="+mn-cs"/>
              </a:rPr>
              <a:t>結構相互作用的影響可能會導致更靈活的結構系統，但本文假設的固定支撐足以反映研究參數的影響。</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由於</a:t>
            </a:r>
            <a:r>
              <a:rPr lang="en-US" altLang="zh-TW" sz="1200" kern="1200" dirty="0" smtClean="0">
                <a:solidFill>
                  <a:schemeClr val="tx1"/>
                </a:solidFill>
                <a:effectLst/>
                <a:latin typeface="+mn-lt"/>
                <a:ea typeface="+mn-ea"/>
                <a:cs typeface="+mn-cs"/>
              </a:rPr>
              <a:t>SAP2000</a:t>
            </a:r>
            <a:r>
              <a:rPr lang="zh-TW" altLang="en-US" sz="1200" kern="1200" dirty="0" smtClean="0">
                <a:solidFill>
                  <a:schemeClr val="tx1"/>
                </a:solidFill>
                <a:effectLst/>
                <a:latin typeface="+mn-lt"/>
                <a:ea typeface="+mn-ea"/>
                <a:cs typeface="+mn-cs"/>
              </a:rPr>
              <a:t>的限制，帶有集中鉸鏈的塑料鉸鍊長度元件被非線性彈簧元件取代，以模擬</a:t>
            </a:r>
            <a:r>
              <a:rPr lang="en-US" altLang="zh-TW" sz="1200" kern="1200" dirty="0" smtClean="0">
                <a:solidFill>
                  <a:schemeClr val="tx1"/>
                </a:solidFill>
                <a:effectLst/>
                <a:latin typeface="+mn-lt"/>
                <a:ea typeface="+mn-ea"/>
                <a:cs typeface="+mn-cs"/>
              </a:rPr>
              <a:t>NTHA</a:t>
            </a:r>
            <a:r>
              <a:rPr lang="zh-TW" altLang="en-US" sz="1200" kern="1200" dirty="0" smtClean="0">
                <a:solidFill>
                  <a:schemeClr val="tx1"/>
                </a:solidFill>
                <a:effectLst/>
                <a:latin typeface="+mn-lt"/>
                <a:ea typeface="+mn-ea"/>
                <a:cs typeface="+mn-cs"/>
              </a:rPr>
              <a:t>橋樑的非彈性行為。</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由於現場測試設備的限制，現場測試結果僅以頻率範圍的形式顯示。</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兩種型號都是內置功能，所有必需參數都由程序自動生成。</a:t>
            </a:r>
            <a:r>
              <a:rPr lang="zh-TW" altLang="en-US" dirty="0" smtClean="0"/>
              <a:t> </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24</a:t>
            </a:fld>
            <a:endParaRPr lang="zh-TW" altLang="en-US"/>
          </a:p>
        </p:txBody>
      </p:sp>
    </p:spTree>
    <p:extLst>
      <p:ext uri="{BB962C8B-B14F-4D97-AF65-F5344CB8AC3E}">
        <p14:creationId xmlns:p14="http://schemas.microsoft.com/office/powerpoint/2010/main" val="2707103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傳統</a:t>
            </a:r>
            <a:r>
              <a:rPr lang="zh-TW" altLang="en-US" dirty="0" smtClean="0"/>
              <a:t>的</a:t>
            </a:r>
            <a:endParaRPr lang="en-US" altLang="zh-TW" dirty="0" smtClean="0"/>
          </a:p>
          <a:p>
            <a:r>
              <a:rPr lang="zh-TW" altLang="en-US" dirty="0" smtClean="0"/>
              <a:t>耐震評估以 </a:t>
            </a:r>
            <a:r>
              <a:rPr lang="en-US" altLang="zh-TW" dirty="0" smtClean="0"/>
              <a:t>IDA</a:t>
            </a:r>
            <a:r>
              <a:rPr lang="zh-TW" altLang="en-US" dirty="0" smtClean="0"/>
              <a:t> </a:t>
            </a:r>
            <a:r>
              <a:rPr lang="en-US" altLang="zh-TW" dirty="0" smtClean="0"/>
              <a:t>Curve </a:t>
            </a:r>
            <a:r>
              <a:rPr lang="zh-TW" altLang="en-US" dirty="0" smtClean="0"/>
              <a:t>作為手段之</a:t>
            </a:r>
            <a:r>
              <a:rPr lang="zh-TW" altLang="en-US" dirty="0" smtClean="0"/>
              <a:t>一</a:t>
            </a:r>
            <a:endParaRPr lang="en-US" altLang="zh-TW" dirty="0" smtClean="0"/>
          </a:p>
          <a:p>
            <a:r>
              <a:rPr lang="en-US" altLang="zh-TW" sz="1200" kern="1200" dirty="0" smtClean="0">
                <a:solidFill>
                  <a:schemeClr val="tx1"/>
                </a:solidFill>
                <a:effectLst/>
                <a:latin typeface="+mn-lt"/>
                <a:ea typeface="+mn-ea"/>
                <a:cs typeface="+mn-cs"/>
              </a:rPr>
              <a:t>IDA</a:t>
            </a:r>
            <a:r>
              <a:rPr lang="zh-TW" altLang="en-US" sz="1200" kern="1200" dirty="0" smtClean="0">
                <a:solidFill>
                  <a:schemeClr val="tx1"/>
                </a:solidFill>
                <a:effectLst/>
                <a:latin typeface="+mn-lt"/>
                <a:ea typeface="+mn-ea"/>
                <a:cs typeface="+mn-cs"/>
              </a:rPr>
              <a:t>吸引研究人員和工程師將其用作評估結構抗震性能的工具</a:t>
            </a:r>
            <a:endParaRPr lang="en-US" altLang="zh-TW" sz="1200" kern="1200" dirty="0" smtClean="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3</a:t>
            </a:fld>
            <a:endParaRPr lang="zh-TW" altLang="en-US"/>
          </a:p>
        </p:txBody>
      </p:sp>
    </p:spTree>
    <p:extLst>
      <p:ext uri="{BB962C8B-B14F-4D97-AF65-F5344CB8AC3E}">
        <p14:creationId xmlns:p14="http://schemas.microsoft.com/office/powerpoint/2010/main" val="3384940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已經提出了幾種方法來解釋</a:t>
            </a:r>
            <a:r>
              <a:rPr lang="en-US" altLang="zh-TW" dirty="0" smtClean="0"/>
              <a:t>NSA</a:t>
            </a:r>
            <a:r>
              <a:rPr lang="zh-TW" altLang="en-US" dirty="0" smtClean="0"/>
              <a:t>中的較高模式效應</a:t>
            </a:r>
            <a:endParaRPr lang="en-US" altLang="zh-TW" dirty="0" smtClean="0"/>
          </a:p>
          <a:p>
            <a:r>
              <a:rPr lang="en-US" altLang="zh-TW" dirty="0" smtClean="0"/>
              <a:t>MPA</a:t>
            </a:r>
            <a:r>
              <a:rPr lang="zh-TW" altLang="en-US" dirty="0" smtClean="0"/>
              <a:t>要求在各種考慮的模態負載模式下對</a:t>
            </a:r>
            <a:r>
              <a:rPr lang="en-US" altLang="zh-TW" dirty="0" smtClean="0"/>
              <a:t>NSA</a:t>
            </a:r>
            <a:r>
              <a:rPr lang="zh-TW" altLang="en-US" dirty="0" smtClean="0"/>
              <a:t>進行多次分析，而</a:t>
            </a:r>
            <a:r>
              <a:rPr lang="en-US" altLang="zh-TW" dirty="0" smtClean="0"/>
              <a:t>EPA</a:t>
            </a:r>
            <a:r>
              <a:rPr lang="zh-TW" altLang="en-US" dirty="0" smtClean="0"/>
              <a:t>和</a:t>
            </a:r>
            <a:r>
              <a:rPr lang="en-US" altLang="zh-TW" dirty="0" smtClean="0"/>
              <a:t>APA</a:t>
            </a:r>
            <a:r>
              <a:rPr lang="zh-TW" altLang="en-US" dirty="0" smtClean="0"/>
              <a:t>需要經驗豐富的工程師</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4</a:t>
            </a:fld>
            <a:endParaRPr lang="zh-TW" altLang="en-US"/>
          </a:p>
        </p:txBody>
      </p:sp>
    </p:spTree>
    <p:extLst>
      <p:ext uri="{BB962C8B-B14F-4D97-AF65-F5344CB8AC3E}">
        <p14:creationId xmlns:p14="http://schemas.microsoft.com/office/powerpoint/2010/main" val="2875460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本研究提出了一種橫向載荷模式，包括基於單次基於位移的</a:t>
            </a:r>
            <a:r>
              <a:rPr lang="en-US" altLang="zh-TW" sz="1200" kern="1200" dirty="0" smtClean="0">
                <a:solidFill>
                  <a:schemeClr val="tx1"/>
                </a:solidFill>
                <a:effectLst/>
                <a:latin typeface="+mn-lt"/>
                <a:ea typeface="+mn-ea"/>
                <a:cs typeface="+mn-cs"/>
              </a:rPr>
              <a:t>NSA</a:t>
            </a:r>
            <a:r>
              <a:rPr lang="zh-TW" altLang="en-US" sz="1200" kern="1200" dirty="0" smtClean="0">
                <a:solidFill>
                  <a:schemeClr val="tx1"/>
                </a:solidFill>
                <a:effectLst/>
                <a:latin typeface="+mn-lt"/>
                <a:ea typeface="+mn-ea"/>
                <a:cs typeface="+mn-cs"/>
              </a:rPr>
              <a:t>的更高模式效應，以評估</a:t>
            </a:r>
            <a:r>
              <a:rPr lang="en-US" altLang="zh-TW" sz="1200" kern="1200" dirty="0" smtClean="0">
                <a:solidFill>
                  <a:schemeClr val="tx1"/>
                </a:solidFill>
                <a:effectLst/>
                <a:latin typeface="+mn-lt"/>
                <a:ea typeface="+mn-ea"/>
                <a:cs typeface="+mn-cs"/>
              </a:rPr>
              <a:t>ESDOF</a:t>
            </a:r>
            <a:r>
              <a:rPr lang="zh-TW" altLang="en-US" sz="1200" kern="1200" dirty="0" smtClean="0">
                <a:solidFill>
                  <a:schemeClr val="tx1"/>
                </a:solidFill>
                <a:effectLst/>
                <a:latin typeface="+mn-lt"/>
                <a:ea typeface="+mn-ea"/>
                <a:cs typeface="+mn-cs"/>
              </a:rPr>
              <a:t>的橫向行為。</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通過對具有三種不同柱高的單柱</a:t>
            </a:r>
            <a:r>
              <a:rPr lang="en-US" altLang="zh-TW" sz="1200" kern="1200" dirty="0" smtClean="0">
                <a:solidFill>
                  <a:schemeClr val="tx1"/>
                </a:solidFill>
                <a:effectLst/>
                <a:latin typeface="+mn-lt"/>
                <a:ea typeface="+mn-ea"/>
                <a:cs typeface="+mn-cs"/>
              </a:rPr>
              <a:t>RC</a:t>
            </a:r>
            <a:r>
              <a:rPr lang="zh-TW" altLang="en-US" sz="1200" kern="1200" dirty="0" smtClean="0">
                <a:solidFill>
                  <a:schemeClr val="tx1"/>
                </a:solidFill>
                <a:effectLst/>
                <a:latin typeface="+mn-lt"/>
                <a:ea typeface="+mn-ea"/>
                <a:cs typeface="+mn-cs"/>
              </a:rPr>
              <a:t>抗震性能評估的</a:t>
            </a:r>
            <a:r>
              <a:rPr lang="en-US" altLang="zh-TW" sz="1200" kern="1200" dirty="0" smtClean="0">
                <a:solidFill>
                  <a:schemeClr val="tx1"/>
                </a:solidFill>
                <a:effectLst/>
                <a:latin typeface="+mn-lt"/>
                <a:ea typeface="+mn-ea"/>
                <a:cs typeface="+mn-cs"/>
              </a:rPr>
              <a:t>ESDOF IDA</a:t>
            </a:r>
            <a:r>
              <a:rPr lang="zh-TW" altLang="en-US" sz="1200" kern="1200" dirty="0" smtClean="0">
                <a:solidFill>
                  <a:schemeClr val="tx1"/>
                </a:solidFill>
                <a:effectLst/>
                <a:latin typeface="+mn-lt"/>
                <a:ea typeface="+mn-ea"/>
                <a:cs typeface="+mn-cs"/>
              </a:rPr>
              <a:t>的適用性和提出的荷載模式的研究，研究了該技術的效率。</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評估泰國使用的典型單柱鋼筋混凝土橋樑的抗震性能。</a:t>
            </a:r>
            <a:r>
              <a:rPr lang="zh-TW" altLang="en-US" dirty="0" smtClean="0"/>
              <a:t> </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5</a:t>
            </a:fld>
            <a:endParaRPr lang="zh-TW" altLang="en-US"/>
          </a:p>
        </p:txBody>
      </p:sp>
    </p:spTree>
    <p:extLst>
      <p:ext uri="{BB962C8B-B14F-4D97-AF65-F5344CB8AC3E}">
        <p14:creationId xmlns:p14="http://schemas.microsoft.com/office/powerpoint/2010/main" val="1226853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單柱橋樑的基本振動模式是結構在垂直於交通方向的方向上的振盪，即所謂的橫向方向</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這些</a:t>
            </a:r>
            <a:r>
              <a:rPr lang="zh-TW" altLang="en-US" sz="1200" kern="1200" dirty="0" smtClean="0">
                <a:solidFill>
                  <a:schemeClr val="tx1"/>
                </a:solidFill>
                <a:effectLst/>
                <a:latin typeface="+mn-lt"/>
                <a:ea typeface="+mn-ea"/>
                <a:cs typeface="+mn-cs"/>
              </a:rPr>
              <a:t>結果表明，具有高柱的橋樑的振動主要由基本模式決定。</a:t>
            </a:r>
            <a:r>
              <a:rPr lang="zh-TW" altLang="en-US" dirty="0" smtClean="0"/>
              <a:t> </a:t>
            </a:r>
            <a:endParaRPr lang="en-US" altLang="zh-TW" dirty="0" smtClean="0"/>
          </a:p>
          <a:p>
            <a:r>
              <a:rPr lang="zh-TW" altLang="en-US" dirty="0" smtClean="0"/>
              <a:t>當橋柱高度減小時，更高模式可能更有影響。</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7</a:t>
            </a:fld>
            <a:endParaRPr lang="zh-TW" altLang="en-US"/>
          </a:p>
        </p:txBody>
      </p:sp>
    </p:spTree>
    <p:extLst>
      <p:ext uri="{BB962C8B-B14F-4D97-AF65-F5344CB8AC3E}">
        <p14:creationId xmlns:p14="http://schemas.microsoft.com/office/powerpoint/2010/main" val="3172234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將</a:t>
            </a:r>
            <a:r>
              <a:rPr lang="en-US" altLang="zh-TW" sz="1200" kern="1200" dirty="0" smtClean="0">
                <a:solidFill>
                  <a:schemeClr val="tx1"/>
                </a:solidFill>
                <a:effectLst/>
                <a:latin typeface="+mn-lt"/>
                <a:ea typeface="+mn-ea"/>
                <a:cs typeface="+mn-cs"/>
              </a:rPr>
              <a:t>IM</a:t>
            </a:r>
            <a:r>
              <a:rPr lang="zh-TW" altLang="en-US" sz="1200" kern="1200" dirty="0" smtClean="0">
                <a:solidFill>
                  <a:schemeClr val="tx1"/>
                </a:solidFill>
                <a:effectLst/>
                <a:latin typeface="+mn-lt"/>
                <a:ea typeface="+mn-ea"/>
                <a:cs typeface="+mn-cs"/>
              </a:rPr>
              <a:t>與</a:t>
            </a:r>
            <a:r>
              <a:rPr lang="en-US" altLang="zh-TW" sz="1200" kern="1200" dirty="0" smtClean="0">
                <a:solidFill>
                  <a:schemeClr val="tx1"/>
                </a:solidFill>
                <a:effectLst/>
                <a:latin typeface="+mn-lt"/>
                <a:ea typeface="+mn-ea"/>
                <a:cs typeface="+mn-cs"/>
              </a:rPr>
              <a:t>DM</a:t>
            </a:r>
            <a:r>
              <a:rPr lang="zh-TW" altLang="en-US" sz="1200" kern="1200" dirty="0" smtClean="0">
                <a:solidFill>
                  <a:schemeClr val="tx1"/>
                </a:solidFill>
                <a:effectLst/>
                <a:latin typeface="+mn-lt"/>
                <a:ea typeface="+mn-ea"/>
                <a:cs typeface="+mn-cs"/>
              </a:rPr>
              <a:t>一起繪製稱為增量動態分析曲線（</a:t>
            </a:r>
            <a:r>
              <a:rPr lang="en-US" altLang="zh-TW" sz="1200" kern="1200" dirty="0" smtClean="0">
                <a:solidFill>
                  <a:schemeClr val="tx1"/>
                </a:solidFill>
                <a:effectLst/>
                <a:latin typeface="+mn-lt"/>
                <a:ea typeface="+mn-ea"/>
                <a:cs typeface="+mn-cs"/>
              </a:rPr>
              <a:t>IDA</a:t>
            </a:r>
            <a:r>
              <a:rPr lang="zh-TW" altLang="en-US" sz="1200" kern="1200" dirty="0" smtClean="0">
                <a:solidFill>
                  <a:schemeClr val="tx1"/>
                </a:solidFill>
                <a:effectLst/>
                <a:latin typeface="+mn-lt"/>
                <a:ea typeface="+mn-ea"/>
                <a:cs typeface="+mn-cs"/>
              </a:rPr>
              <a:t>曲線），其表示結構從小地面運動到最大結構的地震行為，使結構坍塌。</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本研究使用</a:t>
            </a:r>
            <a:r>
              <a:rPr lang="en-US" altLang="zh-TW" sz="1200" kern="1200" dirty="0" smtClean="0">
                <a:solidFill>
                  <a:schemeClr val="tx1"/>
                </a:solidFill>
                <a:effectLst/>
                <a:latin typeface="+mn-lt"/>
                <a:ea typeface="+mn-ea"/>
                <a:cs typeface="+mn-cs"/>
              </a:rPr>
              <a:t>MDOF</a:t>
            </a:r>
            <a:r>
              <a:rPr lang="zh-TW" altLang="en-US" sz="1200" kern="1200" dirty="0" smtClean="0">
                <a:solidFill>
                  <a:schemeClr val="tx1"/>
                </a:solidFill>
                <a:effectLst/>
                <a:latin typeface="+mn-lt"/>
                <a:ea typeface="+mn-ea"/>
                <a:cs typeface="+mn-cs"/>
              </a:rPr>
              <a:t>的</a:t>
            </a:r>
            <a:r>
              <a:rPr lang="en-US" altLang="zh-TW" sz="1200" kern="1200" dirty="0" smtClean="0">
                <a:solidFill>
                  <a:schemeClr val="tx1"/>
                </a:solidFill>
                <a:effectLst/>
                <a:latin typeface="+mn-lt"/>
                <a:ea typeface="+mn-ea"/>
                <a:cs typeface="+mn-cs"/>
              </a:rPr>
              <a:t>IDA</a:t>
            </a:r>
            <a:r>
              <a:rPr lang="zh-TW" altLang="en-US" sz="1200" kern="1200" dirty="0" smtClean="0">
                <a:solidFill>
                  <a:schemeClr val="tx1"/>
                </a:solidFill>
                <a:effectLst/>
                <a:latin typeface="+mn-lt"/>
                <a:ea typeface="+mn-ea"/>
                <a:cs typeface="+mn-cs"/>
              </a:rPr>
              <a:t>結果作為評估所提技術效率的基準。</a:t>
            </a:r>
            <a:r>
              <a:rPr lang="zh-TW" altLang="en-US" dirty="0" smtClean="0"/>
              <a:t> </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9</a:t>
            </a:fld>
            <a:endParaRPr lang="zh-TW" altLang="en-US"/>
          </a:p>
        </p:txBody>
      </p:sp>
    </p:spTree>
    <p:extLst>
      <p:ext uri="{BB962C8B-B14F-4D97-AF65-F5344CB8AC3E}">
        <p14:creationId xmlns:p14="http://schemas.microsoft.com/office/powerpoint/2010/main" val="2472290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在合適的橫向載荷模式下，非線性靜力分析（</a:t>
            </a:r>
            <a:r>
              <a:rPr lang="en-US" altLang="zh-TW" sz="1200" kern="1200" dirty="0" smtClean="0">
                <a:solidFill>
                  <a:schemeClr val="tx1"/>
                </a:solidFill>
                <a:effectLst/>
                <a:latin typeface="+mn-lt"/>
                <a:ea typeface="+mn-ea"/>
                <a:cs typeface="+mn-cs"/>
              </a:rPr>
              <a:t>NSA</a:t>
            </a:r>
            <a:r>
              <a:rPr lang="zh-TW" altLang="en-US" sz="1200" kern="1200" dirty="0" smtClean="0">
                <a:solidFill>
                  <a:schemeClr val="tx1"/>
                </a:solidFill>
                <a:effectLst/>
                <a:latin typeface="+mn-lt"/>
                <a:ea typeface="+mn-ea"/>
                <a:cs typeface="+mn-cs"/>
              </a:rPr>
              <a:t>）產生結構的橫向行為。</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如果需要結構的滯後行為，則將執行循環非線性靜態分析。</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然後，將所生成的橫向行為定義為單自由度系統（</a:t>
            </a:r>
            <a:r>
              <a:rPr lang="en-US" altLang="zh-TW" sz="1200" kern="1200" dirty="0" smtClean="0">
                <a:solidFill>
                  <a:schemeClr val="tx1"/>
                </a:solidFill>
                <a:effectLst/>
                <a:latin typeface="+mn-lt"/>
                <a:ea typeface="+mn-ea"/>
                <a:cs typeface="+mn-cs"/>
              </a:rPr>
              <a:t>SDOF</a:t>
            </a:r>
            <a:r>
              <a:rPr lang="zh-TW" altLang="en-US" sz="1200" kern="1200" dirty="0" smtClean="0">
                <a:solidFill>
                  <a:schemeClr val="tx1"/>
                </a:solidFill>
                <a:effectLst/>
                <a:latin typeface="+mn-lt"/>
                <a:ea typeface="+mn-ea"/>
                <a:cs typeface="+mn-cs"/>
              </a:rPr>
              <a:t>）等於</a:t>
            </a:r>
            <a:r>
              <a:rPr lang="en-US" altLang="zh-TW" sz="1200" kern="1200" dirty="0" smtClean="0">
                <a:solidFill>
                  <a:schemeClr val="tx1"/>
                </a:solidFill>
                <a:effectLst/>
                <a:latin typeface="+mn-lt"/>
                <a:ea typeface="+mn-ea"/>
                <a:cs typeface="+mn-cs"/>
              </a:rPr>
              <a:t>MDOF</a:t>
            </a:r>
            <a:r>
              <a:rPr lang="zh-TW" altLang="en-US" sz="1200" kern="1200" dirty="0" smtClean="0">
                <a:solidFill>
                  <a:schemeClr val="tx1"/>
                </a:solidFill>
                <a:effectLst/>
                <a:latin typeface="+mn-lt"/>
                <a:ea typeface="+mn-ea"/>
                <a:cs typeface="+mn-cs"/>
              </a:rPr>
              <a:t>結構的橫向行為。</a:t>
            </a:r>
            <a:r>
              <a:rPr lang="zh-TW" altLang="en-US" dirty="0" smtClean="0"/>
              <a:t> </a:t>
            </a:r>
            <a:endParaRPr lang="en-US" altLang="zh-TW" dirty="0" smtClean="0"/>
          </a:p>
          <a:p>
            <a:r>
              <a:rPr lang="en-US" altLang="zh-TW" sz="1200" kern="1200" dirty="0" smtClean="0">
                <a:solidFill>
                  <a:schemeClr val="tx1"/>
                </a:solidFill>
                <a:effectLst/>
                <a:latin typeface="+mn-lt"/>
                <a:ea typeface="+mn-ea"/>
                <a:cs typeface="+mn-cs"/>
              </a:rPr>
              <a:t>SDOF</a:t>
            </a:r>
            <a:r>
              <a:rPr lang="zh-TW" altLang="en-US" sz="1200" kern="1200" dirty="0" smtClean="0">
                <a:solidFill>
                  <a:schemeClr val="tx1"/>
                </a:solidFill>
                <a:effectLst/>
                <a:latin typeface="+mn-lt"/>
                <a:ea typeface="+mn-ea"/>
                <a:cs typeface="+mn-cs"/>
              </a:rPr>
              <a:t>的質量由使</a:t>
            </a:r>
            <a:r>
              <a:rPr lang="en-US" altLang="zh-TW" sz="1200" kern="1200" dirty="0" smtClean="0">
                <a:solidFill>
                  <a:schemeClr val="tx1"/>
                </a:solidFill>
                <a:effectLst/>
                <a:latin typeface="+mn-lt"/>
                <a:ea typeface="+mn-ea"/>
                <a:cs typeface="+mn-cs"/>
              </a:rPr>
              <a:t>SDOF</a:t>
            </a:r>
            <a:r>
              <a:rPr lang="zh-TW" altLang="en-US" sz="1200" kern="1200" dirty="0" smtClean="0">
                <a:solidFill>
                  <a:schemeClr val="tx1"/>
                </a:solidFill>
                <a:effectLst/>
                <a:latin typeface="+mn-lt"/>
                <a:ea typeface="+mn-ea"/>
                <a:cs typeface="+mn-cs"/>
              </a:rPr>
              <a:t>的基本動態特性等於</a:t>
            </a:r>
            <a:r>
              <a:rPr lang="en-US" altLang="zh-TW" sz="1200" kern="1200" dirty="0" smtClean="0">
                <a:solidFill>
                  <a:schemeClr val="tx1"/>
                </a:solidFill>
                <a:effectLst/>
                <a:latin typeface="+mn-lt"/>
                <a:ea typeface="+mn-ea"/>
                <a:cs typeface="+mn-cs"/>
              </a:rPr>
              <a:t>MDOF</a:t>
            </a:r>
            <a:r>
              <a:rPr lang="zh-TW" altLang="en-US" sz="1200" kern="1200" dirty="0" smtClean="0">
                <a:solidFill>
                  <a:schemeClr val="tx1"/>
                </a:solidFill>
                <a:effectLst/>
                <a:latin typeface="+mn-lt"/>
                <a:ea typeface="+mn-ea"/>
                <a:cs typeface="+mn-cs"/>
              </a:rPr>
              <a:t>的值定義。</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具有與</a:t>
            </a:r>
            <a:r>
              <a:rPr lang="en-US" altLang="zh-TW" sz="1200" kern="1200" dirty="0" smtClean="0">
                <a:solidFill>
                  <a:schemeClr val="tx1"/>
                </a:solidFill>
                <a:effectLst/>
                <a:latin typeface="+mn-lt"/>
                <a:ea typeface="+mn-ea"/>
                <a:cs typeface="+mn-cs"/>
              </a:rPr>
              <a:t>MDOF</a:t>
            </a:r>
            <a:r>
              <a:rPr lang="zh-TW" altLang="en-US" sz="1200" kern="1200" dirty="0" smtClean="0">
                <a:solidFill>
                  <a:schemeClr val="tx1"/>
                </a:solidFill>
                <a:effectLst/>
                <a:latin typeface="+mn-lt"/>
                <a:ea typeface="+mn-ea"/>
                <a:cs typeface="+mn-cs"/>
              </a:rPr>
              <a:t>系統相當的橫向行為的</a:t>
            </a:r>
            <a:r>
              <a:rPr lang="en-US" altLang="zh-TW" sz="1200" kern="1200" dirty="0" smtClean="0">
                <a:solidFill>
                  <a:schemeClr val="tx1"/>
                </a:solidFill>
                <a:effectLst/>
                <a:latin typeface="+mn-lt"/>
                <a:ea typeface="+mn-ea"/>
                <a:cs typeface="+mn-cs"/>
              </a:rPr>
              <a:t>SDOF</a:t>
            </a:r>
            <a:r>
              <a:rPr lang="zh-TW" altLang="en-US" sz="1200" kern="1200" dirty="0" smtClean="0">
                <a:solidFill>
                  <a:schemeClr val="tx1"/>
                </a:solidFill>
                <a:effectLst/>
                <a:latin typeface="+mn-lt"/>
                <a:ea typeface="+mn-ea"/>
                <a:cs typeface="+mn-cs"/>
              </a:rPr>
              <a:t>系統用於執行</a:t>
            </a:r>
            <a:r>
              <a:rPr lang="en-US" altLang="zh-TW" sz="1200" kern="1200" dirty="0" smtClean="0">
                <a:solidFill>
                  <a:schemeClr val="tx1"/>
                </a:solidFill>
                <a:effectLst/>
                <a:latin typeface="+mn-lt"/>
                <a:ea typeface="+mn-ea"/>
                <a:cs typeface="+mn-cs"/>
              </a:rPr>
              <a:t>IDA</a:t>
            </a:r>
            <a:r>
              <a:rPr lang="zh-TW" altLang="en-US" sz="1200" kern="1200" dirty="0" smtClean="0">
                <a:solidFill>
                  <a:schemeClr val="tx1"/>
                </a:solidFill>
                <a:effectLst/>
                <a:latin typeface="+mn-lt"/>
                <a:ea typeface="+mn-ea"/>
                <a:cs typeface="+mn-cs"/>
              </a:rPr>
              <a:t>。</a:t>
            </a:r>
            <a:r>
              <a:rPr lang="zh-TW" altLang="en-US" dirty="0" smtClean="0"/>
              <a:t> </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10</a:t>
            </a:fld>
            <a:endParaRPr lang="zh-TW" altLang="en-US"/>
          </a:p>
        </p:txBody>
      </p:sp>
    </p:spTree>
    <p:extLst>
      <p:ext uri="{BB962C8B-B14F-4D97-AF65-F5344CB8AC3E}">
        <p14:creationId xmlns:p14="http://schemas.microsoft.com/office/powerpoint/2010/main" val="2330513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smtClean="0">
                <a:solidFill>
                  <a:schemeClr val="tx1"/>
                </a:solidFill>
                <a:effectLst/>
                <a:latin typeface="+mn-lt"/>
                <a:ea typeface="+mn-ea"/>
                <a:cs typeface="+mn-cs"/>
              </a:rPr>
              <a:t>FEMA 356</a:t>
            </a:r>
            <a:r>
              <a:rPr lang="en-US" altLang="zh-TW" dirty="0" smtClean="0"/>
              <a:t> </a:t>
            </a:r>
          </a:p>
          <a:p>
            <a:r>
              <a:rPr lang="zh-TW" altLang="en-US" sz="1200" kern="1200" dirty="0" smtClean="0">
                <a:solidFill>
                  <a:schemeClr val="tx1"/>
                </a:solidFill>
                <a:effectLst/>
                <a:latin typeface="+mn-lt"/>
                <a:ea typeface="+mn-ea"/>
                <a:cs typeface="+mn-cs"/>
              </a:rPr>
              <a:t>第一負載模式在橫向方向上按比例分配負載，稱為“第一模式負載模式（第一）”。</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第二載荷模式是均勻分佈，由每個水平的橫向力組成，與每個水平的總質量成比例，稱為“均勻加速度載荷模式（</a:t>
            </a:r>
            <a:r>
              <a:rPr lang="en-US" altLang="zh-TW" sz="1200" kern="1200" dirty="0" err="1" smtClean="0">
                <a:solidFill>
                  <a:schemeClr val="tx1"/>
                </a:solidFill>
                <a:effectLst/>
                <a:latin typeface="+mn-lt"/>
                <a:ea typeface="+mn-ea"/>
                <a:cs typeface="+mn-cs"/>
              </a:rPr>
              <a:t>Unif</a:t>
            </a:r>
            <a:r>
              <a:rPr lang="zh-TW" altLang="en-US" sz="1200" kern="1200" dirty="0" smtClean="0">
                <a:solidFill>
                  <a:schemeClr val="tx1"/>
                </a:solidFill>
                <a:effectLst/>
                <a:latin typeface="+mn-lt"/>
                <a:ea typeface="+mn-ea"/>
                <a:cs typeface="+mn-cs"/>
              </a:rPr>
              <a:t>）”。</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多模式組合負載模式（</a:t>
            </a:r>
            <a:r>
              <a:rPr lang="en-US" altLang="zh-TW" sz="1200" kern="1200" dirty="0" smtClean="0">
                <a:solidFill>
                  <a:schemeClr val="tx1"/>
                </a:solidFill>
                <a:effectLst/>
                <a:latin typeface="+mn-lt"/>
                <a:ea typeface="+mn-ea"/>
                <a:cs typeface="+mn-cs"/>
              </a:rPr>
              <a:t>MMC</a:t>
            </a:r>
            <a:r>
              <a:rPr lang="zh-TW" altLang="en-US" sz="1200" kern="1200" dirty="0" smtClean="0">
                <a:solidFill>
                  <a:schemeClr val="tx1"/>
                </a:solidFill>
                <a:effectLst/>
                <a:latin typeface="+mn-lt"/>
                <a:ea typeface="+mn-ea"/>
                <a:cs typeface="+mn-cs"/>
              </a:rPr>
              <a:t>）在本研究中被提出以考慮更高的模式效應，但保留了單運行</a:t>
            </a:r>
            <a:r>
              <a:rPr lang="en-US" altLang="zh-TW" sz="1200" kern="1200" dirty="0" smtClean="0">
                <a:solidFill>
                  <a:schemeClr val="tx1"/>
                </a:solidFill>
                <a:effectLst/>
                <a:latin typeface="+mn-lt"/>
                <a:ea typeface="+mn-ea"/>
                <a:cs typeface="+mn-cs"/>
              </a:rPr>
              <a:t>NSA</a:t>
            </a:r>
            <a:r>
              <a:rPr lang="zh-TW" altLang="en-US" sz="1200" kern="1200" dirty="0" smtClean="0">
                <a:solidFill>
                  <a:schemeClr val="tx1"/>
                </a:solidFill>
                <a:effectLst/>
                <a:latin typeface="+mn-lt"/>
                <a:ea typeface="+mn-ea"/>
                <a:cs typeface="+mn-cs"/>
              </a:rPr>
              <a:t>和</a:t>
            </a:r>
            <a:r>
              <a:rPr lang="en-US" altLang="zh-TW" sz="1200" kern="1200" dirty="0" smtClean="0">
                <a:solidFill>
                  <a:schemeClr val="tx1"/>
                </a:solidFill>
                <a:effectLst/>
                <a:latin typeface="+mn-lt"/>
                <a:ea typeface="+mn-ea"/>
                <a:cs typeface="+mn-cs"/>
              </a:rPr>
              <a:t>ESDOF</a:t>
            </a:r>
            <a:r>
              <a:rPr lang="zh-TW" altLang="en-US" sz="1200" kern="1200" dirty="0" smtClean="0">
                <a:solidFill>
                  <a:schemeClr val="tx1"/>
                </a:solidFill>
                <a:effectLst/>
                <a:latin typeface="+mn-lt"/>
                <a:ea typeface="+mn-ea"/>
                <a:cs typeface="+mn-cs"/>
              </a:rPr>
              <a:t>的</a:t>
            </a:r>
            <a:r>
              <a:rPr lang="en-US" altLang="zh-TW" sz="1200" kern="1200" dirty="0" smtClean="0">
                <a:solidFill>
                  <a:schemeClr val="tx1"/>
                </a:solidFill>
                <a:effectLst/>
                <a:latin typeface="+mn-lt"/>
                <a:ea typeface="+mn-ea"/>
                <a:cs typeface="+mn-cs"/>
              </a:rPr>
              <a:t>NTHA</a:t>
            </a:r>
            <a:r>
              <a:rPr lang="zh-TW" altLang="en-US" sz="1200" kern="1200" dirty="0" smtClean="0">
                <a:solidFill>
                  <a:schemeClr val="tx1"/>
                </a:solidFill>
                <a:effectLst/>
                <a:latin typeface="+mn-lt"/>
                <a:ea typeface="+mn-ea"/>
                <a:cs typeface="+mn-cs"/>
              </a:rPr>
              <a:t>的簡單性。</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負載的分佈可以通過由模態參與質量比加權的所考慮的模式形狀的簡單組合來生成。</a:t>
            </a:r>
            <a:r>
              <a:rPr lang="zh-TW" altLang="en-US" dirty="0" smtClean="0"/>
              <a:t> </a:t>
            </a:r>
            <a:endParaRPr lang="en-US" altLang="zh-TW" dirty="0" smtClean="0"/>
          </a:p>
          <a:p>
            <a:r>
              <a:rPr lang="zh-TW" altLang="en-US" dirty="0" smtClean="0"/>
              <a:t>根據</a:t>
            </a:r>
            <a:r>
              <a:rPr lang="en-US" altLang="zh-TW" dirty="0" smtClean="0"/>
              <a:t>3.3.1</a:t>
            </a:r>
            <a:r>
              <a:rPr lang="zh-TW" altLang="en-US" dirty="0" smtClean="0"/>
              <a:t>節中基於常規的橫向荷載模式，</a:t>
            </a:r>
            <a:r>
              <a:rPr lang="en-US" altLang="zh-TW" dirty="0" smtClean="0"/>
              <a:t>3.3.2</a:t>
            </a:r>
            <a:r>
              <a:rPr lang="zh-TW" altLang="en-US" dirty="0" smtClean="0"/>
              <a:t>建議的多模式組合荷載模式中描述的細節，對於具有</a:t>
            </a:r>
            <a:r>
              <a:rPr lang="en-US" altLang="zh-TW" dirty="0" smtClean="0"/>
              <a:t>6.3</a:t>
            </a:r>
            <a:r>
              <a:rPr lang="zh-TW" altLang="en-US" dirty="0" smtClean="0"/>
              <a:t>米柱高的研究橋的三種研究負荷模式進行比較。</a:t>
            </a:r>
            <a:endParaRPr lang="en-US" altLang="zh-TW" dirty="0" smtClean="0"/>
          </a:p>
          <a:p>
            <a:r>
              <a:rPr lang="en-US" altLang="zh-TW" sz="1200" kern="1200" dirty="0" err="1" smtClean="0">
                <a:solidFill>
                  <a:schemeClr val="tx1"/>
                </a:solidFill>
                <a:effectLst/>
                <a:latin typeface="+mn-lt"/>
                <a:ea typeface="+mn-ea"/>
                <a:cs typeface="+mn-cs"/>
              </a:rPr>
              <a:t>Unif</a:t>
            </a:r>
            <a:r>
              <a:rPr lang="zh-TW" altLang="en-US" sz="1200" kern="1200" dirty="0" smtClean="0">
                <a:solidFill>
                  <a:schemeClr val="tx1"/>
                </a:solidFill>
                <a:effectLst/>
                <a:latin typeface="+mn-lt"/>
                <a:ea typeface="+mn-ea"/>
                <a:cs typeface="+mn-cs"/>
              </a:rPr>
              <a:t>產生最小量的合力。</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第一個產生最大的合力。</a:t>
            </a:r>
            <a:r>
              <a:rPr lang="zh-TW" altLang="en-US" dirty="0" smtClean="0"/>
              <a:t> </a:t>
            </a:r>
            <a:endParaRPr lang="en-US" altLang="zh-TW" dirty="0" smtClean="0"/>
          </a:p>
          <a:p>
            <a:r>
              <a:rPr lang="en-US" altLang="zh-TW" sz="1200" kern="1200" dirty="0" smtClean="0">
                <a:solidFill>
                  <a:schemeClr val="tx1"/>
                </a:solidFill>
                <a:effectLst/>
                <a:latin typeface="+mn-lt"/>
                <a:ea typeface="+mn-ea"/>
                <a:cs typeface="+mn-cs"/>
              </a:rPr>
              <a:t>MMC</a:t>
            </a:r>
            <a:r>
              <a:rPr lang="zh-TW" altLang="en-US" sz="1200" kern="1200" dirty="0" smtClean="0">
                <a:solidFill>
                  <a:schemeClr val="tx1"/>
                </a:solidFill>
                <a:effectLst/>
                <a:latin typeface="+mn-lt"/>
                <a:ea typeface="+mn-ea"/>
                <a:cs typeface="+mn-cs"/>
              </a:rPr>
              <a:t>合力的大小介於</a:t>
            </a:r>
            <a:r>
              <a:rPr lang="en-US" altLang="zh-TW" sz="1200" kern="1200" dirty="0" err="1" smtClean="0">
                <a:solidFill>
                  <a:schemeClr val="tx1"/>
                </a:solidFill>
                <a:effectLst/>
                <a:latin typeface="+mn-lt"/>
                <a:ea typeface="+mn-ea"/>
                <a:cs typeface="+mn-cs"/>
              </a:rPr>
              <a:t>Unif</a:t>
            </a:r>
            <a:r>
              <a:rPr lang="zh-TW" altLang="en-US" sz="1200" kern="1200" dirty="0" smtClean="0">
                <a:solidFill>
                  <a:schemeClr val="tx1"/>
                </a:solidFill>
                <a:effectLst/>
                <a:latin typeface="+mn-lt"/>
                <a:ea typeface="+mn-ea"/>
                <a:cs typeface="+mn-cs"/>
              </a:rPr>
              <a:t>和</a:t>
            </a:r>
            <a:r>
              <a:rPr lang="en-US" altLang="zh-TW" sz="1200" kern="1200" dirty="0" smtClean="0">
                <a:solidFill>
                  <a:schemeClr val="tx1"/>
                </a:solidFill>
                <a:effectLst/>
                <a:latin typeface="+mn-lt"/>
                <a:ea typeface="+mn-ea"/>
                <a:cs typeface="+mn-cs"/>
              </a:rPr>
              <a:t>1st</a:t>
            </a:r>
            <a:r>
              <a:rPr lang="zh-TW" altLang="en-US" sz="1200" kern="1200" dirty="0" smtClean="0">
                <a:solidFill>
                  <a:schemeClr val="tx1"/>
                </a:solidFill>
                <a:effectLst/>
                <a:latin typeface="+mn-lt"/>
                <a:ea typeface="+mn-ea"/>
                <a:cs typeface="+mn-cs"/>
              </a:rPr>
              <a:t>之間。</a:t>
            </a:r>
            <a:r>
              <a:rPr lang="zh-TW" altLang="en-US" dirty="0" smtClean="0"/>
              <a:t> </a:t>
            </a:r>
            <a:endParaRPr lang="zh-TW" altLang="en-US" dirty="0" smtClean="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11</a:t>
            </a:fld>
            <a:endParaRPr lang="zh-TW" altLang="en-US"/>
          </a:p>
        </p:txBody>
      </p:sp>
    </p:spTree>
    <p:extLst>
      <p:ext uri="{BB962C8B-B14F-4D97-AF65-F5344CB8AC3E}">
        <p14:creationId xmlns:p14="http://schemas.microsoft.com/office/powerpoint/2010/main" val="2553468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極限狀態的定義對於評估</a:t>
            </a:r>
            <a:r>
              <a:rPr lang="en-US" altLang="zh-TW" sz="1200" kern="1200" dirty="0" smtClean="0">
                <a:solidFill>
                  <a:schemeClr val="tx1"/>
                </a:solidFill>
                <a:effectLst/>
                <a:latin typeface="+mn-lt"/>
                <a:ea typeface="+mn-ea"/>
                <a:cs typeface="+mn-cs"/>
              </a:rPr>
              <a:t>IDA</a:t>
            </a:r>
            <a:r>
              <a:rPr lang="zh-TW" altLang="en-US" sz="1200" kern="1200" dirty="0" smtClean="0">
                <a:solidFill>
                  <a:schemeClr val="tx1"/>
                </a:solidFill>
                <a:effectLst/>
                <a:latin typeface="+mn-lt"/>
                <a:ea typeface="+mn-ea"/>
                <a:cs typeface="+mn-cs"/>
              </a:rPr>
              <a:t>的結構抗震性能是最重要的。</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可以在</a:t>
            </a:r>
            <a:r>
              <a:rPr lang="en-US" altLang="zh-TW" sz="1200" kern="1200" dirty="0" smtClean="0">
                <a:solidFill>
                  <a:schemeClr val="tx1"/>
                </a:solidFill>
                <a:effectLst/>
                <a:latin typeface="+mn-lt"/>
                <a:ea typeface="+mn-ea"/>
                <a:cs typeface="+mn-cs"/>
              </a:rPr>
              <a:t>IDA</a:t>
            </a:r>
            <a:r>
              <a:rPr lang="zh-TW" altLang="en-US" sz="1200" kern="1200" dirty="0" smtClean="0">
                <a:solidFill>
                  <a:schemeClr val="tx1"/>
                </a:solidFill>
                <a:effectLst/>
                <a:latin typeface="+mn-lt"/>
                <a:ea typeface="+mn-ea"/>
                <a:cs typeface="+mn-cs"/>
              </a:rPr>
              <a:t>曲線上定義幾種極限狀態。</a:t>
            </a:r>
            <a:r>
              <a:rPr lang="zh-TW" altLang="en-US" dirty="0" smtClean="0"/>
              <a:t> </a:t>
            </a:r>
            <a:endParaRPr lang="en-US" altLang="zh-TW" dirty="0" smtClean="0"/>
          </a:p>
          <a:p>
            <a:r>
              <a:rPr lang="en-US" altLang="zh-TW" sz="1200" kern="1200" dirty="0" smtClean="0">
                <a:solidFill>
                  <a:schemeClr val="tx1"/>
                </a:solidFill>
                <a:effectLst/>
                <a:latin typeface="+mn-lt"/>
                <a:ea typeface="+mn-ea"/>
                <a:cs typeface="+mn-cs"/>
              </a:rPr>
              <a:t>immediate occupancy (IO) and collapse prevention (CP)</a:t>
            </a:r>
            <a:r>
              <a:rPr lang="en-US" altLang="zh-TW" dirty="0" smtClean="0"/>
              <a:t> </a:t>
            </a:r>
          </a:p>
          <a:p>
            <a:r>
              <a:rPr lang="en-US" altLang="zh-TW" dirty="0" smtClean="0"/>
              <a:t>DS1~DS5</a:t>
            </a:r>
          </a:p>
          <a:p>
            <a:r>
              <a:rPr lang="en-US" altLang="zh-TW" sz="1200" kern="1200" dirty="0" smtClean="0">
                <a:solidFill>
                  <a:schemeClr val="tx1"/>
                </a:solidFill>
                <a:effectLst/>
                <a:latin typeface="+mn-lt"/>
                <a:ea typeface="+mn-ea"/>
                <a:cs typeface="+mn-cs"/>
              </a:rPr>
              <a:t>column drifts</a:t>
            </a:r>
            <a:r>
              <a:rPr lang="en-US" altLang="zh-TW" dirty="0" smtClean="0"/>
              <a:t> </a:t>
            </a:r>
          </a:p>
          <a:p>
            <a:r>
              <a:rPr lang="zh-TW" altLang="en-US" sz="1200" kern="1200" dirty="0" smtClean="0">
                <a:solidFill>
                  <a:schemeClr val="tx1"/>
                </a:solidFill>
                <a:effectLst/>
                <a:latin typeface="+mn-lt"/>
                <a:ea typeface="+mn-ea"/>
                <a:cs typeface="+mn-cs"/>
              </a:rPr>
              <a:t>短柱的橋通過脆性剪切破壞而坍塌，僅漂移</a:t>
            </a:r>
            <a:r>
              <a:rPr lang="en-US" altLang="zh-TW" sz="1200" kern="1200" dirty="0" smtClean="0">
                <a:solidFill>
                  <a:schemeClr val="tx1"/>
                </a:solidFill>
                <a:effectLst/>
                <a:latin typeface="+mn-lt"/>
                <a:ea typeface="+mn-ea"/>
                <a:cs typeface="+mn-cs"/>
              </a:rPr>
              <a:t>0.48</a:t>
            </a:r>
            <a:r>
              <a:rPr lang="zh-TW" altLang="en-US" sz="1200" kern="1200" dirty="0" smtClean="0">
                <a:solidFill>
                  <a:schemeClr val="tx1"/>
                </a:solidFill>
                <a:effectLst/>
                <a:latin typeface="+mn-lt"/>
                <a:ea typeface="+mn-ea"/>
                <a:cs typeface="+mn-cs"/>
              </a:rPr>
              <a:t>％。</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中柱的橋通過半延性破壞以</a:t>
            </a:r>
            <a:r>
              <a:rPr lang="en-US" altLang="zh-TW" sz="1200" kern="1200" dirty="0" smtClean="0">
                <a:solidFill>
                  <a:schemeClr val="tx1"/>
                </a:solidFill>
                <a:effectLst/>
                <a:latin typeface="+mn-lt"/>
                <a:ea typeface="+mn-ea"/>
                <a:cs typeface="+mn-cs"/>
              </a:rPr>
              <a:t>1.83</a:t>
            </a:r>
            <a:r>
              <a:rPr lang="zh-TW" altLang="en-US" sz="1200" kern="1200" dirty="0" smtClean="0">
                <a:solidFill>
                  <a:schemeClr val="tx1"/>
                </a:solidFill>
                <a:effectLst/>
                <a:latin typeface="+mn-lt"/>
                <a:ea typeface="+mn-ea"/>
                <a:cs typeface="+mn-cs"/>
              </a:rPr>
              <a:t>％的漂移而坍塌。</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高柱的橋的坍塌由完全損壞狀態的極限（</a:t>
            </a:r>
            <a:r>
              <a:rPr lang="en-US" altLang="zh-TW" sz="1200" kern="1200" dirty="0" smtClean="0">
                <a:solidFill>
                  <a:schemeClr val="tx1"/>
                </a:solidFill>
                <a:effectLst/>
                <a:latin typeface="+mn-lt"/>
                <a:ea typeface="+mn-ea"/>
                <a:cs typeface="+mn-cs"/>
              </a:rPr>
              <a:t>2.5</a:t>
            </a:r>
            <a:r>
              <a:rPr lang="zh-TW" altLang="en-US" sz="1200" kern="1200" dirty="0" smtClean="0">
                <a:solidFill>
                  <a:schemeClr val="tx1"/>
                </a:solidFill>
                <a:effectLst/>
                <a:latin typeface="+mn-lt"/>
                <a:ea typeface="+mn-ea"/>
                <a:cs typeface="+mn-cs"/>
              </a:rPr>
              <a:t>％漂移）控制。</a:t>
            </a:r>
            <a:r>
              <a:rPr lang="zh-TW" altLang="en-US" dirty="0" smtClean="0"/>
              <a:t> </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12</a:t>
            </a:fld>
            <a:endParaRPr lang="zh-TW" altLang="en-US"/>
          </a:p>
        </p:txBody>
      </p:sp>
    </p:spTree>
    <p:extLst>
      <p:ext uri="{BB962C8B-B14F-4D97-AF65-F5344CB8AC3E}">
        <p14:creationId xmlns:p14="http://schemas.microsoft.com/office/powerpoint/2010/main" val="1954687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Slide">
    <p:bg>
      <p:bgPr>
        <a:solidFill>
          <a:srgbClr val="F7F7F7"/>
        </a:solidFill>
        <a:effectLst/>
      </p:bgPr>
    </p:bg>
    <p:spTree>
      <p:nvGrpSpPr>
        <p:cNvPr id="1" name=""/>
        <p:cNvGrpSpPr/>
        <p:nvPr/>
      </p:nvGrpSpPr>
      <p:grpSpPr>
        <a:xfrm>
          <a:off x="0" y="0"/>
          <a:ext cx="0" cy="0"/>
          <a:chOff x="0" y="0"/>
          <a:chExt cx="0" cy="0"/>
        </a:xfrm>
      </p:grpSpPr>
      <p:sp>
        <p:nvSpPr>
          <p:cNvPr id="11" name="Isosceles Triangle 10"/>
          <p:cNvSpPr/>
          <p:nvPr userDrawn="1"/>
        </p:nvSpPr>
        <p:spPr>
          <a:xfrm>
            <a:off x="7065264" y="4468648"/>
            <a:ext cx="2078736" cy="2389352"/>
          </a:xfrm>
          <a:prstGeom prst="triangle">
            <a:avLst>
              <a:gd name="adj" fmla="val 100000"/>
            </a:avLst>
          </a:prstGeom>
          <a:solidFill>
            <a:schemeClr val="tx1">
              <a:lumMod val="65000"/>
              <a:lumOff val="3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sz="1350"/>
          </a:p>
        </p:txBody>
      </p:sp>
      <p:sp>
        <p:nvSpPr>
          <p:cNvPr id="10" name="Isosceles Triangle 9"/>
          <p:cNvSpPr/>
          <p:nvPr userDrawn="1"/>
        </p:nvSpPr>
        <p:spPr>
          <a:xfrm>
            <a:off x="7641336" y="5130800"/>
            <a:ext cx="1502664" cy="1727200"/>
          </a:xfrm>
          <a:prstGeom prst="triangle">
            <a:avLst>
              <a:gd name="adj" fmla="val 100000"/>
            </a:avLst>
          </a:prstGeom>
          <a:solidFill>
            <a:schemeClr val="tx1">
              <a:lumMod val="65000"/>
              <a:lumOff val="35000"/>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4" name="Date Placeholder 3">
            <a:extLst>
              <a:ext uri="{FF2B5EF4-FFF2-40B4-BE49-F238E27FC236}">
                <a16:creationId xmlns:a16="http://schemas.microsoft.com/office/drawing/2014/main" id="{06865302-BAF6-4688-9844-D99EF97E9D3E}"/>
              </a:ext>
            </a:extLst>
          </p:cNvPr>
          <p:cNvSpPr>
            <a:spLocks noGrp="1"/>
          </p:cNvSpPr>
          <p:nvPr>
            <p:ph type="dt" sz="half" idx="10"/>
          </p:nvPr>
        </p:nvSpPr>
        <p:spPr>
          <a:xfrm>
            <a:off x="628650" y="6356351"/>
            <a:ext cx="2057400" cy="365125"/>
          </a:xfrm>
        </p:spPr>
        <p:txBody>
          <a:bodyPr/>
          <a:lstStyle/>
          <a:p>
            <a:fld id="{4491071E-FC34-4ACC-9A4F-6878788FB266}" type="datetime1">
              <a:rPr lang="zh-TW" altLang="en-US" smtClean="0"/>
              <a:t>2018/8/9</a:t>
            </a:fld>
            <a:endParaRPr lang="zh-TW" altLang="en-US"/>
          </a:p>
        </p:txBody>
      </p:sp>
      <p:sp>
        <p:nvSpPr>
          <p:cNvPr id="5" name="Footer Placeholder 4">
            <a:extLst>
              <a:ext uri="{FF2B5EF4-FFF2-40B4-BE49-F238E27FC236}">
                <a16:creationId xmlns:a16="http://schemas.microsoft.com/office/drawing/2014/main" id="{90DC3C14-683E-4E0D-A0B1-34F603870A3F}"/>
              </a:ext>
            </a:extLst>
          </p:cNvPr>
          <p:cNvSpPr>
            <a:spLocks noGrp="1"/>
          </p:cNvSpPr>
          <p:nvPr>
            <p:ph type="ftr" sz="quarter" idx="11"/>
          </p:nvPr>
        </p:nvSpPr>
        <p:spPr>
          <a:xfrm>
            <a:off x="3028950" y="6356351"/>
            <a:ext cx="3086100" cy="365125"/>
          </a:xfrm>
        </p:spPr>
        <p:txBody>
          <a:bodyPr/>
          <a:lstStyle/>
          <a:p>
            <a:endParaRPr lang="zh-TW" altLang="en-US"/>
          </a:p>
        </p:txBody>
      </p:sp>
      <p:sp>
        <p:nvSpPr>
          <p:cNvPr id="6" name="Slide Number Placeholder 5">
            <a:extLst>
              <a:ext uri="{FF2B5EF4-FFF2-40B4-BE49-F238E27FC236}">
                <a16:creationId xmlns:a16="http://schemas.microsoft.com/office/drawing/2014/main" id="{4F957C5A-2074-4C44-81FC-E83D69B6E0AE}"/>
              </a:ext>
            </a:extLst>
          </p:cNvPr>
          <p:cNvSpPr>
            <a:spLocks noGrp="1"/>
          </p:cNvSpPr>
          <p:nvPr>
            <p:ph type="sldNum" sz="quarter" idx="12"/>
          </p:nvPr>
        </p:nvSpPr>
        <p:spPr>
          <a:xfrm>
            <a:off x="6457950" y="6356351"/>
            <a:ext cx="2057400" cy="365125"/>
          </a:xfrm>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173755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rget">
    <p:bg>
      <p:bgPr>
        <a:solidFill>
          <a:srgbClr val="F7F7F7"/>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1571625" y="2084199"/>
            <a:ext cx="1471394" cy="1961858"/>
          </a:xfrm>
          <a:prstGeom prst="ellipse">
            <a:avLst/>
          </a:prstGeom>
        </p:spPr>
        <p:txBody>
          <a:bodyPr/>
          <a:lstStyle/>
          <a:p>
            <a:endParaRPr lang="fr-FR"/>
          </a:p>
        </p:txBody>
      </p:sp>
      <p:sp>
        <p:nvSpPr>
          <p:cNvPr id="3" name="Picture Placeholder 2"/>
          <p:cNvSpPr>
            <a:spLocks noGrp="1"/>
          </p:cNvSpPr>
          <p:nvPr>
            <p:ph type="pic" sz="quarter" idx="11"/>
          </p:nvPr>
        </p:nvSpPr>
        <p:spPr>
          <a:xfrm>
            <a:off x="6100981" y="2149621"/>
            <a:ext cx="1471394" cy="1961858"/>
          </a:xfrm>
          <a:prstGeom prst="ellipse">
            <a:avLst/>
          </a:prstGeom>
        </p:spPr>
        <p:txBody>
          <a:bodyPr/>
          <a:lstStyle/>
          <a:p>
            <a:endParaRPr lang="fr-FR"/>
          </a:p>
        </p:txBody>
      </p:sp>
      <p:sp>
        <p:nvSpPr>
          <p:cNvPr id="4" name="Text Placeholder 3"/>
          <p:cNvSpPr>
            <a:spLocks noGrp="1"/>
          </p:cNvSpPr>
          <p:nvPr>
            <p:ph type="body" sz="quarter" idx="12" hasCustomPrompt="1"/>
          </p:nvPr>
        </p:nvSpPr>
        <p:spPr>
          <a:xfrm>
            <a:off x="629841" y="660401"/>
            <a:ext cx="3361134" cy="549381"/>
          </a:xfrm>
          <a:prstGeom prst="rect">
            <a:avLst/>
          </a:prstGeom>
        </p:spPr>
        <p:txBody>
          <a:bodyPr lIns="0">
            <a:spAutoFit/>
          </a:bodyPr>
          <a:lstStyle>
            <a:lvl1pPr marL="0" indent="0">
              <a:buNone/>
              <a:defRPr sz="3300" baseline="0">
                <a:solidFill>
                  <a:schemeClr val="tx1"/>
                </a:solidFill>
              </a:defRPr>
            </a:lvl1pPr>
          </a:lstStyle>
          <a:p>
            <a:pPr lvl="0"/>
            <a:r>
              <a:rPr lang="fr-FR" dirty="0" err="1"/>
              <a:t>Title</a:t>
            </a:r>
            <a:r>
              <a:rPr lang="fr-FR" dirty="0"/>
              <a:t> </a:t>
            </a:r>
            <a:r>
              <a:rPr lang="fr-FR" dirty="0" err="1"/>
              <a:t>goes</a:t>
            </a:r>
            <a:r>
              <a:rPr lang="fr-FR" dirty="0"/>
              <a:t> </a:t>
            </a:r>
            <a:r>
              <a:rPr lang="fr-FR" dirty="0" err="1"/>
              <a:t>here</a:t>
            </a:r>
            <a:endParaRPr lang="fr-FR" dirty="0"/>
          </a:p>
        </p:txBody>
      </p:sp>
      <p:sp>
        <p:nvSpPr>
          <p:cNvPr id="5" name="Date Placeholder 3">
            <a:extLst>
              <a:ext uri="{FF2B5EF4-FFF2-40B4-BE49-F238E27FC236}">
                <a16:creationId xmlns:a16="http://schemas.microsoft.com/office/drawing/2014/main" id="{8CA429C1-15F8-4BD7-9BCD-CA90F7C28CDA}"/>
              </a:ext>
            </a:extLst>
          </p:cNvPr>
          <p:cNvSpPr>
            <a:spLocks noGrp="1"/>
          </p:cNvSpPr>
          <p:nvPr>
            <p:ph type="dt" sz="half" idx="13"/>
          </p:nvPr>
        </p:nvSpPr>
        <p:spPr>
          <a:xfrm>
            <a:off x="628650" y="6356351"/>
            <a:ext cx="2057400" cy="365125"/>
          </a:xfrm>
        </p:spPr>
        <p:txBody>
          <a:bodyPr/>
          <a:lstStyle/>
          <a:p>
            <a:fld id="{88A7ECBC-A5B3-42B7-80C3-C64FB9D58F4B}" type="datetime1">
              <a:rPr lang="zh-TW" altLang="en-US" smtClean="0"/>
              <a:t>2018/8/9</a:t>
            </a:fld>
            <a:endParaRPr lang="zh-TW" altLang="en-US"/>
          </a:p>
        </p:txBody>
      </p:sp>
      <p:sp>
        <p:nvSpPr>
          <p:cNvPr id="6" name="Footer Placeholder 4">
            <a:extLst>
              <a:ext uri="{FF2B5EF4-FFF2-40B4-BE49-F238E27FC236}">
                <a16:creationId xmlns:a16="http://schemas.microsoft.com/office/drawing/2014/main" id="{89C8F27C-CE75-427F-AEF0-135C50568E0D}"/>
              </a:ext>
            </a:extLst>
          </p:cNvPr>
          <p:cNvSpPr>
            <a:spLocks noGrp="1"/>
          </p:cNvSpPr>
          <p:nvPr>
            <p:ph type="ftr" sz="quarter" idx="14"/>
          </p:nvPr>
        </p:nvSpPr>
        <p:spPr>
          <a:xfrm>
            <a:off x="3028950" y="6356351"/>
            <a:ext cx="3086100" cy="365125"/>
          </a:xfrm>
        </p:spPr>
        <p:txBody>
          <a:bodyPr/>
          <a:lstStyle/>
          <a:p>
            <a:endParaRPr lang="zh-TW" altLang="en-US"/>
          </a:p>
        </p:txBody>
      </p:sp>
      <p:sp>
        <p:nvSpPr>
          <p:cNvPr id="7" name="Slide Number Placeholder 5">
            <a:extLst>
              <a:ext uri="{FF2B5EF4-FFF2-40B4-BE49-F238E27FC236}">
                <a16:creationId xmlns:a16="http://schemas.microsoft.com/office/drawing/2014/main" id="{16EBF879-F514-40A2-83F1-53000AE787EF}"/>
              </a:ext>
            </a:extLst>
          </p:cNvPr>
          <p:cNvSpPr>
            <a:spLocks noGrp="1"/>
          </p:cNvSpPr>
          <p:nvPr>
            <p:ph type="sldNum" sz="quarter" idx="15"/>
          </p:nvPr>
        </p:nvSpPr>
        <p:spPr>
          <a:xfrm>
            <a:off x="6457950" y="6356351"/>
            <a:ext cx="2057400" cy="365125"/>
          </a:xfrm>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1403122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F7F7F7"/>
        </a:solidFill>
        <a:effectLst/>
      </p:bgPr>
    </p:bg>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C09834D-23F5-462D-B316-9341B9EA160E}"/>
              </a:ext>
            </a:extLst>
          </p:cNvPr>
          <p:cNvSpPr>
            <a:spLocks noGrp="1"/>
          </p:cNvSpPr>
          <p:nvPr>
            <p:ph type="dt" sz="half" idx="10"/>
          </p:nvPr>
        </p:nvSpPr>
        <p:spPr>
          <a:xfrm>
            <a:off x="628650" y="6356351"/>
            <a:ext cx="2057400" cy="365125"/>
          </a:xfrm>
        </p:spPr>
        <p:txBody>
          <a:bodyPr/>
          <a:lstStyle/>
          <a:p>
            <a:fld id="{627C1653-D1C1-4F56-A031-EF8B1944FED3}" type="datetime1">
              <a:rPr lang="zh-TW" altLang="en-US" smtClean="0"/>
              <a:t>2018/8/9</a:t>
            </a:fld>
            <a:endParaRPr lang="zh-TW" altLang="en-US"/>
          </a:p>
        </p:txBody>
      </p:sp>
      <p:sp>
        <p:nvSpPr>
          <p:cNvPr id="3" name="Footer Placeholder 4">
            <a:extLst>
              <a:ext uri="{FF2B5EF4-FFF2-40B4-BE49-F238E27FC236}">
                <a16:creationId xmlns:a16="http://schemas.microsoft.com/office/drawing/2014/main" id="{F922AD9E-0C79-4BC0-9749-4922DE0FB1C7}"/>
              </a:ext>
            </a:extLst>
          </p:cNvPr>
          <p:cNvSpPr>
            <a:spLocks noGrp="1"/>
          </p:cNvSpPr>
          <p:nvPr>
            <p:ph type="ftr" sz="quarter" idx="11"/>
          </p:nvPr>
        </p:nvSpPr>
        <p:spPr>
          <a:xfrm>
            <a:off x="3028950" y="6356351"/>
            <a:ext cx="3086100" cy="365125"/>
          </a:xfrm>
        </p:spPr>
        <p:txBody>
          <a:bodyPr/>
          <a:lstStyle/>
          <a:p>
            <a:endParaRPr lang="zh-TW" altLang="en-US"/>
          </a:p>
        </p:txBody>
      </p:sp>
      <p:sp>
        <p:nvSpPr>
          <p:cNvPr id="4" name="Slide Number Placeholder 5">
            <a:extLst>
              <a:ext uri="{FF2B5EF4-FFF2-40B4-BE49-F238E27FC236}">
                <a16:creationId xmlns:a16="http://schemas.microsoft.com/office/drawing/2014/main" id="{EC3E5260-5722-4D73-A8B0-BD48AFD543B0}"/>
              </a:ext>
            </a:extLst>
          </p:cNvPr>
          <p:cNvSpPr>
            <a:spLocks noGrp="1"/>
          </p:cNvSpPr>
          <p:nvPr>
            <p:ph type="sldNum" sz="quarter" idx="12"/>
          </p:nvPr>
        </p:nvSpPr>
        <p:spPr>
          <a:xfrm>
            <a:off x="6457950" y="6356351"/>
            <a:ext cx="2057400" cy="365125"/>
          </a:xfrm>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2719773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bg>
      <p:bgPr>
        <a:solidFill>
          <a:srgbClr val="F7F7F7"/>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F92F55F2-BFE4-4AC5-9A3A-100090348EA5}" type="datetime1">
              <a:rPr lang="zh-TW" altLang="en-US" smtClean="0"/>
              <a:t>2018/8/9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2926883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9E4335F-5450-4016-AF42-FD73345B0565}" type="datetime1">
              <a:rPr lang="zh-TW" altLang="en-US" smtClean="0"/>
              <a:t>2018/8/9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4200966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30819F20-558B-4949-AF26-380C491CE13B}" type="datetime1">
              <a:rPr lang="zh-TW" altLang="en-US" smtClean="0"/>
              <a:t>2018/8/9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1045439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Left - Text Right">
    <p:bg>
      <p:bgPr>
        <a:solidFill>
          <a:srgbClr val="F7F7F7"/>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4572000" cy="6858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3" name="Date Placeholder 3">
            <a:extLst>
              <a:ext uri="{FF2B5EF4-FFF2-40B4-BE49-F238E27FC236}">
                <a16:creationId xmlns:a16="http://schemas.microsoft.com/office/drawing/2014/main" id="{3EC5D1F4-12D1-45E8-9DC4-CB4B71D5510C}"/>
              </a:ext>
            </a:extLst>
          </p:cNvPr>
          <p:cNvSpPr>
            <a:spLocks noGrp="1"/>
          </p:cNvSpPr>
          <p:nvPr>
            <p:ph type="dt" sz="half" idx="11"/>
          </p:nvPr>
        </p:nvSpPr>
        <p:spPr>
          <a:xfrm>
            <a:off x="628650" y="6356351"/>
            <a:ext cx="2057400" cy="365125"/>
          </a:xfrm>
        </p:spPr>
        <p:txBody>
          <a:bodyPr/>
          <a:lstStyle/>
          <a:p>
            <a:fld id="{AAB7AFAE-AB0A-436A-8F6B-DB4A874C4BE5}" type="datetime1">
              <a:rPr lang="zh-TW" altLang="en-US" smtClean="0"/>
              <a:t>2018/8/9</a:t>
            </a:fld>
            <a:endParaRPr lang="zh-TW" altLang="en-US"/>
          </a:p>
        </p:txBody>
      </p:sp>
      <p:sp>
        <p:nvSpPr>
          <p:cNvPr id="5" name="Footer Placeholder 4">
            <a:extLst>
              <a:ext uri="{FF2B5EF4-FFF2-40B4-BE49-F238E27FC236}">
                <a16:creationId xmlns:a16="http://schemas.microsoft.com/office/drawing/2014/main" id="{480FFC59-4B56-4DD2-80BA-6F4817286221}"/>
              </a:ext>
            </a:extLst>
          </p:cNvPr>
          <p:cNvSpPr>
            <a:spLocks noGrp="1"/>
          </p:cNvSpPr>
          <p:nvPr>
            <p:ph type="ftr" sz="quarter" idx="12"/>
          </p:nvPr>
        </p:nvSpPr>
        <p:spPr>
          <a:xfrm>
            <a:off x="3028950" y="6356351"/>
            <a:ext cx="3086100" cy="365125"/>
          </a:xfrm>
        </p:spPr>
        <p:txBody>
          <a:bodyPr/>
          <a:lstStyle/>
          <a:p>
            <a:endParaRPr lang="zh-TW" altLang="en-US"/>
          </a:p>
        </p:txBody>
      </p:sp>
      <p:sp>
        <p:nvSpPr>
          <p:cNvPr id="6" name="Slide Number Placeholder 5">
            <a:extLst>
              <a:ext uri="{FF2B5EF4-FFF2-40B4-BE49-F238E27FC236}">
                <a16:creationId xmlns:a16="http://schemas.microsoft.com/office/drawing/2014/main" id="{71F4E385-8FE5-4214-A36C-8CD10803C53A}"/>
              </a:ext>
            </a:extLst>
          </p:cNvPr>
          <p:cNvSpPr>
            <a:spLocks noGrp="1"/>
          </p:cNvSpPr>
          <p:nvPr>
            <p:ph type="sldNum" sz="quarter" idx="13"/>
          </p:nvPr>
        </p:nvSpPr>
        <p:spPr>
          <a:xfrm>
            <a:off x="6457950" y="6356351"/>
            <a:ext cx="2057400" cy="365125"/>
          </a:xfrm>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3973431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s - 3 Collage">
    <p:bg>
      <p:bgPr>
        <a:solidFill>
          <a:srgbClr val="F7F7F7"/>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3048300" cy="6858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9" name="Picture Placeholder 3"/>
          <p:cNvSpPr>
            <a:spLocks noGrp="1"/>
          </p:cNvSpPr>
          <p:nvPr>
            <p:ph type="pic" sz="quarter" idx="11" hasCustomPrompt="1"/>
          </p:nvPr>
        </p:nvSpPr>
        <p:spPr>
          <a:xfrm>
            <a:off x="3048300" y="0"/>
            <a:ext cx="3048300" cy="6858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10" name="Picture Placeholder 3"/>
          <p:cNvSpPr>
            <a:spLocks noGrp="1"/>
          </p:cNvSpPr>
          <p:nvPr>
            <p:ph type="pic" sz="quarter" idx="12" hasCustomPrompt="1"/>
          </p:nvPr>
        </p:nvSpPr>
        <p:spPr>
          <a:xfrm>
            <a:off x="6096600" y="0"/>
            <a:ext cx="3047400" cy="6858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5" name="Date Placeholder 3">
            <a:extLst>
              <a:ext uri="{FF2B5EF4-FFF2-40B4-BE49-F238E27FC236}">
                <a16:creationId xmlns:a16="http://schemas.microsoft.com/office/drawing/2014/main" id="{01343A45-415E-4339-A6BD-868D77A9A091}"/>
              </a:ext>
            </a:extLst>
          </p:cNvPr>
          <p:cNvSpPr>
            <a:spLocks noGrp="1"/>
          </p:cNvSpPr>
          <p:nvPr>
            <p:ph type="dt" sz="half" idx="13"/>
          </p:nvPr>
        </p:nvSpPr>
        <p:spPr>
          <a:xfrm>
            <a:off x="628650" y="6356351"/>
            <a:ext cx="2057400" cy="365125"/>
          </a:xfrm>
        </p:spPr>
        <p:txBody>
          <a:bodyPr/>
          <a:lstStyle/>
          <a:p>
            <a:fld id="{16D5C682-8CFC-4A9E-99B7-6A8C30CAA6D3}" type="datetime1">
              <a:rPr lang="zh-TW" altLang="en-US" smtClean="0"/>
              <a:t>2018/8/9</a:t>
            </a:fld>
            <a:endParaRPr lang="zh-TW" altLang="en-US"/>
          </a:p>
        </p:txBody>
      </p:sp>
      <p:sp>
        <p:nvSpPr>
          <p:cNvPr id="6" name="Footer Placeholder 4">
            <a:extLst>
              <a:ext uri="{FF2B5EF4-FFF2-40B4-BE49-F238E27FC236}">
                <a16:creationId xmlns:a16="http://schemas.microsoft.com/office/drawing/2014/main" id="{C3E5ED6E-574B-41D3-913F-008A2377689D}"/>
              </a:ext>
            </a:extLst>
          </p:cNvPr>
          <p:cNvSpPr>
            <a:spLocks noGrp="1"/>
          </p:cNvSpPr>
          <p:nvPr>
            <p:ph type="ftr" sz="quarter" idx="14"/>
          </p:nvPr>
        </p:nvSpPr>
        <p:spPr>
          <a:xfrm>
            <a:off x="3028950" y="6356351"/>
            <a:ext cx="3086100" cy="365125"/>
          </a:xfrm>
        </p:spPr>
        <p:txBody>
          <a:bodyPr/>
          <a:lstStyle/>
          <a:p>
            <a:endParaRPr lang="zh-TW" altLang="en-US"/>
          </a:p>
        </p:txBody>
      </p:sp>
      <p:sp>
        <p:nvSpPr>
          <p:cNvPr id="7" name="Slide Number Placeholder 5">
            <a:extLst>
              <a:ext uri="{FF2B5EF4-FFF2-40B4-BE49-F238E27FC236}">
                <a16:creationId xmlns:a16="http://schemas.microsoft.com/office/drawing/2014/main" id="{B567870E-CBBD-4931-9ECD-0BAAEE8663D4}"/>
              </a:ext>
            </a:extLst>
          </p:cNvPr>
          <p:cNvSpPr>
            <a:spLocks noGrp="1"/>
          </p:cNvSpPr>
          <p:nvPr>
            <p:ph type="sldNum" sz="quarter" idx="15"/>
          </p:nvPr>
        </p:nvSpPr>
        <p:spPr>
          <a:xfrm>
            <a:off x="6457950" y="6356351"/>
            <a:ext cx="2057400" cy="365125"/>
          </a:xfrm>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3637531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s - 6 Collage">
    <p:bg>
      <p:bgPr>
        <a:solidFill>
          <a:srgbClr val="F7F7F7"/>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3048000" cy="3429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16" name="Picture Placeholder 3"/>
          <p:cNvSpPr>
            <a:spLocks noGrp="1"/>
          </p:cNvSpPr>
          <p:nvPr>
            <p:ph type="pic" sz="quarter" idx="11" hasCustomPrompt="1"/>
          </p:nvPr>
        </p:nvSpPr>
        <p:spPr>
          <a:xfrm>
            <a:off x="3048000" y="0"/>
            <a:ext cx="3048000" cy="3429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17" name="Picture Placeholder 3"/>
          <p:cNvSpPr>
            <a:spLocks noGrp="1"/>
          </p:cNvSpPr>
          <p:nvPr>
            <p:ph type="pic" sz="quarter" idx="12" hasCustomPrompt="1"/>
          </p:nvPr>
        </p:nvSpPr>
        <p:spPr>
          <a:xfrm>
            <a:off x="6096000" y="0"/>
            <a:ext cx="3048000" cy="3429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18" name="Picture Placeholder 3"/>
          <p:cNvSpPr>
            <a:spLocks noGrp="1"/>
          </p:cNvSpPr>
          <p:nvPr>
            <p:ph type="pic" sz="quarter" idx="13" hasCustomPrompt="1"/>
          </p:nvPr>
        </p:nvSpPr>
        <p:spPr>
          <a:xfrm>
            <a:off x="6096000" y="3429000"/>
            <a:ext cx="3048000" cy="3429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19" name="Picture Placeholder 3"/>
          <p:cNvSpPr>
            <a:spLocks noGrp="1"/>
          </p:cNvSpPr>
          <p:nvPr>
            <p:ph type="pic" sz="quarter" idx="14" hasCustomPrompt="1"/>
          </p:nvPr>
        </p:nvSpPr>
        <p:spPr>
          <a:xfrm>
            <a:off x="3048000" y="3429000"/>
            <a:ext cx="3048000" cy="3429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20" name="Picture Placeholder 3"/>
          <p:cNvSpPr>
            <a:spLocks noGrp="1"/>
          </p:cNvSpPr>
          <p:nvPr>
            <p:ph type="pic" sz="quarter" idx="15" hasCustomPrompt="1"/>
          </p:nvPr>
        </p:nvSpPr>
        <p:spPr>
          <a:xfrm>
            <a:off x="0" y="3429000"/>
            <a:ext cx="3048000" cy="3429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8" name="Date Placeholder 3">
            <a:extLst>
              <a:ext uri="{FF2B5EF4-FFF2-40B4-BE49-F238E27FC236}">
                <a16:creationId xmlns:a16="http://schemas.microsoft.com/office/drawing/2014/main" id="{668B5488-D865-4636-B71E-69554B02F871}"/>
              </a:ext>
            </a:extLst>
          </p:cNvPr>
          <p:cNvSpPr>
            <a:spLocks noGrp="1"/>
          </p:cNvSpPr>
          <p:nvPr>
            <p:ph type="dt" sz="half" idx="16"/>
          </p:nvPr>
        </p:nvSpPr>
        <p:spPr>
          <a:xfrm>
            <a:off x="628650" y="6356351"/>
            <a:ext cx="2057400" cy="365125"/>
          </a:xfrm>
        </p:spPr>
        <p:txBody>
          <a:bodyPr/>
          <a:lstStyle/>
          <a:p>
            <a:fld id="{629854EB-1813-429E-9449-E301728E3833}" type="datetime1">
              <a:rPr lang="zh-TW" altLang="en-US" smtClean="0"/>
              <a:t>2018/8/9</a:t>
            </a:fld>
            <a:endParaRPr lang="zh-TW" altLang="en-US"/>
          </a:p>
        </p:txBody>
      </p:sp>
      <p:sp>
        <p:nvSpPr>
          <p:cNvPr id="9" name="Footer Placeholder 4">
            <a:extLst>
              <a:ext uri="{FF2B5EF4-FFF2-40B4-BE49-F238E27FC236}">
                <a16:creationId xmlns:a16="http://schemas.microsoft.com/office/drawing/2014/main" id="{50AEF07A-36B1-44BD-83B9-7F541D724B04}"/>
              </a:ext>
            </a:extLst>
          </p:cNvPr>
          <p:cNvSpPr>
            <a:spLocks noGrp="1"/>
          </p:cNvSpPr>
          <p:nvPr>
            <p:ph type="ftr" sz="quarter" idx="17"/>
          </p:nvPr>
        </p:nvSpPr>
        <p:spPr>
          <a:xfrm>
            <a:off x="3028950" y="6356351"/>
            <a:ext cx="3086100" cy="365125"/>
          </a:xfrm>
        </p:spPr>
        <p:txBody>
          <a:bodyPr/>
          <a:lstStyle/>
          <a:p>
            <a:endParaRPr lang="zh-TW" altLang="en-US"/>
          </a:p>
        </p:txBody>
      </p:sp>
      <p:sp>
        <p:nvSpPr>
          <p:cNvPr id="10" name="Slide Number Placeholder 5">
            <a:extLst>
              <a:ext uri="{FF2B5EF4-FFF2-40B4-BE49-F238E27FC236}">
                <a16:creationId xmlns:a16="http://schemas.microsoft.com/office/drawing/2014/main" id="{A6951E38-8E33-41E1-A5F5-76BA466C2FD4}"/>
              </a:ext>
            </a:extLst>
          </p:cNvPr>
          <p:cNvSpPr>
            <a:spLocks noGrp="1"/>
          </p:cNvSpPr>
          <p:nvPr>
            <p:ph type="sldNum" sz="quarter" idx="18"/>
          </p:nvPr>
        </p:nvSpPr>
        <p:spPr>
          <a:xfrm>
            <a:off x="6457950" y="6356351"/>
            <a:ext cx="2057400" cy="365125"/>
          </a:xfrm>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370619862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 Fullscreen">
    <p:bg>
      <p:bgPr>
        <a:solidFill>
          <a:srgbClr val="F7F7F7"/>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6858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cover</a:t>
            </a:r>
            <a:r>
              <a:rPr lang="fr-FR" dirty="0"/>
              <a:t> </a:t>
            </a:r>
            <a:r>
              <a:rPr lang="fr-FR" dirty="0" err="1"/>
              <a:t>picture</a:t>
            </a:r>
            <a:endParaRPr lang="fr-FR" dirty="0"/>
          </a:p>
        </p:txBody>
      </p:sp>
      <p:sp>
        <p:nvSpPr>
          <p:cNvPr id="3" name="Date Placeholder 3">
            <a:extLst>
              <a:ext uri="{FF2B5EF4-FFF2-40B4-BE49-F238E27FC236}">
                <a16:creationId xmlns:a16="http://schemas.microsoft.com/office/drawing/2014/main" id="{649FDB33-A6EB-4925-96F5-8B72BD779D46}"/>
              </a:ext>
            </a:extLst>
          </p:cNvPr>
          <p:cNvSpPr>
            <a:spLocks noGrp="1"/>
          </p:cNvSpPr>
          <p:nvPr>
            <p:ph type="dt" sz="half" idx="11"/>
          </p:nvPr>
        </p:nvSpPr>
        <p:spPr>
          <a:xfrm>
            <a:off x="628650" y="6356351"/>
            <a:ext cx="2057400" cy="365125"/>
          </a:xfrm>
        </p:spPr>
        <p:txBody>
          <a:bodyPr/>
          <a:lstStyle/>
          <a:p>
            <a:fld id="{253510B8-31E3-4853-849A-576C914AB391}" type="datetime1">
              <a:rPr lang="zh-TW" altLang="en-US" smtClean="0"/>
              <a:t>2018/8/9</a:t>
            </a:fld>
            <a:endParaRPr lang="zh-TW" altLang="en-US"/>
          </a:p>
        </p:txBody>
      </p:sp>
      <p:sp>
        <p:nvSpPr>
          <p:cNvPr id="5" name="Footer Placeholder 4">
            <a:extLst>
              <a:ext uri="{FF2B5EF4-FFF2-40B4-BE49-F238E27FC236}">
                <a16:creationId xmlns:a16="http://schemas.microsoft.com/office/drawing/2014/main" id="{B8EE2ED7-4177-49EF-A22D-EC84282D508E}"/>
              </a:ext>
            </a:extLst>
          </p:cNvPr>
          <p:cNvSpPr>
            <a:spLocks noGrp="1"/>
          </p:cNvSpPr>
          <p:nvPr>
            <p:ph type="ftr" sz="quarter" idx="12"/>
          </p:nvPr>
        </p:nvSpPr>
        <p:spPr>
          <a:xfrm>
            <a:off x="3028950" y="6356351"/>
            <a:ext cx="3086100" cy="365125"/>
          </a:xfrm>
        </p:spPr>
        <p:txBody>
          <a:bodyPr/>
          <a:lstStyle/>
          <a:p>
            <a:endParaRPr lang="zh-TW" altLang="en-US"/>
          </a:p>
        </p:txBody>
      </p:sp>
      <p:sp>
        <p:nvSpPr>
          <p:cNvPr id="6" name="Slide Number Placeholder 5">
            <a:extLst>
              <a:ext uri="{FF2B5EF4-FFF2-40B4-BE49-F238E27FC236}">
                <a16:creationId xmlns:a16="http://schemas.microsoft.com/office/drawing/2014/main" id="{2172BF53-227E-4380-89F0-65E64BC27432}"/>
              </a:ext>
            </a:extLst>
          </p:cNvPr>
          <p:cNvSpPr>
            <a:spLocks noGrp="1"/>
          </p:cNvSpPr>
          <p:nvPr>
            <p:ph type="sldNum" sz="quarter" idx="13"/>
          </p:nvPr>
        </p:nvSpPr>
        <p:spPr>
          <a:xfrm>
            <a:off x="6457950" y="6356351"/>
            <a:ext cx="2057400" cy="365125"/>
          </a:xfrm>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351062795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 2 Collage">
    <p:bg>
      <p:bgPr>
        <a:solidFill>
          <a:srgbClr val="F7F7F7"/>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4572000" cy="6858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3" name="Picture Placeholder 3"/>
          <p:cNvSpPr>
            <a:spLocks noGrp="1"/>
          </p:cNvSpPr>
          <p:nvPr>
            <p:ph type="pic" sz="quarter" idx="11" hasCustomPrompt="1"/>
          </p:nvPr>
        </p:nvSpPr>
        <p:spPr>
          <a:xfrm>
            <a:off x="4572000" y="0"/>
            <a:ext cx="4572000" cy="6858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5" name="Date Placeholder 3">
            <a:extLst>
              <a:ext uri="{FF2B5EF4-FFF2-40B4-BE49-F238E27FC236}">
                <a16:creationId xmlns:a16="http://schemas.microsoft.com/office/drawing/2014/main" id="{50A24AAF-46B0-405F-B605-69D329EBE12C}"/>
              </a:ext>
            </a:extLst>
          </p:cNvPr>
          <p:cNvSpPr>
            <a:spLocks noGrp="1"/>
          </p:cNvSpPr>
          <p:nvPr>
            <p:ph type="dt" sz="half" idx="12"/>
          </p:nvPr>
        </p:nvSpPr>
        <p:spPr>
          <a:xfrm>
            <a:off x="628650" y="6356351"/>
            <a:ext cx="2057400" cy="365125"/>
          </a:xfrm>
        </p:spPr>
        <p:txBody>
          <a:bodyPr/>
          <a:lstStyle/>
          <a:p>
            <a:fld id="{87AF36B1-98A9-4511-9E18-97BBE680BE66}" type="datetime1">
              <a:rPr lang="zh-TW" altLang="en-US" smtClean="0"/>
              <a:t>2018/8/9</a:t>
            </a:fld>
            <a:endParaRPr lang="zh-TW" altLang="en-US"/>
          </a:p>
        </p:txBody>
      </p:sp>
      <p:sp>
        <p:nvSpPr>
          <p:cNvPr id="6" name="Footer Placeholder 4">
            <a:extLst>
              <a:ext uri="{FF2B5EF4-FFF2-40B4-BE49-F238E27FC236}">
                <a16:creationId xmlns:a16="http://schemas.microsoft.com/office/drawing/2014/main" id="{E4830C8D-710E-4D05-87CC-39C622E988A1}"/>
              </a:ext>
            </a:extLst>
          </p:cNvPr>
          <p:cNvSpPr>
            <a:spLocks noGrp="1"/>
          </p:cNvSpPr>
          <p:nvPr>
            <p:ph type="ftr" sz="quarter" idx="13"/>
          </p:nvPr>
        </p:nvSpPr>
        <p:spPr>
          <a:xfrm>
            <a:off x="3028950" y="6356351"/>
            <a:ext cx="3086100" cy="365125"/>
          </a:xfrm>
        </p:spPr>
        <p:txBody>
          <a:bodyPr/>
          <a:lstStyle/>
          <a:p>
            <a:endParaRPr lang="zh-TW" altLang="en-US"/>
          </a:p>
        </p:txBody>
      </p:sp>
      <p:sp>
        <p:nvSpPr>
          <p:cNvPr id="7" name="Slide Number Placeholder 5">
            <a:extLst>
              <a:ext uri="{FF2B5EF4-FFF2-40B4-BE49-F238E27FC236}">
                <a16:creationId xmlns:a16="http://schemas.microsoft.com/office/drawing/2014/main" id="{1AA3EC48-C68B-487F-A1AF-113A93F4E1C3}"/>
              </a:ext>
            </a:extLst>
          </p:cNvPr>
          <p:cNvSpPr>
            <a:spLocks noGrp="1"/>
          </p:cNvSpPr>
          <p:nvPr>
            <p:ph type="sldNum" sz="quarter" idx="14"/>
          </p:nvPr>
        </p:nvSpPr>
        <p:spPr>
          <a:xfrm>
            <a:off x="6457950" y="6356351"/>
            <a:ext cx="2057400" cy="365125"/>
          </a:xfrm>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262498576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p:bg>
      <p:bgPr>
        <a:solidFill>
          <a:srgbClr val="F7F7F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9841" y="660401"/>
            <a:ext cx="3361134" cy="549381"/>
          </a:xfrm>
          <a:prstGeom prst="rect">
            <a:avLst/>
          </a:prstGeom>
        </p:spPr>
        <p:txBody>
          <a:bodyPr lIns="0">
            <a:spAutoFit/>
          </a:bodyPr>
          <a:lstStyle>
            <a:lvl1pPr marL="0" indent="0">
              <a:buNone/>
              <a:defRPr sz="3300" baseline="0">
                <a:solidFill>
                  <a:schemeClr val="tx1"/>
                </a:solidFill>
              </a:defRPr>
            </a:lvl1pPr>
          </a:lstStyle>
          <a:p>
            <a:pPr lvl="0"/>
            <a:r>
              <a:rPr lang="fr-FR" dirty="0" err="1"/>
              <a:t>Title</a:t>
            </a:r>
            <a:r>
              <a:rPr lang="fr-FR" dirty="0"/>
              <a:t> </a:t>
            </a:r>
            <a:r>
              <a:rPr lang="fr-FR" dirty="0" err="1"/>
              <a:t>goes</a:t>
            </a:r>
            <a:r>
              <a:rPr lang="fr-FR" dirty="0"/>
              <a:t> </a:t>
            </a:r>
            <a:r>
              <a:rPr lang="fr-FR" dirty="0" err="1"/>
              <a:t>here</a:t>
            </a:r>
            <a:endParaRPr lang="fr-FR" dirty="0"/>
          </a:p>
        </p:txBody>
      </p:sp>
      <p:sp>
        <p:nvSpPr>
          <p:cNvPr id="3" name="Date Placeholder 3">
            <a:extLst>
              <a:ext uri="{FF2B5EF4-FFF2-40B4-BE49-F238E27FC236}">
                <a16:creationId xmlns:a16="http://schemas.microsoft.com/office/drawing/2014/main" id="{46F695B3-7DEE-4409-9D04-AAE482693348}"/>
              </a:ext>
            </a:extLst>
          </p:cNvPr>
          <p:cNvSpPr>
            <a:spLocks noGrp="1"/>
          </p:cNvSpPr>
          <p:nvPr>
            <p:ph type="dt" sz="half" idx="11"/>
          </p:nvPr>
        </p:nvSpPr>
        <p:spPr>
          <a:xfrm>
            <a:off x="628650" y="6356351"/>
            <a:ext cx="2057400" cy="365125"/>
          </a:xfrm>
        </p:spPr>
        <p:txBody>
          <a:bodyPr/>
          <a:lstStyle/>
          <a:p>
            <a:fld id="{9F8FAB93-2311-4A94-B31F-3E8A44E47734}" type="datetime1">
              <a:rPr lang="zh-TW" altLang="en-US" smtClean="0"/>
              <a:t>2018/8/9</a:t>
            </a:fld>
            <a:endParaRPr lang="zh-TW" altLang="en-US"/>
          </a:p>
        </p:txBody>
      </p:sp>
      <p:sp>
        <p:nvSpPr>
          <p:cNvPr id="5" name="Footer Placeholder 4">
            <a:extLst>
              <a:ext uri="{FF2B5EF4-FFF2-40B4-BE49-F238E27FC236}">
                <a16:creationId xmlns:a16="http://schemas.microsoft.com/office/drawing/2014/main" id="{AFC423A7-E980-4A89-BB8F-407EEA2CE4D3}"/>
              </a:ext>
            </a:extLst>
          </p:cNvPr>
          <p:cNvSpPr>
            <a:spLocks noGrp="1"/>
          </p:cNvSpPr>
          <p:nvPr>
            <p:ph type="ftr" sz="quarter" idx="12"/>
          </p:nvPr>
        </p:nvSpPr>
        <p:spPr>
          <a:xfrm>
            <a:off x="3028950" y="6356351"/>
            <a:ext cx="3086100" cy="365125"/>
          </a:xfrm>
        </p:spPr>
        <p:txBody>
          <a:bodyPr/>
          <a:lstStyle/>
          <a:p>
            <a:endParaRPr lang="zh-TW" altLang="en-US"/>
          </a:p>
        </p:txBody>
      </p:sp>
      <p:sp>
        <p:nvSpPr>
          <p:cNvPr id="6" name="Slide Number Placeholder 5">
            <a:extLst>
              <a:ext uri="{FF2B5EF4-FFF2-40B4-BE49-F238E27FC236}">
                <a16:creationId xmlns:a16="http://schemas.microsoft.com/office/drawing/2014/main" id="{3E34D1E8-675F-447D-B128-577CD0AD1C91}"/>
              </a:ext>
            </a:extLst>
          </p:cNvPr>
          <p:cNvSpPr>
            <a:spLocks noGrp="1"/>
          </p:cNvSpPr>
          <p:nvPr>
            <p:ph type="sldNum" sz="quarter" idx="13"/>
          </p:nvPr>
        </p:nvSpPr>
        <p:spPr>
          <a:xfrm>
            <a:off x="6457950" y="6356351"/>
            <a:ext cx="2057400" cy="365125"/>
          </a:xfrm>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140365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etitors">
    <p:bg>
      <p:bgPr>
        <a:solidFill>
          <a:srgbClr val="F7F7F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9841" y="660401"/>
            <a:ext cx="3361134" cy="549381"/>
          </a:xfrm>
          <a:prstGeom prst="rect">
            <a:avLst/>
          </a:prstGeom>
        </p:spPr>
        <p:txBody>
          <a:bodyPr lIns="0">
            <a:spAutoFit/>
          </a:bodyPr>
          <a:lstStyle>
            <a:lvl1pPr marL="0" indent="0">
              <a:buNone/>
              <a:defRPr sz="3300" baseline="0">
                <a:solidFill>
                  <a:schemeClr val="tx1"/>
                </a:solidFill>
              </a:defRPr>
            </a:lvl1pPr>
          </a:lstStyle>
          <a:p>
            <a:pPr lvl="0"/>
            <a:r>
              <a:rPr lang="fr-FR" dirty="0" err="1"/>
              <a:t>Title</a:t>
            </a:r>
            <a:r>
              <a:rPr lang="fr-FR" dirty="0"/>
              <a:t> </a:t>
            </a:r>
            <a:r>
              <a:rPr lang="fr-FR" dirty="0" err="1"/>
              <a:t>goes</a:t>
            </a:r>
            <a:r>
              <a:rPr lang="fr-FR" dirty="0"/>
              <a:t> </a:t>
            </a:r>
            <a:r>
              <a:rPr lang="fr-FR" dirty="0" err="1"/>
              <a:t>here</a:t>
            </a:r>
            <a:endParaRPr lang="fr-FR" dirty="0"/>
          </a:p>
        </p:txBody>
      </p:sp>
      <p:sp>
        <p:nvSpPr>
          <p:cNvPr id="3" name="Picture Placeholder 2"/>
          <p:cNvSpPr>
            <a:spLocks noGrp="1"/>
          </p:cNvSpPr>
          <p:nvPr>
            <p:ph type="pic" sz="quarter" idx="11" hasCustomPrompt="1"/>
          </p:nvPr>
        </p:nvSpPr>
        <p:spPr>
          <a:xfrm>
            <a:off x="879052" y="2515800"/>
            <a:ext cx="1404729" cy="1134250"/>
          </a:xfrm>
          <a:prstGeom prst="rect">
            <a:avLst/>
          </a:prstGeom>
        </p:spPr>
        <p:txBody>
          <a:bodyPr/>
          <a:lstStyle>
            <a:lvl1pPr marL="0" indent="0">
              <a:buNone/>
              <a:defRPr sz="1050"/>
            </a:lvl1pPr>
          </a:lstStyle>
          <a:p>
            <a:r>
              <a:rPr lang="fr-FR" dirty="0"/>
              <a:t>Click </a:t>
            </a:r>
            <a:r>
              <a:rPr lang="fr-FR" dirty="0" err="1"/>
              <a:t>icon</a:t>
            </a:r>
            <a:r>
              <a:rPr lang="fr-FR" dirty="0"/>
              <a:t> to </a:t>
            </a:r>
            <a:r>
              <a:rPr lang="fr-FR" dirty="0" err="1"/>
              <a:t>add</a:t>
            </a:r>
            <a:r>
              <a:rPr lang="fr-FR" dirty="0"/>
              <a:t> </a:t>
            </a:r>
            <a:r>
              <a:rPr lang="fr-FR" dirty="0" err="1"/>
              <a:t>competitor</a:t>
            </a:r>
            <a:r>
              <a:rPr lang="fr-FR" dirty="0"/>
              <a:t> logo</a:t>
            </a:r>
          </a:p>
        </p:txBody>
      </p:sp>
      <p:sp>
        <p:nvSpPr>
          <p:cNvPr id="13" name="Picture Placeholder 2"/>
          <p:cNvSpPr>
            <a:spLocks noGrp="1"/>
          </p:cNvSpPr>
          <p:nvPr>
            <p:ph type="pic" sz="quarter" idx="12" hasCustomPrompt="1"/>
          </p:nvPr>
        </p:nvSpPr>
        <p:spPr>
          <a:xfrm>
            <a:off x="2872775" y="2515800"/>
            <a:ext cx="1404729" cy="1134250"/>
          </a:xfrm>
          <a:prstGeom prst="rect">
            <a:avLst/>
          </a:prstGeom>
        </p:spPr>
        <p:txBody>
          <a:bodyPr/>
          <a:lstStyle>
            <a:lvl1pPr marL="0" indent="0">
              <a:buNone/>
              <a:defRPr sz="1050"/>
            </a:lvl1pPr>
          </a:lstStyle>
          <a:p>
            <a:r>
              <a:rPr lang="fr-FR" dirty="0"/>
              <a:t>Click </a:t>
            </a:r>
            <a:r>
              <a:rPr lang="fr-FR" dirty="0" err="1"/>
              <a:t>icon</a:t>
            </a:r>
            <a:r>
              <a:rPr lang="fr-FR" dirty="0"/>
              <a:t> to </a:t>
            </a:r>
            <a:r>
              <a:rPr lang="fr-FR" dirty="0" err="1"/>
              <a:t>add</a:t>
            </a:r>
            <a:r>
              <a:rPr lang="fr-FR" dirty="0"/>
              <a:t> </a:t>
            </a:r>
            <a:r>
              <a:rPr lang="fr-FR" dirty="0" err="1"/>
              <a:t>competitor</a:t>
            </a:r>
            <a:r>
              <a:rPr lang="fr-FR" dirty="0"/>
              <a:t> logo</a:t>
            </a:r>
          </a:p>
        </p:txBody>
      </p:sp>
      <p:sp>
        <p:nvSpPr>
          <p:cNvPr id="14" name="Picture Placeholder 2"/>
          <p:cNvSpPr>
            <a:spLocks noGrp="1"/>
          </p:cNvSpPr>
          <p:nvPr>
            <p:ph type="pic" sz="quarter" idx="13" hasCustomPrompt="1"/>
          </p:nvPr>
        </p:nvSpPr>
        <p:spPr>
          <a:xfrm>
            <a:off x="4866497" y="2515800"/>
            <a:ext cx="1404729" cy="1134250"/>
          </a:xfrm>
          <a:prstGeom prst="rect">
            <a:avLst/>
          </a:prstGeom>
        </p:spPr>
        <p:txBody>
          <a:bodyPr/>
          <a:lstStyle>
            <a:lvl1pPr marL="0" indent="0">
              <a:buNone/>
              <a:defRPr sz="1050"/>
            </a:lvl1pPr>
          </a:lstStyle>
          <a:p>
            <a:r>
              <a:rPr lang="fr-FR" dirty="0"/>
              <a:t>Click </a:t>
            </a:r>
            <a:r>
              <a:rPr lang="fr-FR" dirty="0" err="1"/>
              <a:t>icon</a:t>
            </a:r>
            <a:r>
              <a:rPr lang="fr-FR" dirty="0"/>
              <a:t> to </a:t>
            </a:r>
            <a:r>
              <a:rPr lang="fr-FR" dirty="0" err="1"/>
              <a:t>add</a:t>
            </a:r>
            <a:r>
              <a:rPr lang="fr-FR" dirty="0"/>
              <a:t> </a:t>
            </a:r>
            <a:r>
              <a:rPr lang="fr-FR" dirty="0" err="1"/>
              <a:t>competitor</a:t>
            </a:r>
            <a:r>
              <a:rPr lang="fr-FR" dirty="0"/>
              <a:t> logo</a:t>
            </a:r>
          </a:p>
        </p:txBody>
      </p:sp>
      <p:sp>
        <p:nvSpPr>
          <p:cNvPr id="15" name="Picture Placeholder 2"/>
          <p:cNvSpPr>
            <a:spLocks noGrp="1"/>
          </p:cNvSpPr>
          <p:nvPr>
            <p:ph type="pic" sz="quarter" idx="14" hasCustomPrompt="1"/>
          </p:nvPr>
        </p:nvSpPr>
        <p:spPr>
          <a:xfrm>
            <a:off x="6860220" y="2515800"/>
            <a:ext cx="1404729" cy="1134250"/>
          </a:xfrm>
          <a:prstGeom prst="rect">
            <a:avLst/>
          </a:prstGeom>
        </p:spPr>
        <p:txBody>
          <a:bodyPr/>
          <a:lstStyle>
            <a:lvl1pPr marL="0" indent="0">
              <a:buNone/>
              <a:defRPr sz="1050"/>
            </a:lvl1pPr>
          </a:lstStyle>
          <a:p>
            <a:r>
              <a:rPr lang="fr-FR" dirty="0"/>
              <a:t>Click </a:t>
            </a:r>
            <a:r>
              <a:rPr lang="fr-FR" dirty="0" err="1"/>
              <a:t>icon</a:t>
            </a:r>
            <a:r>
              <a:rPr lang="fr-FR" dirty="0"/>
              <a:t> to </a:t>
            </a:r>
            <a:r>
              <a:rPr lang="fr-FR" dirty="0" err="1"/>
              <a:t>add</a:t>
            </a:r>
            <a:r>
              <a:rPr lang="fr-FR" dirty="0"/>
              <a:t> </a:t>
            </a:r>
            <a:r>
              <a:rPr lang="fr-FR" dirty="0" err="1"/>
              <a:t>competitor</a:t>
            </a:r>
            <a:r>
              <a:rPr lang="fr-FR" dirty="0"/>
              <a:t> logo</a:t>
            </a:r>
          </a:p>
        </p:txBody>
      </p:sp>
      <p:sp>
        <p:nvSpPr>
          <p:cNvPr id="16" name="Picture Placeholder 2"/>
          <p:cNvSpPr>
            <a:spLocks noGrp="1"/>
          </p:cNvSpPr>
          <p:nvPr>
            <p:ph type="pic" sz="quarter" idx="15" hasCustomPrompt="1"/>
          </p:nvPr>
        </p:nvSpPr>
        <p:spPr>
          <a:xfrm>
            <a:off x="879052" y="4167046"/>
            <a:ext cx="1404729" cy="1134250"/>
          </a:xfrm>
          <a:prstGeom prst="rect">
            <a:avLst/>
          </a:prstGeom>
        </p:spPr>
        <p:txBody>
          <a:bodyPr/>
          <a:lstStyle>
            <a:lvl1pPr marL="0" indent="0">
              <a:buNone/>
              <a:defRPr sz="1050"/>
            </a:lvl1pPr>
          </a:lstStyle>
          <a:p>
            <a:r>
              <a:rPr lang="fr-FR" dirty="0"/>
              <a:t>Click </a:t>
            </a:r>
            <a:r>
              <a:rPr lang="fr-FR" dirty="0" err="1"/>
              <a:t>icon</a:t>
            </a:r>
            <a:r>
              <a:rPr lang="fr-FR" dirty="0"/>
              <a:t> to </a:t>
            </a:r>
            <a:r>
              <a:rPr lang="fr-FR" dirty="0" err="1"/>
              <a:t>add</a:t>
            </a:r>
            <a:r>
              <a:rPr lang="fr-FR" dirty="0"/>
              <a:t> </a:t>
            </a:r>
            <a:r>
              <a:rPr lang="fr-FR" dirty="0" err="1"/>
              <a:t>competitor</a:t>
            </a:r>
            <a:r>
              <a:rPr lang="fr-FR" dirty="0"/>
              <a:t> logo</a:t>
            </a:r>
          </a:p>
        </p:txBody>
      </p:sp>
      <p:sp>
        <p:nvSpPr>
          <p:cNvPr id="17" name="Picture Placeholder 2"/>
          <p:cNvSpPr>
            <a:spLocks noGrp="1"/>
          </p:cNvSpPr>
          <p:nvPr>
            <p:ph type="pic" sz="quarter" idx="16" hasCustomPrompt="1"/>
          </p:nvPr>
        </p:nvSpPr>
        <p:spPr>
          <a:xfrm>
            <a:off x="2872775" y="4167046"/>
            <a:ext cx="1404729" cy="1134250"/>
          </a:xfrm>
          <a:prstGeom prst="rect">
            <a:avLst/>
          </a:prstGeom>
        </p:spPr>
        <p:txBody>
          <a:bodyPr/>
          <a:lstStyle>
            <a:lvl1pPr marL="0" indent="0">
              <a:buNone/>
              <a:defRPr sz="1050"/>
            </a:lvl1pPr>
          </a:lstStyle>
          <a:p>
            <a:r>
              <a:rPr lang="fr-FR" dirty="0"/>
              <a:t>Click </a:t>
            </a:r>
            <a:r>
              <a:rPr lang="fr-FR" dirty="0" err="1"/>
              <a:t>icon</a:t>
            </a:r>
            <a:r>
              <a:rPr lang="fr-FR" dirty="0"/>
              <a:t> to </a:t>
            </a:r>
            <a:r>
              <a:rPr lang="fr-FR" dirty="0" err="1"/>
              <a:t>add</a:t>
            </a:r>
            <a:r>
              <a:rPr lang="fr-FR" dirty="0"/>
              <a:t> </a:t>
            </a:r>
            <a:r>
              <a:rPr lang="fr-FR" dirty="0" err="1"/>
              <a:t>competitor</a:t>
            </a:r>
            <a:r>
              <a:rPr lang="fr-FR" dirty="0"/>
              <a:t> logo</a:t>
            </a:r>
          </a:p>
        </p:txBody>
      </p:sp>
      <p:sp>
        <p:nvSpPr>
          <p:cNvPr id="18" name="Picture Placeholder 2"/>
          <p:cNvSpPr>
            <a:spLocks noGrp="1"/>
          </p:cNvSpPr>
          <p:nvPr>
            <p:ph type="pic" sz="quarter" idx="17" hasCustomPrompt="1"/>
          </p:nvPr>
        </p:nvSpPr>
        <p:spPr>
          <a:xfrm>
            <a:off x="4866497" y="4167046"/>
            <a:ext cx="1404729" cy="1134250"/>
          </a:xfrm>
          <a:prstGeom prst="rect">
            <a:avLst/>
          </a:prstGeom>
        </p:spPr>
        <p:txBody>
          <a:bodyPr/>
          <a:lstStyle>
            <a:lvl1pPr marL="0" indent="0">
              <a:buNone/>
              <a:defRPr sz="1050"/>
            </a:lvl1pPr>
          </a:lstStyle>
          <a:p>
            <a:r>
              <a:rPr lang="fr-FR" dirty="0"/>
              <a:t>Click </a:t>
            </a:r>
            <a:r>
              <a:rPr lang="fr-FR" dirty="0" err="1"/>
              <a:t>icon</a:t>
            </a:r>
            <a:r>
              <a:rPr lang="fr-FR" dirty="0"/>
              <a:t> to </a:t>
            </a:r>
            <a:r>
              <a:rPr lang="fr-FR" dirty="0" err="1"/>
              <a:t>add</a:t>
            </a:r>
            <a:r>
              <a:rPr lang="fr-FR" dirty="0"/>
              <a:t> </a:t>
            </a:r>
            <a:r>
              <a:rPr lang="fr-FR" dirty="0" err="1"/>
              <a:t>competitor</a:t>
            </a:r>
            <a:r>
              <a:rPr lang="fr-FR" dirty="0"/>
              <a:t> logo</a:t>
            </a:r>
          </a:p>
        </p:txBody>
      </p:sp>
      <p:sp>
        <p:nvSpPr>
          <p:cNvPr id="19" name="Picture Placeholder 2"/>
          <p:cNvSpPr>
            <a:spLocks noGrp="1"/>
          </p:cNvSpPr>
          <p:nvPr>
            <p:ph type="pic" sz="quarter" idx="18" hasCustomPrompt="1"/>
          </p:nvPr>
        </p:nvSpPr>
        <p:spPr>
          <a:xfrm>
            <a:off x="6860220" y="4167046"/>
            <a:ext cx="1404729" cy="1134250"/>
          </a:xfrm>
          <a:prstGeom prst="rect">
            <a:avLst/>
          </a:prstGeom>
        </p:spPr>
        <p:txBody>
          <a:bodyPr/>
          <a:lstStyle>
            <a:lvl1pPr marL="0" indent="0">
              <a:buNone/>
              <a:defRPr sz="1050"/>
            </a:lvl1pPr>
          </a:lstStyle>
          <a:p>
            <a:r>
              <a:rPr lang="fr-FR" dirty="0"/>
              <a:t>Click </a:t>
            </a:r>
            <a:r>
              <a:rPr lang="fr-FR" dirty="0" err="1"/>
              <a:t>icon</a:t>
            </a:r>
            <a:r>
              <a:rPr lang="fr-FR" dirty="0"/>
              <a:t> to </a:t>
            </a:r>
            <a:r>
              <a:rPr lang="fr-FR" dirty="0" err="1"/>
              <a:t>add</a:t>
            </a:r>
            <a:r>
              <a:rPr lang="fr-FR" dirty="0"/>
              <a:t> </a:t>
            </a:r>
            <a:r>
              <a:rPr lang="fr-FR" dirty="0" err="1"/>
              <a:t>competitor</a:t>
            </a:r>
            <a:r>
              <a:rPr lang="fr-FR" dirty="0"/>
              <a:t> logo</a:t>
            </a:r>
          </a:p>
        </p:txBody>
      </p:sp>
      <p:sp>
        <p:nvSpPr>
          <p:cNvPr id="11" name="Date Placeholder 3">
            <a:extLst>
              <a:ext uri="{FF2B5EF4-FFF2-40B4-BE49-F238E27FC236}">
                <a16:creationId xmlns:a16="http://schemas.microsoft.com/office/drawing/2014/main" id="{29A49275-3593-45A7-915D-2713842C3633}"/>
              </a:ext>
            </a:extLst>
          </p:cNvPr>
          <p:cNvSpPr>
            <a:spLocks noGrp="1"/>
          </p:cNvSpPr>
          <p:nvPr>
            <p:ph type="dt" sz="half" idx="19"/>
          </p:nvPr>
        </p:nvSpPr>
        <p:spPr>
          <a:xfrm>
            <a:off x="628650" y="6356351"/>
            <a:ext cx="2057400" cy="365125"/>
          </a:xfrm>
        </p:spPr>
        <p:txBody>
          <a:bodyPr/>
          <a:lstStyle/>
          <a:p>
            <a:fld id="{B861AAC8-DA9B-4D73-B7A5-B720A4A5F874}" type="datetime1">
              <a:rPr lang="zh-TW" altLang="en-US" smtClean="0"/>
              <a:t>2018/8/9</a:t>
            </a:fld>
            <a:endParaRPr lang="zh-TW" altLang="en-US"/>
          </a:p>
        </p:txBody>
      </p:sp>
      <p:sp>
        <p:nvSpPr>
          <p:cNvPr id="12" name="Footer Placeholder 4">
            <a:extLst>
              <a:ext uri="{FF2B5EF4-FFF2-40B4-BE49-F238E27FC236}">
                <a16:creationId xmlns:a16="http://schemas.microsoft.com/office/drawing/2014/main" id="{9D64F6D2-7545-4D62-8571-6817602A8C59}"/>
              </a:ext>
            </a:extLst>
          </p:cNvPr>
          <p:cNvSpPr>
            <a:spLocks noGrp="1"/>
          </p:cNvSpPr>
          <p:nvPr>
            <p:ph type="ftr" sz="quarter" idx="20"/>
          </p:nvPr>
        </p:nvSpPr>
        <p:spPr>
          <a:xfrm>
            <a:off x="3028950" y="6356351"/>
            <a:ext cx="3086100" cy="365125"/>
          </a:xfrm>
        </p:spPr>
        <p:txBody>
          <a:bodyPr/>
          <a:lstStyle/>
          <a:p>
            <a:endParaRPr lang="zh-TW" altLang="en-US"/>
          </a:p>
        </p:txBody>
      </p:sp>
      <p:sp>
        <p:nvSpPr>
          <p:cNvPr id="20" name="Slide Number Placeholder 5">
            <a:extLst>
              <a:ext uri="{FF2B5EF4-FFF2-40B4-BE49-F238E27FC236}">
                <a16:creationId xmlns:a16="http://schemas.microsoft.com/office/drawing/2014/main" id="{8F4C19EF-E837-4A27-8F37-C039BE55179D}"/>
              </a:ext>
            </a:extLst>
          </p:cNvPr>
          <p:cNvSpPr>
            <a:spLocks noGrp="1"/>
          </p:cNvSpPr>
          <p:nvPr>
            <p:ph type="sldNum" sz="quarter" idx="21"/>
          </p:nvPr>
        </p:nvSpPr>
        <p:spPr>
          <a:xfrm>
            <a:off x="6457950" y="6356351"/>
            <a:ext cx="2057400" cy="365125"/>
          </a:xfrm>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2760394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nders">
    <p:bg>
      <p:bgPr>
        <a:solidFill>
          <a:srgbClr val="F7F7F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9841" y="660401"/>
            <a:ext cx="3361134" cy="549381"/>
          </a:xfrm>
          <a:prstGeom prst="rect">
            <a:avLst/>
          </a:prstGeom>
        </p:spPr>
        <p:txBody>
          <a:bodyPr lIns="0">
            <a:spAutoFit/>
          </a:bodyPr>
          <a:lstStyle>
            <a:lvl1pPr marL="0" indent="0">
              <a:buNone/>
              <a:defRPr sz="3300" baseline="0">
                <a:solidFill>
                  <a:schemeClr val="tx1"/>
                </a:solidFill>
              </a:defRPr>
            </a:lvl1pPr>
          </a:lstStyle>
          <a:p>
            <a:pPr lvl="0"/>
            <a:r>
              <a:rPr lang="fr-FR" dirty="0" err="1"/>
              <a:t>Title</a:t>
            </a:r>
            <a:r>
              <a:rPr lang="fr-FR" dirty="0"/>
              <a:t> </a:t>
            </a:r>
            <a:r>
              <a:rPr lang="fr-FR" dirty="0" err="1"/>
              <a:t>goes</a:t>
            </a:r>
            <a:r>
              <a:rPr lang="fr-FR" dirty="0"/>
              <a:t> </a:t>
            </a:r>
            <a:r>
              <a:rPr lang="fr-FR" dirty="0" err="1"/>
              <a:t>here</a:t>
            </a:r>
            <a:endParaRPr lang="fr-FR" dirty="0"/>
          </a:p>
        </p:txBody>
      </p:sp>
      <p:sp>
        <p:nvSpPr>
          <p:cNvPr id="10" name="Picture Placeholder 2"/>
          <p:cNvSpPr>
            <a:spLocks noGrp="1"/>
          </p:cNvSpPr>
          <p:nvPr>
            <p:ph type="pic" sz="quarter" idx="11" hasCustomPrompt="1"/>
          </p:nvPr>
        </p:nvSpPr>
        <p:spPr>
          <a:xfrm>
            <a:off x="1060237" y="1907254"/>
            <a:ext cx="1191206" cy="1588275"/>
          </a:xfrm>
          <a:prstGeom prst="ellipse">
            <a:avLst/>
          </a:prstGeom>
        </p:spPr>
        <p:txBody>
          <a:bodyPr>
            <a:normAutofit/>
          </a:bodyPr>
          <a:lstStyle>
            <a:lvl1pPr marL="0" indent="0">
              <a:buNone/>
              <a:defRPr sz="1500"/>
            </a:lvl1pPr>
          </a:lstStyle>
          <a:p>
            <a:r>
              <a:rPr lang="fr-FR" dirty="0"/>
              <a:t>Picture</a:t>
            </a:r>
          </a:p>
        </p:txBody>
      </p:sp>
      <p:sp>
        <p:nvSpPr>
          <p:cNvPr id="11" name="Picture Placeholder 2"/>
          <p:cNvSpPr>
            <a:spLocks noGrp="1"/>
          </p:cNvSpPr>
          <p:nvPr>
            <p:ph type="pic" sz="quarter" idx="12" hasCustomPrompt="1"/>
          </p:nvPr>
        </p:nvSpPr>
        <p:spPr>
          <a:xfrm>
            <a:off x="3977609" y="1907254"/>
            <a:ext cx="1191206" cy="1588275"/>
          </a:xfrm>
          <a:prstGeom prst="ellipse">
            <a:avLst/>
          </a:prstGeom>
        </p:spPr>
        <p:txBody>
          <a:bodyPr>
            <a:normAutofit/>
          </a:bodyPr>
          <a:lstStyle>
            <a:lvl1pPr marL="0" indent="0">
              <a:buNone/>
              <a:defRPr sz="1500"/>
            </a:lvl1pPr>
          </a:lstStyle>
          <a:p>
            <a:r>
              <a:rPr lang="fr-FR" dirty="0"/>
              <a:t>Picture</a:t>
            </a:r>
          </a:p>
        </p:txBody>
      </p:sp>
      <p:sp>
        <p:nvSpPr>
          <p:cNvPr id="12" name="Picture Placeholder 2"/>
          <p:cNvSpPr>
            <a:spLocks noGrp="1"/>
          </p:cNvSpPr>
          <p:nvPr>
            <p:ph type="pic" sz="quarter" idx="13" hasCustomPrompt="1"/>
          </p:nvPr>
        </p:nvSpPr>
        <p:spPr>
          <a:xfrm>
            <a:off x="6894981" y="1907254"/>
            <a:ext cx="1191206" cy="1588275"/>
          </a:xfrm>
          <a:prstGeom prst="ellipse">
            <a:avLst/>
          </a:prstGeom>
        </p:spPr>
        <p:txBody>
          <a:bodyPr>
            <a:normAutofit/>
          </a:bodyPr>
          <a:lstStyle>
            <a:lvl1pPr marL="0" indent="0">
              <a:buNone/>
              <a:defRPr sz="1500"/>
            </a:lvl1pPr>
          </a:lstStyle>
          <a:p>
            <a:r>
              <a:rPr lang="fr-FR" dirty="0"/>
              <a:t>Picture</a:t>
            </a:r>
          </a:p>
        </p:txBody>
      </p:sp>
      <p:sp>
        <p:nvSpPr>
          <p:cNvPr id="6" name="Date Placeholder 3">
            <a:extLst>
              <a:ext uri="{FF2B5EF4-FFF2-40B4-BE49-F238E27FC236}">
                <a16:creationId xmlns:a16="http://schemas.microsoft.com/office/drawing/2014/main" id="{91308196-FDEB-4049-B16E-276E89A0D0E1}"/>
              </a:ext>
            </a:extLst>
          </p:cNvPr>
          <p:cNvSpPr>
            <a:spLocks noGrp="1"/>
          </p:cNvSpPr>
          <p:nvPr>
            <p:ph type="dt" sz="half" idx="14"/>
          </p:nvPr>
        </p:nvSpPr>
        <p:spPr>
          <a:xfrm>
            <a:off x="628650" y="6356351"/>
            <a:ext cx="2057400" cy="365125"/>
          </a:xfrm>
        </p:spPr>
        <p:txBody>
          <a:bodyPr/>
          <a:lstStyle/>
          <a:p>
            <a:fld id="{3577A47B-687C-4E6F-A53E-B23B8B9EBEB6}" type="datetime1">
              <a:rPr lang="zh-TW" altLang="en-US" smtClean="0"/>
              <a:t>2018/8/9</a:t>
            </a:fld>
            <a:endParaRPr lang="zh-TW" altLang="en-US"/>
          </a:p>
        </p:txBody>
      </p:sp>
      <p:sp>
        <p:nvSpPr>
          <p:cNvPr id="7" name="Footer Placeholder 4">
            <a:extLst>
              <a:ext uri="{FF2B5EF4-FFF2-40B4-BE49-F238E27FC236}">
                <a16:creationId xmlns:a16="http://schemas.microsoft.com/office/drawing/2014/main" id="{205A6298-B1AC-4271-8C89-D1C296CA13C8}"/>
              </a:ext>
            </a:extLst>
          </p:cNvPr>
          <p:cNvSpPr>
            <a:spLocks noGrp="1"/>
          </p:cNvSpPr>
          <p:nvPr>
            <p:ph type="ftr" sz="quarter" idx="15"/>
          </p:nvPr>
        </p:nvSpPr>
        <p:spPr>
          <a:xfrm>
            <a:off x="3028950" y="6356351"/>
            <a:ext cx="3086100" cy="365125"/>
          </a:xfrm>
        </p:spPr>
        <p:txBody>
          <a:bodyPr/>
          <a:lstStyle/>
          <a:p>
            <a:endParaRPr lang="zh-TW" altLang="en-US"/>
          </a:p>
        </p:txBody>
      </p:sp>
      <p:sp>
        <p:nvSpPr>
          <p:cNvPr id="8" name="Slide Number Placeholder 5">
            <a:extLst>
              <a:ext uri="{FF2B5EF4-FFF2-40B4-BE49-F238E27FC236}">
                <a16:creationId xmlns:a16="http://schemas.microsoft.com/office/drawing/2014/main" id="{76FD82FC-2507-471B-9A15-FB4A441055EC}"/>
              </a:ext>
            </a:extLst>
          </p:cNvPr>
          <p:cNvSpPr>
            <a:spLocks noGrp="1"/>
          </p:cNvSpPr>
          <p:nvPr>
            <p:ph type="sldNum" sz="quarter" idx="16"/>
          </p:nvPr>
        </p:nvSpPr>
        <p:spPr>
          <a:xfrm>
            <a:off x="6457950" y="6356351"/>
            <a:ext cx="2057400" cy="365125"/>
          </a:xfrm>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3524951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dirty="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0C4A1-1B1A-4889-8F80-3971ECCB4403}" type="datetime1">
              <a:rPr lang="zh-TW" altLang="en-US" smtClean="0"/>
              <a:t>2018/8/9</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3975036044"/>
      </p:ext>
    </p:extLst>
  </p:cSld>
  <p:clrMap bg1="lt1" tx1="dk1" bg2="lt2" tx2="dk2" accent1="accent1" accent2="accent2" accent3="accent3" accent4="accent4" accent5="accent5" accent6="accent6" hlink="hlink" folHlink="folHlink"/>
  <p:sldLayoutIdLst>
    <p:sldLayoutId id="2147483672"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61" r:id="rId12"/>
    <p:sldLayoutId id="2147483662" r:id="rId13"/>
    <p:sldLayoutId id="2147483666"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866900" y="3660175"/>
            <a:ext cx="5410200" cy="544701"/>
          </a:xfrm>
          <a:prstGeom prst="rect">
            <a:avLst/>
          </a:prstGeom>
          <a:noFill/>
        </p:spPr>
        <p:txBody>
          <a:bodyPr wrap="square" lIns="0" rtlCol="0">
            <a:spAutoFit/>
          </a:bodyPr>
          <a:lstStyle/>
          <a:p>
            <a:pPr algn="ctr">
              <a:lnSpc>
                <a:spcPct val="120000"/>
              </a:lnSpc>
            </a:pPr>
            <a:r>
              <a:rPr lang="fr-FR" sz="2700" spc="450" dirty="0">
                <a:latin typeface="Segoe UI" panose="020B0502040204020203" pitchFamily="34" charset="0"/>
                <a:cs typeface="Segoe UI" panose="020B0502040204020203" pitchFamily="34" charset="0"/>
              </a:rPr>
              <a:t>MULTIPLE BREAK REBAR</a:t>
            </a:r>
          </a:p>
        </p:txBody>
      </p:sp>
      <p:sp>
        <p:nvSpPr>
          <p:cNvPr id="13" name="TextBox 12"/>
          <p:cNvSpPr txBox="1"/>
          <p:nvPr/>
        </p:nvSpPr>
        <p:spPr>
          <a:xfrm>
            <a:off x="1866900" y="4081252"/>
            <a:ext cx="5410200" cy="1541897"/>
          </a:xfrm>
          <a:prstGeom prst="rect">
            <a:avLst/>
          </a:prstGeom>
          <a:noFill/>
        </p:spPr>
        <p:txBody>
          <a:bodyPr wrap="square" lIns="0" rtlCol="0">
            <a:spAutoFit/>
          </a:bodyPr>
          <a:lstStyle/>
          <a:p>
            <a:pPr algn="ctr">
              <a:lnSpc>
                <a:spcPct val="120000"/>
              </a:lnSpc>
            </a:pPr>
            <a:endParaRPr lang="en-US" sz="2700" dirty="0">
              <a:cs typeface="Segoe UI" panose="020B0502040204020203" pitchFamily="34" charset="0"/>
            </a:endParaRPr>
          </a:p>
          <a:p>
            <a:pPr algn="ctr">
              <a:lnSpc>
                <a:spcPct val="120000"/>
              </a:lnSpc>
            </a:pPr>
            <a:r>
              <a:rPr lang="en-US" sz="2700" dirty="0">
                <a:cs typeface="Segoe UI" panose="020B0502040204020203" pitchFamily="34" charset="0"/>
              </a:rPr>
              <a:t>Advisor : Prof. </a:t>
            </a:r>
            <a:r>
              <a:rPr lang="en-US" sz="2700" dirty="0" err="1">
                <a:cs typeface="Segoe UI" panose="020B0502040204020203" pitchFamily="34" charset="0"/>
              </a:rPr>
              <a:t>K.C.Chang</a:t>
            </a:r>
            <a:endParaRPr lang="en-US" sz="2700" dirty="0">
              <a:cs typeface="Segoe UI" panose="020B0502040204020203" pitchFamily="34" charset="0"/>
            </a:endParaRPr>
          </a:p>
          <a:p>
            <a:pPr algn="ctr">
              <a:lnSpc>
                <a:spcPct val="120000"/>
              </a:lnSpc>
            </a:pPr>
            <a:r>
              <a:rPr lang="en-US" altLang="zh-TW" sz="2700" dirty="0">
                <a:cs typeface="Segoe UI" panose="020B0502040204020203" pitchFamily="34" charset="0"/>
              </a:rPr>
              <a:t>Presenters : You-Ran </a:t>
            </a:r>
            <a:r>
              <a:rPr lang="en-US" altLang="zh-TW" sz="2700" dirty="0" err="1">
                <a:cs typeface="Segoe UI" panose="020B0502040204020203" pitchFamily="34" charset="0"/>
              </a:rPr>
              <a:t>Nai</a:t>
            </a:r>
            <a:endParaRPr lang="en-US" altLang="zh-TW" sz="2700" dirty="0">
              <a:cs typeface="Segoe UI" panose="020B0502040204020203" pitchFamily="34" charset="0"/>
            </a:endParaRPr>
          </a:p>
        </p:txBody>
      </p:sp>
      <p:grpSp>
        <p:nvGrpSpPr>
          <p:cNvPr id="4" name="Group 3"/>
          <p:cNvGrpSpPr/>
          <p:nvPr/>
        </p:nvGrpSpPr>
        <p:grpSpPr>
          <a:xfrm>
            <a:off x="3714751" y="1611003"/>
            <a:ext cx="1714499" cy="1714497"/>
            <a:chOff x="4761188" y="954891"/>
            <a:chExt cx="2669626" cy="2669624"/>
          </a:xfrm>
        </p:grpSpPr>
        <p:sp>
          <p:nvSpPr>
            <p:cNvPr id="3" name="Oval 2"/>
            <p:cNvSpPr/>
            <p:nvPr/>
          </p:nvSpPr>
          <p:spPr>
            <a:xfrm>
              <a:off x="4761188" y="954891"/>
              <a:ext cx="2669626" cy="2669624"/>
            </a:xfrm>
            <a:prstGeom prst="ellipse">
              <a:avLst/>
            </a:prstGeom>
            <a:solidFill>
              <a:schemeClr val="accent1">
                <a:alpha val="13000"/>
              </a:schemeClr>
            </a:solidFill>
            <a:ln w="76200">
              <a:noFill/>
            </a:ln>
            <a:effectLst>
              <a:outerShdw blurRad="889000" sx="109000" sy="109000" algn="ctr" rotWithShape="0">
                <a:schemeClr val="accent1">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8" name="Oval 7"/>
            <p:cNvSpPr/>
            <p:nvPr/>
          </p:nvSpPr>
          <p:spPr>
            <a:xfrm>
              <a:off x="5328746" y="1522450"/>
              <a:ext cx="1534508" cy="1534506"/>
            </a:xfrm>
            <a:prstGeom prst="ellipse">
              <a:avLst/>
            </a:prstGeom>
            <a:solidFill>
              <a:schemeClr val="accent1">
                <a:alpha val="48000"/>
              </a:schemeClr>
            </a:solidFill>
            <a:ln w="76200">
              <a:noFill/>
            </a:ln>
            <a:effectLst>
              <a:outerShdw blurRad="889000" sx="109000" sy="109000" algn="ctr" rotWithShape="0">
                <a:schemeClr val="accent1">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9" name="Oval 8"/>
            <p:cNvSpPr/>
            <p:nvPr/>
          </p:nvSpPr>
          <p:spPr>
            <a:xfrm>
              <a:off x="5738650" y="1932353"/>
              <a:ext cx="714700" cy="714700"/>
            </a:xfrm>
            <a:prstGeom prst="ellipse">
              <a:avLst/>
            </a:prstGeom>
            <a:solidFill>
              <a:schemeClr val="accent1">
                <a:alpha val="48000"/>
              </a:schemeClr>
            </a:solidFill>
            <a:ln w="76200">
              <a:noFill/>
            </a:ln>
            <a:effectLst>
              <a:outerShdw blurRad="889000" sx="109000" sy="109000" algn="ctr" rotWithShape="0">
                <a:schemeClr val="accent1">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grpSp>
    </p:spTree>
    <p:extLst>
      <p:ext uri="{BB962C8B-B14F-4D97-AF65-F5344CB8AC3E}">
        <p14:creationId xmlns:p14="http://schemas.microsoft.com/office/powerpoint/2010/main" val="40426468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E856F877-67A4-4A93-B6B1-C834D4F6F0C9}"/>
              </a:ext>
            </a:extLst>
          </p:cNvPr>
          <p:cNvSpPr>
            <a:spLocks noGrp="1"/>
          </p:cNvSpPr>
          <p:nvPr>
            <p:ph type="body" sz="quarter" idx="10"/>
          </p:nvPr>
        </p:nvSpPr>
        <p:spPr>
          <a:xfrm>
            <a:off x="629840" y="660401"/>
            <a:ext cx="8514159" cy="549381"/>
          </a:xfrm>
        </p:spPr>
        <p:txBody>
          <a:bodyPr/>
          <a:lstStyle/>
          <a:p>
            <a:r>
              <a:rPr lang="en-US" altLang="zh-TW" dirty="0"/>
              <a:t>IDA of ESDOF based on nonlinear static analysis</a:t>
            </a:r>
            <a:endParaRPr lang="zh-TW" altLang="en-US" dirty="0"/>
          </a:p>
        </p:txBody>
      </p:sp>
      <p:sp>
        <p:nvSpPr>
          <p:cNvPr id="3" name="投影片編號版面配置區 2">
            <a:extLst>
              <a:ext uri="{FF2B5EF4-FFF2-40B4-BE49-F238E27FC236}">
                <a16:creationId xmlns:a16="http://schemas.microsoft.com/office/drawing/2014/main" id="{D3401BFB-65FD-4053-B60C-72AAC2488A43}"/>
              </a:ext>
            </a:extLst>
          </p:cNvPr>
          <p:cNvSpPr>
            <a:spLocks noGrp="1"/>
          </p:cNvSpPr>
          <p:nvPr>
            <p:ph type="sldNum" sz="quarter" idx="13"/>
          </p:nvPr>
        </p:nvSpPr>
        <p:spPr/>
        <p:txBody>
          <a:bodyPr/>
          <a:lstStyle/>
          <a:p>
            <a:fld id="{2DDD7CF1-F89F-4FD9-B1E5-7228A8EA728A}" type="slidenum">
              <a:rPr lang="zh-TW" altLang="en-US" smtClean="0"/>
              <a:t>10</a:t>
            </a:fld>
            <a:endParaRPr lang="zh-TW" altLang="en-US"/>
          </a:p>
        </p:txBody>
      </p:sp>
      <p:pic>
        <p:nvPicPr>
          <p:cNvPr id="1028" name="Picture 4" descr="https://ars.els-cdn.com/content/image/1-s2.0-S0141029616312391-gr8.jpg">
            <a:extLst>
              <a:ext uri="{FF2B5EF4-FFF2-40B4-BE49-F238E27FC236}">
                <a16:creationId xmlns:a16="http://schemas.microsoft.com/office/drawing/2014/main" id="{EBFAE717-B3BA-4077-BDAC-59080CE1CCB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90662" y="1549399"/>
            <a:ext cx="6162675"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6455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0E31718C-6A91-4D02-8F9C-D82AD77D3780}"/>
              </a:ext>
            </a:extLst>
          </p:cNvPr>
          <p:cNvSpPr>
            <a:spLocks noGrp="1"/>
          </p:cNvSpPr>
          <p:nvPr>
            <p:ph type="body" sz="quarter" idx="10"/>
          </p:nvPr>
        </p:nvSpPr>
        <p:spPr>
          <a:xfrm>
            <a:off x="629840" y="660401"/>
            <a:ext cx="7885509" cy="1124856"/>
          </a:xfrm>
        </p:spPr>
        <p:txBody>
          <a:bodyPr/>
          <a:lstStyle/>
          <a:p>
            <a:r>
              <a:rPr lang="en-US" altLang="zh-TW" dirty="0"/>
              <a:t>Lateral load pattern for single-run nonlinear static analysis</a:t>
            </a:r>
            <a:endParaRPr lang="zh-TW" altLang="en-US" dirty="0"/>
          </a:p>
        </p:txBody>
      </p:sp>
      <p:sp>
        <p:nvSpPr>
          <p:cNvPr id="3" name="投影片編號版面配置區 2">
            <a:extLst>
              <a:ext uri="{FF2B5EF4-FFF2-40B4-BE49-F238E27FC236}">
                <a16:creationId xmlns:a16="http://schemas.microsoft.com/office/drawing/2014/main" id="{01B9F678-1962-4FE2-A588-61B4D5349FA2}"/>
              </a:ext>
            </a:extLst>
          </p:cNvPr>
          <p:cNvSpPr>
            <a:spLocks noGrp="1"/>
          </p:cNvSpPr>
          <p:nvPr>
            <p:ph type="sldNum" sz="quarter" idx="13"/>
          </p:nvPr>
        </p:nvSpPr>
        <p:spPr/>
        <p:txBody>
          <a:bodyPr/>
          <a:lstStyle/>
          <a:p>
            <a:fld id="{2DDD7CF1-F89F-4FD9-B1E5-7228A8EA728A}" type="slidenum">
              <a:rPr lang="zh-TW" altLang="en-US" smtClean="0"/>
              <a:t>11</a:t>
            </a:fld>
            <a:endParaRPr lang="zh-TW" altLang="en-US"/>
          </a:p>
        </p:txBody>
      </p:sp>
      <p:sp>
        <p:nvSpPr>
          <p:cNvPr id="5" name="矩形 4">
            <a:extLst>
              <a:ext uri="{FF2B5EF4-FFF2-40B4-BE49-F238E27FC236}">
                <a16:creationId xmlns:a16="http://schemas.microsoft.com/office/drawing/2014/main" id="{7339AE50-CD50-4F32-8C89-528B0829F529}"/>
              </a:ext>
            </a:extLst>
          </p:cNvPr>
          <p:cNvSpPr/>
          <p:nvPr/>
        </p:nvSpPr>
        <p:spPr>
          <a:xfrm>
            <a:off x="628651" y="3040473"/>
            <a:ext cx="2885662" cy="369332"/>
          </a:xfrm>
          <a:prstGeom prst="rect">
            <a:avLst/>
          </a:prstGeom>
        </p:spPr>
        <p:txBody>
          <a:bodyPr wrap="none">
            <a:spAutoFit/>
          </a:bodyPr>
          <a:lstStyle/>
          <a:p>
            <a:r>
              <a:rPr lang="en-US" altLang="zh-TW" dirty="0"/>
              <a:t>First mode load pattern (1st)</a:t>
            </a:r>
            <a:endParaRPr lang="zh-TW" altLang="en-US" dirty="0"/>
          </a:p>
        </p:txBody>
      </p:sp>
      <p:sp>
        <p:nvSpPr>
          <p:cNvPr id="7" name="矩形 6">
            <a:extLst>
              <a:ext uri="{FF2B5EF4-FFF2-40B4-BE49-F238E27FC236}">
                <a16:creationId xmlns:a16="http://schemas.microsoft.com/office/drawing/2014/main" id="{014AC53D-A77D-4772-BAB4-9A77D8D3FCB7}"/>
              </a:ext>
            </a:extLst>
          </p:cNvPr>
          <p:cNvSpPr/>
          <p:nvPr/>
        </p:nvSpPr>
        <p:spPr>
          <a:xfrm>
            <a:off x="628651" y="3773446"/>
            <a:ext cx="4012830" cy="369332"/>
          </a:xfrm>
          <a:prstGeom prst="rect">
            <a:avLst/>
          </a:prstGeom>
        </p:spPr>
        <p:txBody>
          <a:bodyPr wrap="none">
            <a:spAutoFit/>
          </a:bodyPr>
          <a:lstStyle/>
          <a:p>
            <a:r>
              <a:rPr lang="en-US" altLang="zh-TW" dirty="0"/>
              <a:t>Uniform acceleration load pattern (</a:t>
            </a:r>
            <a:r>
              <a:rPr lang="en-US" altLang="zh-TW" dirty="0" err="1"/>
              <a:t>Unif</a:t>
            </a:r>
            <a:r>
              <a:rPr lang="en-US" altLang="zh-TW" dirty="0"/>
              <a:t>)</a:t>
            </a:r>
            <a:endParaRPr lang="zh-TW" altLang="en-US" dirty="0"/>
          </a:p>
        </p:txBody>
      </p:sp>
      <p:sp>
        <p:nvSpPr>
          <p:cNvPr id="9" name="矩形 8">
            <a:extLst>
              <a:ext uri="{FF2B5EF4-FFF2-40B4-BE49-F238E27FC236}">
                <a16:creationId xmlns:a16="http://schemas.microsoft.com/office/drawing/2014/main" id="{EFA8C513-88D5-4C81-B52D-D622E7F9DF31}"/>
              </a:ext>
            </a:extLst>
          </p:cNvPr>
          <p:cNvSpPr/>
          <p:nvPr/>
        </p:nvSpPr>
        <p:spPr>
          <a:xfrm>
            <a:off x="628651" y="4488044"/>
            <a:ext cx="4572000" cy="646331"/>
          </a:xfrm>
          <a:prstGeom prst="rect">
            <a:avLst/>
          </a:prstGeom>
        </p:spPr>
        <p:txBody>
          <a:bodyPr>
            <a:spAutoFit/>
          </a:bodyPr>
          <a:lstStyle/>
          <a:p>
            <a:r>
              <a:rPr lang="en-US" altLang="zh-TW" dirty="0">
                <a:solidFill>
                  <a:schemeClr val="accent1"/>
                </a:solidFill>
              </a:rPr>
              <a:t>Multi-Modes Combination load pattern (MMC)</a:t>
            </a:r>
            <a:endParaRPr lang="zh-TW" altLang="en-US" dirty="0">
              <a:solidFill>
                <a:schemeClr val="accent1"/>
              </a:solidFill>
            </a:endParaRPr>
          </a:p>
        </p:txBody>
      </p:sp>
      <p:pic>
        <p:nvPicPr>
          <p:cNvPr id="14" name="Picture 2" descr="https://ars.els-cdn.com/content/image/1-s2.0-S0141029616312391-gr9.jpg">
            <a:extLst>
              <a:ext uri="{FF2B5EF4-FFF2-40B4-BE49-F238E27FC236}">
                <a16:creationId xmlns:a16="http://schemas.microsoft.com/office/drawing/2014/main" id="{2428A1C5-3389-41DE-A8B4-F516E2C0B905}"/>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r="46806"/>
          <a:stretch/>
        </p:blipFill>
        <p:spPr bwMode="auto">
          <a:xfrm>
            <a:off x="5080139" y="2900837"/>
            <a:ext cx="3435210" cy="2114550"/>
          </a:xfrm>
          <a:prstGeom prst="rect">
            <a:avLst/>
          </a:prstGeom>
          <a:noFill/>
          <a:extLst>
            <a:ext uri="{909E8E84-426E-40DD-AFC4-6F175D3DCCD1}">
              <a14:hiddenFill xmlns:a14="http://schemas.microsoft.com/office/drawing/2010/main">
                <a:solidFill>
                  <a:srgbClr val="FFFFFF"/>
                </a:solidFill>
              </a14:hiddenFill>
            </a:ext>
          </a:extLst>
        </p:spPr>
      </p:pic>
      <p:pic>
        <p:nvPicPr>
          <p:cNvPr id="4" name="圖片 3"/>
          <p:cNvPicPr>
            <a:picLocks noChangeAspect="1"/>
          </p:cNvPicPr>
          <p:nvPr/>
        </p:nvPicPr>
        <p:blipFill>
          <a:blip r:embed="rId4">
            <a:clrChange>
              <a:clrFrom>
                <a:srgbClr val="FFFFFF"/>
              </a:clrFrom>
              <a:clrTo>
                <a:srgbClr val="FFFFFF">
                  <a:alpha val="0"/>
                </a:srgbClr>
              </a:clrTo>
            </a:clrChange>
          </a:blip>
          <a:stretch>
            <a:fillRect/>
          </a:stretch>
        </p:blipFill>
        <p:spPr>
          <a:xfrm>
            <a:off x="968191" y="5134375"/>
            <a:ext cx="1666875" cy="704850"/>
          </a:xfrm>
          <a:prstGeom prst="rect">
            <a:avLst/>
          </a:prstGeom>
        </p:spPr>
      </p:pic>
    </p:spTree>
    <p:extLst>
      <p:ext uri="{BB962C8B-B14F-4D97-AF65-F5344CB8AC3E}">
        <p14:creationId xmlns:p14="http://schemas.microsoft.com/office/powerpoint/2010/main" val="2694746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CB30EB42-0CA7-4583-B3DD-8F089362F8DF}"/>
              </a:ext>
            </a:extLst>
          </p:cNvPr>
          <p:cNvSpPr>
            <a:spLocks noGrp="1"/>
          </p:cNvSpPr>
          <p:nvPr>
            <p:ph type="body" sz="quarter" idx="10"/>
          </p:nvPr>
        </p:nvSpPr>
        <p:spPr>
          <a:xfrm>
            <a:off x="629840" y="660401"/>
            <a:ext cx="7885509" cy="1006429"/>
          </a:xfrm>
        </p:spPr>
        <p:txBody>
          <a:bodyPr/>
          <a:lstStyle/>
          <a:p>
            <a:r>
              <a:rPr lang="en-US" altLang="zh-TW" dirty="0"/>
              <a:t>Limit states of the studied bridges</a:t>
            </a:r>
            <a:endParaRPr lang="zh-TW" altLang="en-US" dirty="0"/>
          </a:p>
        </p:txBody>
      </p:sp>
      <p:sp>
        <p:nvSpPr>
          <p:cNvPr id="3" name="投影片編號版面配置區 2">
            <a:extLst>
              <a:ext uri="{FF2B5EF4-FFF2-40B4-BE49-F238E27FC236}">
                <a16:creationId xmlns:a16="http://schemas.microsoft.com/office/drawing/2014/main" id="{AAD7C293-35FA-4880-AB7A-FA11A07D76E7}"/>
              </a:ext>
            </a:extLst>
          </p:cNvPr>
          <p:cNvSpPr>
            <a:spLocks noGrp="1"/>
          </p:cNvSpPr>
          <p:nvPr>
            <p:ph type="sldNum" sz="quarter" idx="13"/>
          </p:nvPr>
        </p:nvSpPr>
        <p:spPr/>
        <p:txBody>
          <a:bodyPr/>
          <a:lstStyle/>
          <a:p>
            <a:fld id="{2DDD7CF1-F89F-4FD9-B1E5-7228A8EA728A}" type="slidenum">
              <a:rPr lang="zh-TW" altLang="en-US" smtClean="0"/>
              <a:t>12</a:t>
            </a:fld>
            <a:endParaRPr lang="zh-TW" altLang="en-US"/>
          </a:p>
        </p:txBody>
      </p:sp>
      <p:pic>
        <p:nvPicPr>
          <p:cNvPr id="4" name="圖片 3">
            <a:extLst>
              <a:ext uri="{FF2B5EF4-FFF2-40B4-BE49-F238E27FC236}">
                <a16:creationId xmlns:a16="http://schemas.microsoft.com/office/drawing/2014/main" id="{AB59AB72-1D34-4C0E-9C6B-AF152063DFBA}"/>
              </a:ext>
            </a:extLst>
          </p:cNvPr>
          <p:cNvPicPr>
            <a:picLocks noChangeAspect="1"/>
          </p:cNvPicPr>
          <p:nvPr/>
        </p:nvPicPr>
        <p:blipFill>
          <a:blip r:embed="rId3"/>
          <a:stretch>
            <a:fillRect/>
          </a:stretch>
        </p:blipFill>
        <p:spPr>
          <a:xfrm>
            <a:off x="690562" y="1910443"/>
            <a:ext cx="7762875" cy="4038600"/>
          </a:xfrm>
          <a:prstGeom prst="rect">
            <a:avLst/>
          </a:prstGeom>
        </p:spPr>
      </p:pic>
    </p:spTree>
    <p:extLst>
      <p:ext uri="{BB962C8B-B14F-4D97-AF65-F5344CB8AC3E}">
        <p14:creationId xmlns:p14="http://schemas.microsoft.com/office/powerpoint/2010/main" val="8070158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98"/>
          <p:cNvSpPr txBox="1"/>
          <p:nvPr/>
        </p:nvSpPr>
        <p:spPr>
          <a:xfrm>
            <a:off x="629841" y="3959424"/>
            <a:ext cx="1161000" cy="1246495"/>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Case study of single-column RC bridge structures</a:t>
            </a:r>
          </a:p>
        </p:txBody>
      </p:sp>
      <p:grpSp>
        <p:nvGrpSpPr>
          <p:cNvPr id="2" name="Group 1"/>
          <p:cNvGrpSpPr/>
          <p:nvPr/>
        </p:nvGrpSpPr>
        <p:grpSpPr>
          <a:xfrm>
            <a:off x="2423814" y="2903338"/>
            <a:ext cx="708425" cy="708425"/>
            <a:chOff x="3173014" y="2956717"/>
            <a:chExt cx="944566" cy="944566"/>
          </a:xfrm>
        </p:grpSpPr>
        <p:sp>
          <p:nvSpPr>
            <p:cNvPr id="19" name="Oval 18"/>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dirty="0"/>
            </a:p>
          </p:txBody>
        </p:sp>
        <p:sp>
          <p:nvSpPr>
            <p:cNvPr id="23" name="Oval 22"/>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2</a:t>
              </a:r>
            </a:p>
          </p:txBody>
        </p:sp>
      </p:grpSp>
      <p:grpSp>
        <p:nvGrpSpPr>
          <p:cNvPr id="25" name="Group 24"/>
          <p:cNvGrpSpPr/>
          <p:nvPr/>
        </p:nvGrpSpPr>
        <p:grpSpPr>
          <a:xfrm>
            <a:off x="629840" y="2903338"/>
            <a:ext cx="708425" cy="708425"/>
            <a:chOff x="3173014" y="2956717"/>
            <a:chExt cx="944566" cy="944566"/>
          </a:xfrm>
        </p:grpSpPr>
        <p:sp>
          <p:nvSpPr>
            <p:cNvPr id="26" name="Oval 25"/>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27" name="Oval 26"/>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1</a:t>
              </a:r>
            </a:p>
          </p:txBody>
        </p:sp>
      </p:grpSp>
      <p:grpSp>
        <p:nvGrpSpPr>
          <p:cNvPr id="28" name="Group 27"/>
          <p:cNvGrpSpPr/>
          <p:nvPr/>
        </p:nvGrpSpPr>
        <p:grpSpPr>
          <a:xfrm>
            <a:off x="4217788" y="2903338"/>
            <a:ext cx="708425" cy="708425"/>
            <a:chOff x="3173014" y="2956717"/>
            <a:chExt cx="944566" cy="944566"/>
          </a:xfrm>
        </p:grpSpPr>
        <p:sp>
          <p:nvSpPr>
            <p:cNvPr id="29" name="Oval 28"/>
            <p:cNvSpPr/>
            <p:nvPr/>
          </p:nvSpPr>
          <p:spPr>
            <a:xfrm>
              <a:off x="3290491" y="3074194"/>
              <a:ext cx="709612" cy="7096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0" name="Oval 29"/>
            <p:cNvSpPr/>
            <p:nvPr/>
          </p:nvSpPr>
          <p:spPr>
            <a:xfrm>
              <a:off x="3173014" y="2956717"/>
              <a:ext cx="944566" cy="944566"/>
            </a:xfrm>
            <a:prstGeom prst="ellipse">
              <a:avLst/>
            </a:pr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bg1"/>
                  </a:solidFill>
                  <a:latin typeface="Segoe UI" panose="020B0502040204020203" pitchFamily="34" charset="0"/>
                  <a:cs typeface="Segoe UI" panose="020B0502040204020203" pitchFamily="34" charset="0"/>
                </a:rPr>
                <a:t>3</a:t>
              </a:r>
            </a:p>
          </p:txBody>
        </p:sp>
      </p:grpSp>
      <p:grpSp>
        <p:nvGrpSpPr>
          <p:cNvPr id="31" name="Group 30"/>
          <p:cNvGrpSpPr/>
          <p:nvPr/>
        </p:nvGrpSpPr>
        <p:grpSpPr>
          <a:xfrm>
            <a:off x="6011761" y="2903338"/>
            <a:ext cx="708425" cy="708425"/>
            <a:chOff x="3173014" y="2956717"/>
            <a:chExt cx="944566" cy="944566"/>
          </a:xfrm>
        </p:grpSpPr>
        <p:sp>
          <p:nvSpPr>
            <p:cNvPr id="32" name="Oval 31"/>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 name="Oval 32"/>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4</a:t>
              </a:r>
            </a:p>
          </p:txBody>
        </p:sp>
      </p:grpSp>
      <p:grpSp>
        <p:nvGrpSpPr>
          <p:cNvPr id="34" name="Group 33"/>
          <p:cNvGrpSpPr/>
          <p:nvPr/>
        </p:nvGrpSpPr>
        <p:grpSpPr>
          <a:xfrm>
            <a:off x="7805735" y="2903338"/>
            <a:ext cx="708425" cy="708425"/>
            <a:chOff x="3173014" y="2956717"/>
            <a:chExt cx="944566" cy="944566"/>
          </a:xfrm>
        </p:grpSpPr>
        <p:sp>
          <p:nvSpPr>
            <p:cNvPr id="35" name="Oval 34"/>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6" name="Oval 35"/>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5</a:t>
              </a:r>
            </a:p>
          </p:txBody>
        </p:sp>
      </p:grpSp>
      <p:sp>
        <p:nvSpPr>
          <p:cNvPr id="42" name="TextBox 41"/>
          <p:cNvSpPr txBox="1"/>
          <p:nvPr/>
        </p:nvSpPr>
        <p:spPr>
          <a:xfrm>
            <a:off x="2423814" y="3959424"/>
            <a:ext cx="1161000" cy="1477328"/>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Seismic performance evaluation by incremental dynamic analysis</a:t>
            </a:r>
          </a:p>
        </p:txBody>
      </p:sp>
      <p:sp>
        <p:nvSpPr>
          <p:cNvPr id="43" name="TextBox 42"/>
          <p:cNvSpPr txBox="1"/>
          <p:nvPr/>
        </p:nvSpPr>
        <p:spPr>
          <a:xfrm>
            <a:off x="4217787" y="3959424"/>
            <a:ext cx="1161000" cy="1708160"/>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Nonlinear static analysis of the studied bridges with various load patterns</a:t>
            </a:r>
          </a:p>
        </p:txBody>
      </p:sp>
      <p:sp>
        <p:nvSpPr>
          <p:cNvPr id="44" name="TextBox 43"/>
          <p:cNvSpPr txBox="1"/>
          <p:nvPr/>
        </p:nvSpPr>
        <p:spPr>
          <a:xfrm>
            <a:off x="6011760" y="3959424"/>
            <a:ext cx="1161000" cy="1938992"/>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Incremental dynamic analysis of studied bridges by ESDOF with various load patterns</a:t>
            </a:r>
          </a:p>
        </p:txBody>
      </p:sp>
      <p:sp>
        <p:nvSpPr>
          <p:cNvPr id="45" name="TextBox 44"/>
          <p:cNvSpPr txBox="1"/>
          <p:nvPr/>
        </p:nvSpPr>
        <p:spPr>
          <a:xfrm>
            <a:off x="7805733" y="3959424"/>
            <a:ext cx="1161000" cy="1477328"/>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Performance of the bridges under considered earthquake</a:t>
            </a:r>
          </a:p>
        </p:txBody>
      </p:sp>
      <p:cxnSp>
        <p:nvCxnSpPr>
          <p:cNvPr id="14" name="Straight Connector 13"/>
          <p:cNvCxnSpPr>
            <a:stCxn id="27" idx="6"/>
            <a:endCxn id="23" idx="2"/>
          </p:cNvCxnSpPr>
          <p:nvPr/>
        </p:nvCxnSpPr>
        <p:spPr>
          <a:xfrm>
            <a:off x="1338265"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124501"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933951"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720184"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sz="quarter" idx="10"/>
          </p:nvPr>
        </p:nvSpPr>
        <p:spPr>
          <a:xfrm>
            <a:off x="629841" y="1352551"/>
            <a:ext cx="3361134" cy="549381"/>
          </a:xfrm>
        </p:spPr>
        <p:txBody>
          <a:bodyPr/>
          <a:lstStyle/>
          <a:p>
            <a:r>
              <a:rPr lang="en-US" altLang="zh-TW" dirty="0">
                <a:latin typeface="Segoe UI Light" panose="020B0502040204020203" pitchFamily="34" charset="0"/>
                <a:cs typeface="Segoe UI Light" panose="020B0502040204020203" pitchFamily="34" charset="0"/>
              </a:rPr>
              <a:t>Outline</a:t>
            </a:r>
            <a:endParaRPr lang="fr-FR" dirty="0">
              <a:solidFill>
                <a:schemeClr val="accent1"/>
              </a:solidFill>
              <a:latin typeface="Segoe UI Light" panose="020B0502040204020203" pitchFamily="34" charset="0"/>
              <a:cs typeface="Segoe UI Light" panose="020B0502040204020203" pitchFamily="34" charset="0"/>
            </a:endParaRPr>
          </a:p>
        </p:txBody>
      </p:sp>
      <p:sp>
        <p:nvSpPr>
          <p:cNvPr id="4" name="投影片編號版面配置區 3">
            <a:extLst>
              <a:ext uri="{FF2B5EF4-FFF2-40B4-BE49-F238E27FC236}">
                <a16:creationId xmlns:a16="http://schemas.microsoft.com/office/drawing/2014/main" id="{C1DD8E8C-2F7D-4BD5-BCA7-FED231FDEFE5}"/>
              </a:ext>
            </a:extLst>
          </p:cNvPr>
          <p:cNvSpPr>
            <a:spLocks noGrp="1"/>
          </p:cNvSpPr>
          <p:nvPr>
            <p:ph type="sldNum" sz="quarter" idx="13"/>
          </p:nvPr>
        </p:nvSpPr>
        <p:spPr/>
        <p:txBody>
          <a:bodyPr/>
          <a:lstStyle/>
          <a:p>
            <a:fld id="{2DDD7CF1-F89F-4FD9-B1E5-7228A8EA728A}" type="slidenum">
              <a:rPr lang="zh-TW" altLang="en-US" smtClean="0"/>
              <a:t>13</a:t>
            </a:fld>
            <a:endParaRPr lang="zh-TW" altLang="en-US"/>
          </a:p>
        </p:txBody>
      </p:sp>
    </p:spTree>
    <p:extLst>
      <p:ext uri="{BB962C8B-B14F-4D97-AF65-F5344CB8AC3E}">
        <p14:creationId xmlns:p14="http://schemas.microsoft.com/office/powerpoint/2010/main" val="145659213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288977A3-2261-4162-A685-54AA8C806242}"/>
              </a:ext>
            </a:extLst>
          </p:cNvPr>
          <p:cNvSpPr>
            <a:spLocks noGrp="1"/>
          </p:cNvSpPr>
          <p:nvPr>
            <p:ph type="body" sz="quarter" idx="10"/>
          </p:nvPr>
        </p:nvSpPr>
        <p:spPr>
          <a:xfrm>
            <a:off x="629840" y="660401"/>
            <a:ext cx="7885509" cy="1006429"/>
          </a:xfrm>
        </p:spPr>
        <p:txBody>
          <a:bodyPr/>
          <a:lstStyle/>
          <a:p>
            <a:r>
              <a:rPr lang="en-US" altLang="zh-TW" dirty="0"/>
              <a:t>Nonlinear static analysis of the studied bridges with various load patterns</a:t>
            </a:r>
            <a:endParaRPr lang="zh-TW" altLang="en-US" dirty="0"/>
          </a:p>
        </p:txBody>
      </p:sp>
      <p:sp>
        <p:nvSpPr>
          <p:cNvPr id="3" name="投影片編號版面配置區 2">
            <a:extLst>
              <a:ext uri="{FF2B5EF4-FFF2-40B4-BE49-F238E27FC236}">
                <a16:creationId xmlns:a16="http://schemas.microsoft.com/office/drawing/2014/main" id="{4650E7B5-CBF5-4DF1-91FB-58C5455E4E4F}"/>
              </a:ext>
            </a:extLst>
          </p:cNvPr>
          <p:cNvSpPr>
            <a:spLocks noGrp="1"/>
          </p:cNvSpPr>
          <p:nvPr>
            <p:ph type="sldNum" sz="quarter" idx="13"/>
          </p:nvPr>
        </p:nvSpPr>
        <p:spPr/>
        <p:txBody>
          <a:bodyPr/>
          <a:lstStyle/>
          <a:p>
            <a:fld id="{2DDD7CF1-F89F-4FD9-B1E5-7228A8EA728A}" type="slidenum">
              <a:rPr lang="zh-TW" altLang="en-US" smtClean="0"/>
              <a:t>14</a:t>
            </a:fld>
            <a:endParaRPr lang="zh-TW" altLang="en-US"/>
          </a:p>
        </p:txBody>
      </p:sp>
      <p:pic>
        <p:nvPicPr>
          <p:cNvPr id="6146" name="Picture 2" descr="https://ars.els-cdn.com/content/image/1-s2.0-S0141029616312391-gr12.jpg">
            <a:extLst>
              <a:ext uri="{FF2B5EF4-FFF2-40B4-BE49-F238E27FC236}">
                <a16:creationId xmlns:a16="http://schemas.microsoft.com/office/drawing/2014/main" id="{F7322159-8364-4F1D-8751-3CD183C3DAA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48456" y="2022476"/>
            <a:ext cx="5248275"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74315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98"/>
          <p:cNvSpPr txBox="1"/>
          <p:nvPr/>
        </p:nvSpPr>
        <p:spPr>
          <a:xfrm>
            <a:off x="629841" y="3959424"/>
            <a:ext cx="1161000" cy="1246495"/>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Case study of single-column RC bridge structures</a:t>
            </a:r>
          </a:p>
        </p:txBody>
      </p:sp>
      <p:grpSp>
        <p:nvGrpSpPr>
          <p:cNvPr id="2" name="Group 1"/>
          <p:cNvGrpSpPr/>
          <p:nvPr/>
        </p:nvGrpSpPr>
        <p:grpSpPr>
          <a:xfrm>
            <a:off x="2423814" y="2903338"/>
            <a:ext cx="708425" cy="708425"/>
            <a:chOff x="3173014" y="2956717"/>
            <a:chExt cx="944566" cy="944566"/>
          </a:xfrm>
        </p:grpSpPr>
        <p:sp>
          <p:nvSpPr>
            <p:cNvPr id="19" name="Oval 18"/>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dirty="0"/>
            </a:p>
          </p:txBody>
        </p:sp>
        <p:sp>
          <p:nvSpPr>
            <p:cNvPr id="23" name="Oval 22"/>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2</a:t>
              </a:r>
            </a:p>
          </p:txBody>
        </p:sp>
      </p:grpSp>
      <p:grpSp>
        <p:nvGrpSpPr>
          <p:cNvPr id="25" name="Group 24"/>
          <p:cNvGrpSpPr/>
          <p:nvPr/>
        </p:nvGrpSpPr>
        <p:grpSpPr>
          <a:xfrm>
            <a:off x="629840" y="2903338"/>
            <a:ext cx="708425" cy="708425"/>
            <a:chOff x="3173014" y="2956717"/>
            <a:chExt cx="944566" cy="944566"/>
          </a:xfrm>
        </p:grpSpPr>
        <p:sp>
          <p:nvSpPr>
            <p:cNvPr id="26" name="Oval 25"/>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27" name="Oval 26"/>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1</a:t>
              </a:r>
            </a:p>
          </p:txBody>
        </p:sp>
      </p:grpSp>
      <p:grpSp>
        <p:nvGrpSpPr>
          <p:cNvPr id="28" name="Group 27"/>
          <p:cNvGrpSpPr/>
          <p:nvPr/>
        </p:nvGrpSpPr>
        <p:grpSpPr>
          <a:xfrm>
            <a:off x="4217788" y="2903338"/>
            <a:ext cx="708425" cy="708425"/>
            <a:chOff x="3173014" y="2956717"/>
            <a:chExt cx="944566" cy="944566"/>
          </a:xfrm>
        </p:grpSpPr>
        <p:sp>
          <p:nvSpPr>
            <p:cNvPr id="29" name="Oval 28"/>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0" name="Oval 29"/>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3</a:t>
              </a:r>
            </a:p>
          </p:txBody>
        </p:sp>
      </p:grpSp>
      <p:grpSp>
        <p:nvGrpSpPr>
          <p:cNvPr id="31" name="Group 30"/>
          <p:cNvGrpSpPr/>
          <p:nvPr/>
        </p:nvGrpSpPr>
        <p:grpSpPr>
          <a:xfrm>
            <a:off x="6011761" y="2903338"/>
            <a:ext cx="708425" cy="708425"/>
            <a:chOff x="3173014" y="2956717"/>
            <a:chExt cx="944566" cy="944566"/>
          </a:xfrm>
        </p:grpSpPr>
        <p:sp>
          <p:nvSpPr>
            <p:cNvPr id="32" name="Oval 31"/>
            <p:cNvSpPr/>
            <p:nvPr/>
          </p:nvSpPr>
          <p:spPr>
            <a:xfrm>
              <a:off x="3290491" y="3074194"/>
              <a:ext cx="709612" cy="7096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 name="Oval 32"/>
            <p:cNvSpPr/>
            <p:nvPr/>
          </p:nvSpPr>
          <p:spPr>
            <a:xfrm>
              <a:off x="3173014" y="2956717"/>
              <a:ext cx="944566" cy="944566"/>
            </a:xfrm>
            <a:prstGeom prst="ellipse">
              <a:avLst/>
            </a:pr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bg1"/>
                  </a:solidFill>
                  <a:latin typeface="Segoe UI" panose="020B0502040204020203" pitchFamily="34" charset="0"/>
                  <a:cs typeface="Segoe UI" panose="020B0502040204020203" pitchFamily="34" charset="0"/>
                </a:rPr>
                <a:t>4</a:t>
              </a:r>
            </a:p>
          </p:txBody>
        </p:sp>
      </p:grpSp>
      <p:grpSp>
        <p:nvGrpSpPr>
          <p:cNvPr id="34" name="Group 33"/>
          <p:cNvGrpSpPr/>
          <p:nvPr/>
        </p:nvGrpSpPr>
        <p:grpSpPr>
          <a:xfrm>
            <a:off x="7805735" y="2903338"/>
            <a:ext cx="708425" cy="708425"/>
            <a:chOff x="3173014" y="2956717"/>
            <a:chExt cx="944566" cy="944566"/>
          </a:xfrm>
        </p:grpSpPr>
        <p:sp>
          <p:nvSpPr>
            <p:cNvPr id="35" name="Oval 34"/>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6" name="Oval 35"/>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5</a:t>
              </a:r>
            </a:p>
          </p:txBody>
        </p:sp>
      </p:grpSp>
      <p:sp>
        <p:nvSpPr>
          <p:cNvPr id="42" name="TextBox 41"/>
          <p:cNvSpPr txBox="1"/>
          <p:nvPr/>
        </p:nvSpPr>
        <p:spPr>
          <a:xfrm>
            <a:off x="2423814" y="3959424"/>
            <a:ext cx="1161000" cy="1477328"/>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Seismic performance evaluation by incremental dynamic analysis</a:t>
            </a:r>
          </a:p>
        </p:txBody>
      </p:sp>
      <p:sp>
        <p:nvSpPr>
          <p:cNvPr id="43" name="TextBox 42"/>
          <p:cNvSpPr txBox="1"/>
          <p:nvPr/>
        </p:nvSpPr>
        <p:spPr>
          <a:xfrm>
            <a:off x="4217787" y="3959424"/>
            <a:ext cx="1161000" cy="1708160"/>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Nonlinear static analysis of the studied bridges with various load patterns</a:t>
            </a:r>
          </a:p>
        </p:txBody>
      </p:sp>
      <p:sp>
        <p:nvSpPr>
          <p:cNvPr id="44" name="TextBox 43"/>
          <p:cNvSpPr txBox="1"/>
          <p:nvPr/>
        </p:nvSpPr>
        <p:spPr>
          <a:xfrm>
            <a:off x="6011760" y="3959424"/>
            <a:ext cx="1161000" cy="1938992"/>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Incremental dynamic analysis of studied bridges by ESDOF with various load patterns</a:t>
            </a:r>
          </a:p>
        </p:txBody>
      </p:sp>
      <p:sp>
        <p:nvSpPr>
          <p:cNvPr id="45" name="TextBox 44"/>
          <p:cNvSpPr txBox="1"/>
          <p:nvPr/>
        </p:nvSpPr>
        <p:spPr>
          <a:xfrm>
            <a:off x="7805733" y="3959424"/>
            <a:ext cx="1161000" cy="1477328"/>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Performance of the bridges under considered earthquake</a:t>
            </a:r>
          </a:p>
        </p:txBody>
      </p:sp>
      <p:cxnSp>
        <p:nvCxnSpPr>
          <p:cNvPr id="14" name="Straight Connector 13"/>
          <p:cNvCxnSpPr>
            <a:stCxn id="27" idx="6"/>
            <a:endCxn id="23" idx="2"/>
          </p:cNvCxnSpPr>
          <p:nvPr/>
        </p:nvCxnSpPr>
        <p:spPr>
          <a:xfrm>
            <a:off x="1338265"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124501"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933951"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720184"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sz="quarter" idx="10"/>
          </p:nvPr>
        </p:nvSpPr>
        <p:spPr>
          <a:xfrm>
            <a:off x="629841" y="1352551"/>
            <a:ext cx="3361134" cy="549381"/>
          </a:xfrm>
        </p:spPr>
        <p:txBody>
          <a:bodyPr/>
          <a:lstStyle/>
          <a:p>
            <a:r>
              <a:rPr lang="en-US" altLang="zh-TW" dirty="0">
                <a:latin typeface="Segoe UI Light" panose="020B0502040204020203" pitchFamily="34" charset="0"/>
                <a:cs typeface="Segoe UI Light" panose="020B0502040204020203" pitchFamily="34" charset="0"/>
              </a:rPr>
              <a:t>Outline</a:t>
            </a:r>
            <a:endParaRPr lang="fr-FR" dirty="0">
              <a:solidFill>
                <a:schemeClr val="accent1"/>
              </a:solidFill>
              <a:latin typeface="Segoe UI Light" panose="020B0502040204020203" pitchFamily="34" charset="0"/>
              <a:cs typeface="Segoe UI Light" panose="020B0502040204020203" pitchFamily="34" charset="0"/>
            </a:endParaRPr>
          </a:p>
        </p:txBody>
      </p:sp>
      <p:sp>
        <p:nvSpPr>
          <p:cNvPr id="4" name="投影片編號版面配置區 3">
            <a:extLst>
              <a:ext uri="{FF2B5EF4-FFF2-40B4-BE49-F238E27FC236}">
                <a16:creationId xmlns:a16="http://schemas.microsoft.com/office/drawing/2014/main" id="{C1DD8E8C-2F7D-4BD5-BCA7-FED231FDEFE5}"/>
              </a:ext>
            </a:extLst>
          </p:cNvPr>
          <p:cNvSpPr>
            <a:spLocks noGrp="1"/>
          </p:cNvSpPr>
          <p:nvPr>
            <p:ph type="sldNum" sz="quarter" idx="13"/>
          </p:nvPr>
        </p:nvSpPr>
        <p:spPr/>
        <p:txBody>
          <a:bodyPr/>
          <a:lstStyle/>
          <a:p>
            <a:fld id="{2DDD7CF1-F89F-4FD9-B1E5-7228A8EA728A}" type="slidenum">
              <a:rPr lang="zh-TW" altLang="en-US" smtClean="0"/>
              <a:t>15</a:t>
            </a:fld>
            <a:endParaRPr lang="zh-TW" altLang="en-US"/>
          </a:p>
        </p:txBody>
      </p:sp>
    </p:spTree>
    <p:extLst>
      <p:ext uri="{BB962C8B-B14F-4D97-AF65-F5344CB8AC3E}">
        <p14:creationId xmlns:p14="http://schemas.microsoft.com/office/powerpoint/2010/main" val="415375248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4650E7B5-CBF5-4DF1-91FB-58C5455E4E4F}"/>
              </a:ext>
            </a:extLst>
          </p:cNvPr>
          <p:cNvSpPr>
            <a:spLocks noGrp="1"/>
          </p:cNvSpPr>
          <p:nvPr>
            <p:ph type="sldNum" sz="quarter" idx="12"/>
          </p:nvPr>
        </p:nvSpPr>
        <p:spPr/>
        <p:txBody>
          <a:bodyPr/>
          <a:lstStyle/>
          <a:p>
            <a:fld id="{2DDD7CF1-F89F-4FD9-B1E5-7228A8EA728A}" type="slidenum">
              <a:rPr lang="zh-TW" altLang="en-US" smtClean="0"/>
              <a:t>16</a:t>
            </a:fld>
            <a:endParaRPr lang="zh-TW" altLang="en-US"/>
          </a:p>
        </p:txBody>
      </p:sp>
      <p:pic>
        <p:nvPicPr>
          <p:cNvPr id="7170" name="Picture 2" descr="https://ars.els-cdn.com/content/image/1-s2.0-S0141029616312391-gr13.jpg">
            <a:extLst>
              <a:ext uri="{FF2B5EF4-FFF2-40B4-BE49-F238E27FC236}">
                <a16:creationId xmlns:a16="http://schemas.microsoft.com/office/drawing/2014/main" id="{5329C07C-66BC-4CB8-AAA7-E793968C584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46853" y="96287"/>
            <a:ext cx="6850294" cy="6761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838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3CEB244D-4A78-4D18-845E-19CA54627CD9}"/>
              </a:ext>
            </a:extLst>
          </p:cNvPr>
          <p:cNvSpPr>
            <a:spLocks noGrp="1"/>
          </p:cNvSpPr>
          <p:nvPr>
            <p:ph type="body" sz="quarter" idx="10"/>
          </p:nvPr>
        </p:nvSpPr>
        <p:spPr>
          <a:xfrm>
            <a:off x="629840" y="660401"/>
            <a:ext cx="7885509" cy="549381"/>
          </a:xfrm>
        </p:spPr>
        <p:txBody>
          <a:bodyPr/>
          <a:lstStyle/>
          <a:p>
            <a:r>
              <a:rPr lang="en-US" altLang="zh-TW" dirty="0"/>
              <a:t>Hysteresis modeling</a:t>
            </a:r>
            <a:endParaRPr lang="zh-TW" altLang="en-US" dirty="0"/>
          </a:p>
        </p:txBody>
      </p:sp>
      <p:sp>
        <p:nvSpPr>
          <p:cNvPr id="3" name="投影片編號版面配置區 2">
            <a:extLst>
              <a:ext uri="{FF2B5EF4-FFF2-40B4-BE49-F238E27FC236}">
                <a16:creationId xmlns:a16="http://schemas.microsoft.com/office/drawing/2014/main" id="{BD917BBF-B164-4F49-933E-68EA670A0E47}"/>
              </a:ext>
            </a:extLst>
          </p:cNvPr>
          <p:cNvSpPr>
            <a:spLocks noGrp="1"/>
          </p:cNvSpPr>
          <p:nvPr>
            <p:ph type="sldNum" sz="quarter" idx="13"/>
          </p:nvPr>
        </p:nvSpPr>
        <p:spPr/>
        <p:txBody>
          <a:bodyPr/>
          <a:lstStyle/>
          <a:p>
            <a:fld id="{2DDD7CF1-F89F-4FD9-B1E5-7228A8EA728A}" type="slidenum">
              <a:rPr lang="zh-TW" altLang="en-US" smtClean="0"/>
              <a:t>17</a:t>
            </a:fld>
            <a:endParaRPr lang="zh-TW" altLang="en-US"/>
          </a:p>
        </p:txBody>
      </p:sp>
      <p:pic>
        <p:nvPicPr>
          <p:cNvPr id="8194" name="Picture 2" descr="https://ars.els-cdn.com/content/image/1-s2.0-S0141029616312391-gr14.jpg">
            <a:extLst>
              <a:ext uri="{FF2B5EF4-FFF2-40B4-BE49-F238E27FC236}">
                <a16:creationId xmlns:a16="http://schemas.microsoft.com/office/drawing/2014/main" id="{77731000-761E-40E5-9C0A-CFEE869DABD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90637" y="1749424"/>
            <a:ext cx="6562725" cy="444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3665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85B77B64-9D27-4BB4-8E21-35E90DE8F22B}"/>
              </a:ext>
            </a:extLst>
          </p:cNvPr>
          <p:cNvSpPr>
            <a:spLocks noGrp="1"/>
          </p:cNvSpPr>
          <p:nvPr>
            <p:ph type="sldNum" sz="quarter" idx="12"/>
          </p:nvPr>
        </p:nvSpPr>
        <p:spPr/>
        <p:txBody>
          <a:bodyPr/>
          <a:lstStyle/>
          <a:p>
            <a:fld id="{2DDD7CF1-F89F-4FD9-B1E5-7228A8EA728A}" type="slidenum">
              <a:rPr lang="zh-TW" altLang="en-US" smtClean="0"/>
              <a:t>18</a:t>
            </a:fld>
            <a:endParaRPr lang="zh-TW" altLang="en-US"/>
          </a:p>
        </p:txBody>
      </p:sp>
      <p:pic>
        <p:nvPicPr>
          <p:cNvPr id="9218" name="Picture 2" descr="https://ars.els-cdn.com/content/image/1-s2.0-S0141029616312391-gr15.jpg">
            <a:extLst>
              <a:ext uri="{FF2B5EF4-FFF2-40B4-BE49-F238E27FC236}">
                <a16:creationId xmlns:a16="http://schemas.microsoft.com/office/drawing/2014/main" id="{6FE37B3D-7265-4328-88E7-875505BC1EE4}"/>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54907" y="136524"/>
            <a:ext cx="6634185" cy="6721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8172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98"/>
          <p:cNvSpPr txBox="1"/>
          <p:nvPr/>
        </p:nvSpPr>
        <p:spPr>
          <a:xfrm>
            <a:off x="629841" y="3959424"/>
            <a:ext cx="1161000" cy="1246495"/>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Case study of single-column RC bridge structures</a:t>
            </a:r>
          </a:p>
        </p:txBody>
      </p:sp>
      <p:grpSp>
        <p:nvGrpSpPr>
          <p:cNvPr id="2" name="Group 1"/>
          <p:cNvGrpSpPr/>
          <p:nvPr/>
        </p:nvGrpSpPr>
        <p:grpSpPr>
          <a:xfrm>
            <a:off x="2423814" y="2903338"/>
            <a:ext cx="708425" cy="708425"/>
            <a:chOff x="3173014" y="2956717"/>
            <a:chExt cx="944566" cy="944566"/>
          </a:xfrm>
        </p:grpSpPr>
        <p:sp>
          <p:nvSpPr>
            <p:cNvPr id="19" name="Oval 18"/>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dirty="0"/>
            </a:p>
          </p:txBody>
        </p:sp>
        <p:sp>
          <p:nvSpPr>
            <p:cNvPr id="23" name="Oval 22"/>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2</a:t>
              </a:r>
            </a:p>
          </p:txBody>
        </p:sp>
      </p:grpSp>
      <p:grpSp>
        <p:nvGrpSpPr>
          <p:cNvPr id="25" name="Group 24"/>
          <p:cNvGrpSpPr/>
          <p:nvPr/>
        </p:nvGrpSpPr>
        <p:grpSpPr>
          <a:xfrm>
            <a:off x="629840" y="2903338"/>
            <a:ext cx="708425" cy="708425"/>
            <a:chOff x="3173014" y="2956717"/>
            <a:chExt cx="944566" cy="944566"/>
          </a:xfrm>
        </p:grpSpPr>
        <p:sp>
          <p:nvSpPr>
            <p:cNvPr id="26" name="Oval 25"/>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27" name="Oval 26"/>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1</a:t>
              </a:r>
            </a:p>
          </p:txBody>
        </p:sp>
      </p:grpSp>
      <p:grpSp>
        <p:nvGrpSpPr>
          <p:cNvPr id="28" name="Group 27"/>
          <p:cNvGrpSpPr/>
          <p:nvPr/>
        </p:nvGrpSpPr>
        <p:grpSpPr>
          <a:xfrm>
            <a:off x="4217788" y="2903338"/>
            <a:ext cx="708425" cy="708425"/>
            <a:chOff x="3173014" y="2956717"/>
            <a:chExt cx="944566" cy="944566"/>
          </a:xfrm>
        </p:grpSpPr>
        <p:sp>
          <p:nvSpPr>
            <p:cNvPr id="29" name="Oval 28"/>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0" name="Oval 29"/>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3</a:t>
              </a:r>
            </a:p>
          </p:txBody>
        </p:sp>
      </p:grpSp>
      <p:grpSp>
        <p:nvGrpSpPr>
          <p:cNvPr id="31" name="Group 30"/>
          <p:cNvGrpSpPr/>
          <p:nvPr/>
        </p:nvGrpSpPr>
        <p:grpSpPr>
          <a:xfrm>
            <a:off x="6011761" y="2903338"/>
            <a:ext cx="708425" cy="708425"/>
            <a:chOff x="3173014" y="2956717"/>
            <a:chExt cx="944566" cy="944566"/>
          </a:xfrm>
        </p:grpSpPr>
        <p:sp>
          <p:nvSpPr>
            <p:cNvPr id="32" name="Oval 31"/>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 name="Oval 32"/>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4</a:t>
              </a:r>
            </a:p>
          </p:txBody>
        </p:sp>
      </p:grpSp>
      <p:grpSp>
        <p:nvGrpSpPr>
          <p:cNvPr id="34" name="Group 33"/>
          <p:cNvGrpSpPr/>
          <p:nvPr/>
        </p:nvGrpSpPr>
        <p:grpSpPr>
          <a:xfrm>
            <a:off x="7805735" y="2903338"/>
            <a:ext cx="708425" cy="708425"/>
            <a:chOff x="3173014" y="2956717"/>
            <a:chExt cx="944566" cy="944566"/>
          </a:xfrm>
        </p:grpSpPr>
        <p:sp>
          <p:nvSpPr>
            <p:cNvPr id="35" name="Oval 34"/>
            <p:cNvSpPr/>
            <p:nvPr/>
          </p:nvSpPr>
          <p:spPr>
            <a:xfrm>
              <a:off x="3290491" y="3074194"/>
              <a:ext cx="709612" cy="7096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6" name="Oval 35"/>
            <p:cNvSpPr/>
            <p:nvPr/>
          </p:nvSpPr>
          <p:spPr>
            <a:xfrm>
              <a:off x="3173014" y="2956717"/>
              <a:ext cx="944566" cy="944566"/>
            </a:xfrm>
            <a:prstGeom prst="ellipse">
              <a:avLst/>
            </a:pr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bg1"/>
                  </a:solidFill>
                  <a:latin typeface="Segoe UI" panose="020B0502040204020203" pitchFamily="34" charset="0"/>
                  <a:cs typeface="Segoe UI" panose="020B0502040204020203" pitchFamily="34" charset="0"/>
                </a:rPr>
                <a:t>5</a:t>
              </a:r>
            </a:p>
          </p:txBody>
        </p:sp>
      </p:grpSp>
      <p:sp>
        <p:nvSpPr>
          <p:cNvPr id="42" name="TextBox 41"/>
          <p:cNvSpPr txBox="1"/>
          <p:nvPr/>
        </p:nvSpPr>
        <p:spPr>
          <a:xfrm>
            <a:off x="2423814" y="3959424"/>
            <a:ext cx="1161000" cy="1477328"/>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Seismic performance evaluation by incremental dynamic analysis</a:t>
            </a:r>
          </a:p>
        </p:txBody>
      </p:sp>
      <p:sp>
        <p:nvSpPr>
          <p:cNvPr id="43" name="TextBox 42"/>
          <p:cNvSpPr txBox="1"/>
          <p:nvPr/>
        </p:nvSpPr>
        <p:spPr>
          <a:xfrm>
            <a:off x="4217787" y="3959424"/>
            <a:ext cx="1161000" cy="1708160"/>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Nonlinear static analysis of the studied bridges with various load patterns</a:t>
            </a:r>
          </a:p>
        </p:txBody>
      </p:sp>
      <p:sp>
        <p:nvSpPr>
          <p:cNvPr id="44" name="TextBox 43"/>
          <p:cNvSpPr txBox="1"/>
          <p:nvPr/>
        </p:nvSpPr>
        <p:spPr>
          <a:xfrm>
            <a:off x="6011760" y="3959424"/>
            <a:ext cx="1161000" cy="1938992"/>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Incremental dynamic analysis of studied bridges by ESDOF with various load patterns</a:t>
            </a:r>
          </a:p>
        </p:txBody>
      </p:sp>
      <p:sp>
        <p:nvSpPr>
          <p:cNvPr id="45" name="TextBox 44"/>
          <p:cNvSpPr txBox="1"/>
          <p:nvPr/>
        </p:nvSpPr>
        <p:spPr>
          <a:xfrm>
            <a:off x="7805733" y="3959424"/>
            <a:ext cx="1161000" cy="1477328"/>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Performance of the bridges under considered earthquake</a:t>
            </a:r>
          </a:p>
        </p:txBody>
      </p:sp>
      <p:cxnSp>
        <p:nvCxnSpPr>
          <p:cNvPr id="14" name="Straight Connector 13"/>
          <p:cNvCxnSpPr>
            <a:stCxn id="27" idx="6"/>
            <a:endCxn id="23" idx="2"/>
          </p:cNvCxnSpPr>
          <p:nvPr/>
        </p:nvCxnSpPr>
        <p:spPr>
          <a:xfrm>
            <a:off x="1338265"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124501"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933951"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720184"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sz="quarter" idx="10"/>
          </p:nvPr>
        </p:nvSpPr>
        <p:spPr>
          <a:xfrm>
            <a:off x="629841" y="1352551"/>
            <a:ext cx="3361134" cy="549381"/>
          </a:xfrm>
        </p:spPr>
        <p:txBody>
          <a:bodyPr/>
          <a:lstStyle/>
          <a:p>
            <a:r>
              <a:rPr lang="en-US" altLang="zh-TW" dirty="0">
                <a:latin typeface="Segoe UI Light" panose="020B0502040204020203" pitchFamily="34" charset="0"/>
                <a:cs typeface="Segoe UI Light" panose="020B0502040204020203" pitchFamily="34" charset="0"/>
              </a:rPr>
              <a:t>Outline</a:t>
            </a:r>
            <a:endParaRPr lang="fr-FR" dirty="0">
              <a:solidFill>
                <a:schemeClr val="accent1"/>
              </a:solidFill>
              <a:latin typeface="Segoe UI Light" panose="020B0502040204020203" pitchFamily="34" charset="0"/>
              <a:cs typeface="Segoe UI Light" panose="020B0502040204020203" pitchFamily="34" charset="0"/>
            </a:endParaRPr>
          </a:p>
        </p:txBody>
      </p:sp>
      <p:sp>
        <p:nvSpPr>
          <p:cNvPr id="4" name="投影片編號版面配置區 3">
            <a:extLst>
              <a:ext uri="{FF2B5EF4-FFF2-40B4-BE49-F238E27FC236}">
                <a16:creationId xmlns:a16="http://schemas.microsoft.com/office/drawing/2014/main" id="{C1DD8E8C-2F7D-4BD5-BCA7-FED231FDEFE5}"/>
              </a:ext>
            </a:extLst>
          </p:cNvPr>
          <p:cNvSpPr>
            <a:spLocks noGrp="1"/>
          </p:cNvSpPr>
          <p:nvPr>
            <p:ph type="sldNum" sz="quarter" idx="13"/>
          </p:nvPr>
        </p:nvSpPr>
        <p:spPr/>
        <p:txBody>
          <a:bodyPr/>
          <a:lstStyle/>
          <a:p>
            <a:fld id="{2DDD7CF1-F89F-4FD9-B1E5-7228A8EA728A}" type="slidenum">
              <a:rPr lang="zh-TW" altLang="en-US" smtClean="0"/>
              <a:t>19</a:t>
            </a:fld>
            <a:endParaRPr lang="zh-TW" altLang="en-US"/>
          </a:p>
        </p:txBody>
      </p:sp>
    </p:spTree>
    <p:extLst>
      <p:ext uri="{BB962C8B-B14F-4D97-AF65-F5344CB8AC3E}">
        <p14:creationId xmlns:p14="http://schemas.microsoft.com/office/powerpoint/2010/main" val="244137260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6325" y="1799041"/>
            <a:ext cx="8067675" cy="2336024"/>
          </a:xfrm>
          <a:prstGeom prst="rect">
            <a:avLst/>
          </a:prstGeom>
          <a:noFill/>
        </p:spPr>
        <p:txBody>
          <a:bodyPr wrap="square" lIns="0" rtlCol="0">
            <a:spAutoFit/>
          </a:bodyPr>
          <a:lstStyle/>
          <a:p>
            <a:pPr>
              <a:lnSpc>
                <a:spcPct val="90000"/>
              </a:lnSpc>
            </a:pPr>
            <a:r>
              <a:rPr lang="en-US" sz="4050" dirty="0">
                <a:latin typeface="Segoe UI" panose="020B0502040204020203" pitchFamily="34" charset="0"/>
                <a:cs typeface="Segoe UI" panose="020B0502040204020203" pitchFamily="34" charset="0"/>
              </a:rPr>
              <a:t>Incremental Dynamic Analysis with </a:t>
            </a:r>
            <a:r>
              <a:rPr lang="en-US" sz="4050" dirty="0">
                <a:solidFill>
                  <a:schemeClr val="accent1"/>
                </a:solidFill>
                <a:latin typeface="Segoe UI" panose="020B0502040204020203" pitchFamily="34" charset="0"/>
                <a:cs typeface="Segoe UI" panose="020B0502040204020203" pitchFamily="34" charset="0"/>
              </a:rPr>
              <a:t>Multi-Modes</a:t>
            </a:r>
            <a:r>
              <a:rPr lang="en-US" sz="4050" dirty="0">
                <a:latin typeface="Segoe UI" panose="020B0502040204020203" pitchFamily="34" charset="0"/>
                <a:cs typeface="Segoe UI" panose="020B0502040204020203" pitchFamily="34" charset="0"/>
              </a:rPr>
              <a:t> for Seismic Performance Evaluation of RC Bridges</a:t>
            </a:r>
          </a:p>
        </p:txBody>
      </p:sp>
      <p:sp>
        <p:nvSpPr>
          <p:cNvPr id="6" name="TextBox 5"/>
          <p:cNvSpPr txBox="1"/>
          <p:nvPr/>
        </p:nvSpPr>
        <p:spPr>
          <a:xfrm>
            <a:off x="1076325" y="4135065"/>
            <a:ext cx="5410200" cy="1219757"/>
          </a:xfrm>
          <a:prstGeom prst="rect">
            <a:avLst/>
          </a:prstGeom>
          <a:noFill/>
        </p:spPr>
        <p:txBody>
          <a:bodyPr wrap="square" lIns="0" rtlCol="0">
            <a:spAutoFit/>
          </a:bodyPr>
          <a:lstStyle/>
          <a:p>
            <a:pPr>
              <a:lnSpc>
                <a:spcPct val="120000"/>
              </a:lnSpc>
            </a:pPr>
            <a:r>
              <a:rPr lang="en-US" sz="2100" dirty="0" err="1">
                <a:latin typeface="Segoe UI Light" panose="020B0502040204020203" pitchFamily="34" charset="0"/>
                <a:cs typeface="Segoe UI Light" panose="020B0502040204020203" pitchFamily="34" charset="0"/>
              </a:rPr>
              <a:t>Prakit</a:t>
            </a:r>
            <a:r>
              <a:rPr lang="en-US" sz="2100" dirty="0">
                <a:latin typeface="Segoe UI Light" panose="020B0502040204020203" pitchFamily="34" charset="0"/>
                <a:cs typeface="Segoe UI Light" panose="020B0502040204020203" pitchFamily="34" charset="0"/>
              </a:rPr>
              <a:t> </a:t>
            </a:r>
            <a:r>
              <a:rPr lang="en-US" sz="2100" dirty="0" err="1">
                <a:latin typeface="Segoe UI Light" panose="020B0502040204020203" pitchFamily="34" charset="0"/>
                <a:cs typeface="Segoe UI Light" panose="020B0502040204020203" pitchFamily="34" charset="0"/>
              </a:rPr>
              <a:t>Chomchuen</a:t>
            </a:r>
            <a:r>
              <a:rPr lang="en-US" sz="2100" dirty="0">
                <a:latin typeface="Segoe UI Light" panose="020B0502040204020203" pitchFamily="34" charset="0"/>
                <a:cs typeface="Segoe UI Light" panose="020B0502040204020203" pitchFamily="34" charset="0"/>
              </a:rPr>
              <a:t>, </a:t>
            </a:r>
            <a:r>
              <a:rPr lang="en-US" sz="2100" dirty="0" err="1">
                <a:latin typeface="Segoe UI Light" panose="020B0502040204020203" pitchFamily="34" charset="0"/>
                <a:cs typeface="Segoe UI Light" panose="020B0502040204020203" pitchFamily="34" charset="0"/>
              </a:rPr>
              <a:t>Virote</a:t>
            </a:r>
            <a:r>
              <a:rPr lang="en-US" sz="2100" dirty="0">
                <a:latin typeface="Segoe UI Light" panose="020B0502040204020203" pitchFamily="34" charset="0"/>
                <a:cs typeface="Segoe UI Light" panose="020B0502040204020203" pitchFamily="34" charset="0"/>
              </a:rPr>
              <a:t> </a:t>
            </a:r>
            <a:r>
              <a:rPr lang="en-US" sz="2100" dirty="0" err="1">
                <a:latin typeface="Segoe UI Light" panose="020B0502040204020203" pitchFamily="34" charset="0"/>
                <a:cs typeface="Segoe UI Light" panose="020B0502040204020203" pitchFamily="34" charset="0"/>
              </a:rPr>
              <a:t>Boonyapinyo</a:t>
            </a:r>
            <a:endParaRPr lang="en-US" sz="2100" dirty="0">
              <a:latin typeface="Segoe UI Light" panose="020B0502040204020203" pitchFamily="34" charset="0"/>
              <a:cs typeface="Segoe UI Light" panose="020B0502040204020203" pitchFamily="34" charset="0"/>
            </a:endParaRPr>
          </a:p>
          <a:p>
            <a:pPr>
              <a:lnSpc>
                <a:spcPct val="120000"/>
              </a:lnSpc>
            </a:pPr>
            <a:r>
              <a:rPr lang="en-US" sz="2100" dirty="0">
                <a:latin typeface="Segoe UI Light" panose="020B0502040204020203" pitchFamily="34" charset="0"/>
                <a:cs typeface="Segoe UI Light" panose="020B0502040204020203" pitchFamily="34" charset="0"/>
              </a:rPr>
              <a:t>Engineering Structures</a:t>
            </a:r>
          </a:p>
          <a:p>
            <a:pPr>
              <a:lnSpc>
                <a:spcPct val="120000"/>
              </a:lnSpc>
            </a:pPr>
            <a:r>
              <a:rPr lang="en-US" sz="2100" dirty="0">
                <a:latin typeface="Segoe UI Light" panose="020B0502040204020203" pitchFamily="34" charset="0"/>
                <a:cs typeface="Segoe UI Light" panose="020B0502040204020203" pitchFamily="34" charset="0"/>
              </a:rPr>
              <a:t>February 2017</a:t>
            </a:r>
          </a:p>
        </p:txBody>
      </p:sp>
      <p:sp>
        <p:nvSpPr>
          <p:cNvPr id="2" name="投影片編號版面配置區 1">
            <a:extLst>
              <a:ext uri="{FF2B5EF4-FFF2-40B4-BE49-F238E27FC236}">
                <a16:creationId xmlns:a16="http://schemas.microsoft.com/office/drawing/2014/main" id="{CCB52A69-F26D-44AE-A61A-BF510EFF1033}"/>
              </a:ext>
            </a:extLst>
          </p:cNvPr>
          <p:cNvSpPr>
            <a:spLocks noGrp="1"/>
          </p:cNvSpPr>
          <p:nvPr>
            <p:ph type="sldNum" sz="quarter" idx="12"/>
          </p:nvPr>
        </p:nvSpPr>
        <p:spPr/>
        <p:txBody>
          <a:bodyPr/>
          <a:lstStyle/>
          <a:p>
            <a:fld id="{2DDD7CF1-F89F-4FD9-B1E5-7228A8EA728A}" type="slidenum">
              <a:rPr lang="zh-TW" altLang="en-US" smtClean="0"/>
              <a:t>2</a:t>
            </a:fld>
            <a:endParaRPr lang="zh-TW" altLang="en-US"/>
          </a:p>
        </p:txBody>
      </p:sp>
    </p:spTree>
    <p:extLst>
      <p:ext uri="{BB962C8B-B14F-4D97-AF65-F5344CB8AC3E}">
        <p14:creationId xmlns:p14="http://schemas.microsoft.com/office/powerpoint/2010/main" val="41738627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B47C858B-D7EB-43A1-8EC3-36D43A9ABFE5}"/>
              </a:ext>
            </a:extLst>
          </p:cNvPr>
          <p:cNvSpPr>
            <a:spLocks noGrp="1"/>
          </p:cNvSpPr>
          <p:nvPr>
            <p:ph type="body" sz="quarter" idx="10"/>
          </p:nvPr>
        </p:nvSpPr>
        <p:spPr>
          <a:xfrm>
            <a:off x="629840" y="660401"/>
            <a:ext cx="7885509" cy="1006429"/>
          </a:xfrm>
        </p:spPr>
        <p:txBody>
          <a:bodyPr/>
          <a:lstStyle/>
          <a:p>
            <a:r>
              <a:rPr lang="en-US" altLang="zh-TW" dirty="0"/>
              <a:t>Evaluation by NTHA of MDOF model of bridges</a:t>
            </a:r>
            <a:endParaRPr lang="zh-TW" altLang="en-US" dirty="0"/>
          </a:p>
        </p:txBody>
      </p:sp>
      <p:sp>
        <p:nvSpPr>
          <p:cNvPr id="3" name="投影片編號版面配置區 2">
            <a:extLst>
              <a:ext uri="{FF2B5EF4-FFF2-40B4-BE49-F238E27FC236}">
                <a16:creationId xmlns:a16="http://schemas.microsoft.com/office/drawing/2014/main" id="{0D896C5F-1063-45EA-8BB9-F8A584D622C8}"/>
              </a:ext>
            </a:extLst>
          </p:cNvPr>
          <p:cNvSpPr>
            <a:spLocks noGrp="1"/>
          </p:cNvSpPr>
          <p:nvPr>
            <p:ph type="sldNum" sz="quarter" idx="13"/>
          </p:nvPr>
        </p:nvSpPr>
        <p:spPr/>
        <p:txBody>
          <a:bodyPr/>
          <a:lstStyle/>
          <a:p>
            <a:fld id="{2DDD7CF1-F89F-4FD9-B1E5-7228A8EA728A}" type="slidenum">
              <a:rPr lang="zh-TW" altLang="en-US" smtClean="0"/>
              <a:t>20</a:t>
            </a:fld>
            <a:endParaRPr lang="zh-TW" altLang="en-US"/>
          </a:p>
        </p:txBody>
      </p:sp>
      <p:pic>
        <p:nvPicPr>
          <p:cNvPr id="10242" name="Picture 2" descr="https://ars.els-cdn.com/content/image/1-s2.0-S0141029616312391-gr16.jpg">
            <a:extLst>
              <a:ext uri="{FF2B5EF4-FFF2-40B4-BE49-F238E27FC236}">
                <a16:creationId xmlns:a16="http://schemas.microsoft.com/office/drawing/2014/main" id="{E9F94325-DA54-4182-A017-929F2BED44D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19806" y="2892403"/>
            <a:ext cx="6505575" cy="223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4775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87555BD2-625F-4054-BE3D-CC5527EEE459}"/>
              </a:ext>
            </a:extLst>
          </p:cNvPr>
          <p:cNvSpPr>
            <a:spLocks noGrp="1"/>
          </p:cNvSpPr>
          <p:nvPr>
            <p:ph type="sldNum" sz="quarter" idx="12"/>
          </p:nvPr>
        </p:nvSpPr>
        <p:spPr/>
        <p:txBody>
          <a:bodyPr/>
          <a:lstStyle/>
          <a:p>
            <a:fld id="{2DDD7CF1-F89F-4FD9-B1E5-7228A8EA728A}" type="slidenum">
              <a:rPr lang="zh-TW" altLang="en-US" smtClean="0"/>
              <a:t>21</a:t>
            </a:fld>
            <a:endParaRPr lang="zh-TW" altLang="en-US"/>
          </a:p>
        </p:txBody>
      </p:sp>
      <p:pic>
        <p:nvPicPr>
          <p:cNvPr id="11266" name="Picture 2" descr="https://ars.els-cdn.com/content/image/1-s2.0-S0141029616312391-gr17.jpg">
            <a:extLst>
              <a:ext uri="{FF2B5EF4-FFF2-40B4-BE49-F238E27FC236}">
                <a16:creationId xmlns:a16="http://schemas.microsoft.com/office/drawing/2014/main" id="{E2AA010A-AC10-4BEA-989C-88890526C02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44631" y="136524"/>
            <a:ext cx="6654738" cy="6721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2251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A0BE1341-209E-4D4A-A0CC-4DF0AD9EB0AC}"/>
              </a:ext>
            </a:extLst>
          </p:cNvPr>
          <p:cNvSpPr>
            <a:spLocks noGrp="1"/>
          </p:cNvSpPr>
          <p:nvPr>
            <p:ph type="sldNum" sz="quarter" idx="12"/>
          </p:nvPr>
        </p:nvSpPr>
        <p:spPr/>
        <p:txBody>
          <a:bodyPr/>
          <a:lstStyle/>
          <a:p>
            <a:fld id="{2DDD7CF1-F89F-4FD9-B1E5-7228A8EA728A}" type="slidenum">
              <a:rPr lang="zh-TW" altLang="en-US" smtClean="0"/>
              <a:t>22</a:t>
            </a:fld>
            <a:endParaRPr lang="zh-TW" altLang="en-US"/>
          </a:p>
        </p:txBody>
      </p:sp>
      <p:pic>
        <p:nvPicPr>
          <p:cNvPr id="4" name="圖片 3">
            <a:extLst>
              <a:ext uri="{FF2B5EF4-FFF2-40B4-BE49-F238E27FC236}">
                <a16:creationId xmlns:a16="http://schemas.microsoft.com/office/drawing/2014/main" id="{418588C8-FE91-428B-95E3-86C963300C36}"/>
              </a:ext>
            </a:extLst>
          </p:cNvPr>
          <p:cNvPicPr>
            <a:picLocks noChangeAspect="1"/>
          </p:cNvPicPr>
          <p:nvPr/>
        </p:nvPicPr>
        <p:blipFill>
          <a:blip r:embed="rId3"/>
          <a:stretch>
            <a:fillRect/>
          </a:stretch>
        </p:blipFill>
        <p:spPr>
          <a:xfrm>
            <a:off x="1430788" y="136524"/>
            <a:ext cx="6282424" cy="6721476"/>
          </a:xfrm>
          <a:prstGeom prst="rect">
            <a:avLst/>
          </a:prstGeom>
        </p:spPr>
      </p:pic>
    </p:spTree>
    <p:extLst>
      <p:ext uri="{BB962C8B-B14F-4D97-AF65-F5344CB8AC3E}">
        <p14:creationId xmlns:p14="http://schemas.microsoft.com/office/powerpoint/2010/main" val="30289948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98"/>
          <p:cNvSpPr txBox="1"/>
          <p:nvPr/>
        </p:nvSpPr>
        <p:spPr>
          <a:xfrm>
            <a:off x="629841" y="2577800"/>
            <a:ext cx="1951606" cy="738664"/>
          </a:xfrm>
          <a:prstGeom prst="rect">
            <a:avLst/>
          </a:prstGeom>
          <a:noFill/>
        </p:spPr>
        <p:txBody>
          <a:bodyPr wrap="square" lIns="0" rtlCol="0" anchor="b">
            <a:spAutoFit/>
          </a:bodyPr>
          <a:lstStyle/>
          <a:p>
            <a:r>
              <a:rPr lang="fr-FR" altLang="zh-TW" sz="2100" dirty="0" smtClean="0">
                <a:solidFill>
                  <a:schemeClr val="accent1"/>
                </a:solidFill>
                <a:latin typeface="Segoe UI Light" panose="020B0502040204020203" pitchFamily="34" charset="0"/>
                <a:cs typeface="Segoe UI Light" panose="020B0502040204020203" pitchFamily="34" charset="0"/>
              </a:rPr>
              <a:t>Computational Time</a:t>
            </a:r>
            <a:endParaRPr lang="fr-FR" altLang="zh-TW" sz="2100" dirty="0">
              <a:solidFill>
                <a:schemeClr val="accent1"/>
              </a:solidFill>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a:xfrm>
            <a:off x="629840" y="1352551"/>
            <a:ext cx="5828109" cy="549381"/>
          </a:xfrm>
        </p:spPr>
        <p:txBody>
          <a:bodyPr/>
          <a:lstStyle/>
          <a:p>
            <a:r>
              <a:rPr lang="fr-FR" dirty="0">
                <a:latin typeface="Segoe UI Light" panose="020B0502040204020203" pitchFamily="34" charset="0"/>
                <a:cs typeface="Segoe UI Light" panose="020B0502040204020203" pitchFamily="34" charset="0"/>
              </a:rPr>
              <a:t>Conclusions</a:t>
            </a:r>
          </a:p>
        </p:txBody>
      </p:sp>
      <p:sp>
        <p:nvSpPr>
          <p:cNvPr id="19" name="TextBox 18"/>
          <p:cNvSpPr txBox="1"/>
          <p:nvPr/>
        </p:nvSpPr>
        <p:spPr>
          <a:xfrm>
            <a:off x="3596198" y="2577800"/>
            <a:ext cx="1951606" cy="738664"/>
          </a:xfrm>
          <a:prstGeom prst="rect">
            <a:avLst/>
          </a:prstGeom>
          <a:noFill/>
        </p:spPr>
        <p:txBody>
          <a:bodyPr wrap="square" lIns="0" rtlCol="0" anchor="b">
            <a:spAutoFit/>
          </a:bodyPr>
          <a:lstStyle/>
          <a:p>
            <a:r>
              <a:rPr lang="fr-FR" sz="2100" dirty="0" smtClean="0">
                <a:solidFill>
                  <a:schemeClr val="accent1"/>
                </a:solidFill>
                <a:latin typeface="Segoe UI Light" panose="020B0502040204020203" pitchFamily="34" charset="0"/>
                <a:cs typeface="Segoe UI Light" panose="020B0502040204020203" pitchFamily="34" charset="0"/>
              </a:rPr>
              <a:t>MMC Load Pattern</a:t>
            </a:r>
            <a:endParaRPr lang="fr-FR" sz="2100" dirty="0">
              <a:solidFill>
                <a:schemeClr val="accent1"/>
              </a:solidFill>
              <a:latin typeface="Segoe UI Light" panose="020B0502040204020203" pitchFamily="34" charset="0"/>
              <a:cs typeface="Segoe UI Light" panose="020B0502040204020203" pitchFamily="34" charset="0"/>
            </a:endParaRPr>
          </a:p>
        </p:txBody>
      </p:sp>
      <p:sp>
        <p:nvSpPr>
          <p:cNvPr id="20" name="TextBox 19"/>
          <p:cNvSpPr txBox="1"/>
          <p:nvPr/>
        </p:nvSpPr>
        <p:spPr>
          <a:xfrm>
            <a:off x="6562554" y="2577800"/>
            <a:ext cx="1951606" cy="738664"/>
          </a:xfrm>
          <a:prstGeom prst="rect">
            <a:avLst/>
          </a:prstGeom>
          <a:noFill/>
        </p:spPr>
        <p:txBody>
          <a:bodyPr wrap="square" lIns="0" rtlCol="0" anchor="b">
            <a:spAutoFit/>
          </a:bodyPr>
          <a:lstStyle/>
          <a:p>
            <a:r>
              <a:rPr lang="fr-FR" sz="2100" dirty="0">
                <a:solidFill>
                  <a:schemeClr val="accent1"/>
                </a:solidFill>
                <a:latin typeface="Segoe UI Light" panose="020B0502040204020203" pitchFamily="34" charset="0"/>
                <a:cs typeface="Segoe UI Light" panose="020B0502040204020203" pitchFamily="34" charset="0"/>
              </a:rPr>
              <a:t>Seismic Performance</a:t>
            </a:r>
          </a:p>
        </p:txBody>
      </p:sp>
      <p:sp>
        <p:nvSpPr>
          <p:cNvPr id="22" name="TextBox 21"/>
          <p:cNvSpPr txBox="1"/>
          <p:nvPr/>
        </p:nvSpPr>
        <p:spPr>
          <a:xfrm>
            <a:off x="629841" y="3408466"/>
            <a:ext cx="1951606" cy="897618"/>
          </a:xfrm>
          <a:prstGeom prst="rect">
            <a:avLst/>
          </a:prstGeom>
          <a:noFill/>
        </p:spPr>
        <p:txBody>
          <a:bodyPr wrap="square" lIns="0" rtlCol="0" anchor="t">
            <a:spAutoFit/>
          </a:bodyPr>
          <a:lstStyle/>
          <a:p>
            <a:pPr>
              <a:lnSpc>
                <a:spcPct val="120000"/>
              </a:lnSpc>
            </a:pPr>
            <a:r>
              <a:rPr lang="en-US" sz="1500" dirty="0">
                <a:latin typeface="Segoe UI Light" panose="020B0502040204020203" pitchFamily="34" charset="0"/>
                <a:cs typeface="Segoe UI Light" panose="020B0502040204020203" pitchFamily="34" charset="0"/>
              </a:rPr>
              <a:t>That is a reduction of about 93% computational time.</a:t>
            </a:r>
            <a:endParaRPr lang="fr-FR" sz="1500" dirty="0">
              <a:latin typeface="Segoe UI Light" panose="020B0502040204020203" pitchFamily="34" charset="0"/>
              <a:cs typeface="Segoe UI Light" panose="020B0502040204020203" pitchFamily="34" charset="0"/>
            </a:endParaRPr>
          </a:p>
        </p:txBody>
      </p:sp>
      <p:sp>
        <p:nvSpPr>
          <p:cNvPr id="25" name="TextBox 24"/>
          <p:cNvSpPr txBox="1"/>
          <p:nvPr/>
        </p:nvSpPr>
        <p:spPr>
          <a:xfrm>
            <a:off x="3596198" y="3408466"/>
            <a:ext cx="1951606" cy="3390608"/>
          </a:xfrm>
          <a:prstGeom prst="rect">
            <a:avLst/>
          </a:prstGeom>
          <a:noFill/>
        </p:spPr>
        <p:txBody>
          <a:bodyPr wrap="square" lIns="0" rtlCol="0" anchor="t">
            <a:spAutoFit/>
          </a:bodyPr>
          <a:lstStyle/>
          <a:p>
            <a:pPr>
              <a:lnSpc>
                <a:spcPct val="120000"/>
              </a:lnSpc>
            </a:pPr>
            <a:r>
              <a:rPr lang="en-US" sz="1500" dirty="0">
                <a:latin typeface="Segoe UI Light" panose="020B0502040204020203" pitchFamily="34" charset="0"/>
                <a:cs typeface="Segoe UI Light" panose="020B0502040204020203" pitchFamily="34" charset="0"/>
              </a:rPr>
              <a:t>The ESDOF with the proposed multi-modes combination load pattern with single-run NSA and IDA gives better accuracy of seismic performance than the conventional load patterns for all studied bridges, compared with IDA of MDOF.</a:t>
            </a:r>
            <a:endParaRPr lang="fr-FR" sz="1500" dirty="0">
              <a:latin typeface="Segoe UI Light" panose="020B0502040204020203" pitchFamily="34" charset="0"/>
              <a:cs typeface="Segoe UI Light" panose="020B0502040204020203" pitchFamily="34" charset="0"/>
            </a:endParaRPr>
          </a:p>
        </p:txBody>
      </p:sp>
      <p:sp>
        <p:nvSpPr>
          <p:cNvPr id="26" name="TextBox 25"/>
          <p:cNvSpPr txBox="1"/>
          <p:nvPr/>
        </p:nvSpPr>
        <p:spPr>
          <a:xfrm>
            <a:off x="6562554" y="3408466"/>
            <a:ext cx="1951606" cy="1728615"/>
          </a:xfrm>
          <a:prstGeom prst="rect">
            <a:avLst/>
          </a:prstGeom>
          <a:noFill/>
        </p:spPr>
        <p:txBody>
          <a:bodyPr wrap="square" lIns="0" rtlCol="0" anchor="t">
            <a:spAutoFit/>
          </a:bodyPr>
          <a:lstStyle/>
          <a:p>
            <a:pPr>
              <a:lnSpc>
                <a:spcPct val="120000"/>
              </a:lnSpc>
            </a:pPr>
            <a:r>
              <a:rPr lang="en-US" sz="1500" dirty="0">
                <a:latin typeface="Segoe UI Light" panose="020B0502040204020203" pitchFamily="34" charset="0"/>
                <a:cs typeface="Segoe UI Light" panose="020B0502040204020203" pitchFamily="34" charset="0"/>
              </a:rPr>
              <a:t>slight damage occurs for the bridge with 15 m column height under DBE while moderate damage occurs under MCE.</a:t>
            </a:r>
            <a:endParaRPr lang="fr-FR" sz="1500" dirty="0">
              <a:latin typeface="Segoe UI Light" panose="020B0502040204020203" pitchFamily="34" charset="0"/>
              <a:cs typeface="Segoe UI Light" panose="020B0502040204020203" pitchFamily="34" charset="0"/>
            </a:endParaRPr>
          </a:p>
        </p:txBody>
      </p:sp>
      <p:sp>
        <p:nvSpPr>
          <p:cNvPr id="3" name="投影片編號版面配置區 2">
            <a:extLst>
              <a:ext uri="{FF2B5EF4-FFF2-40B4-BE49-F238E27FC236}">
                <a16:creationId xmlns:a16="http://schemas.microsoft.com/office/drawing/2014/main" id="{D4229A17-41BD-42AD-867B-CE6B0F8030D5}"/>
              </a:ext>
            </a:extLst>
          </p:cNvPr>
          <p:cNvSpPr>
            <a:spLocks noGrp="1"/>
          </p:cNvSpPr>
          <p:nvPr>
            <p:ph type="sldNum" sz="quarter" idx="13"/>
          </p:nvPr>
        </p:nvSpPr>
        <p:spPr/>
        <p:txBody>
          <a:bodyPr/>
          <a:lstStyle/>
          <a:p>
            <a:fld id="{2DDD7CF1-F89F-4FD9-B1E5-7228A8EA728A}" type="slidenum">
              <a:rPr lang="zh-TW" altLang="en-US" smtClean="0"/>
              <a:t>23</a:t>
            </a:fld>
            <a:endParaRPr lang="zh-TW" altLang="en-US"/>
          </a:p>
        </p:txBody>
      </p:sp>
    </p:spTree>
    <p:extLst>
      <p:ext uri="{BB962C8B-B14F-4D97-AF65-F5344CB8AC3E}">
        <p14:creationId xmlns:p14="http://schemas.microsoft.com/office/powerpoint/2010/main" val="403155382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a:extLst>
              <a:ext uri="{FF2B5EF4-FFF2-40B4-BE49-F238E27FC236}">
                <a16:creationId xmlns:a16="http://schemas.microsoft.com/office/drawing/2014/main" id="{45033259-F8F1-42FD-BEA0-088FC3040EB0}"/>
              </a:ext>
            </a:extLst>
          </p:cNvPr>
          <p:cNvSpPr>
            <a:spLocks noGrp="1"/>
          </p:cNvSpPr>
          <p:nvPr>
            <p:ph type="body" sz="quarter" idx="10"/>
          </p:nvPr>
        </p:nvSpPr>
        <p:spPr/>
        <p:txBody>
          <a:bodyPr/>
          <a:lstStyle/>
          <a:p>
            <a:r>
              <a:rPr lang="en-US" altLang="zh-TW" dirty="0" smtClean="0"/>
              <a:t>Learn</a:t>
            </a:r>
            <a:endParaRPr lang="zh-TW" altLang="en-US" dirty="0"/>
          </a:p>
        </p:txBody>
      </p:sp>
      <p:sp>
        <p:nvSpPr>
          <p:cNvPr id="4" name="投影片編號版面配置區 3">
            <a:extLst>
              <a:ext uri="{FF2B5EF4-FFF2-40B4-BE49-F238E27FC236}">
                <a16:creationId xmlns:a16="http://schemas.microsoft.com/office/drawing/2014/main" id="{015CB954-105F-4C06-97FF-A837FE4E061E}"/>
              </a:ext>
            </a:extLst>
          </p:cNvPr>
          <p:cNvSpPr>
            <a:spLocks noGrp="1"/>
          </p:cNvSpPr>
          <p:nvPr>
            <p:ph type="sldNum" sz="quarter" idx="13"/>
          </p:nvPr>
        </p:nvSpPr>
        <p:spPr/>
        <p:txBody>
          <a:bodyPr/>
          <a:lstStyle/>
          <a:p>
            <a:fld id="{2DDD7CF1-F89F-4FD9-B1E5-7228A8EA728A}" type="slidenum">
              <a:rPr lang="zh-TW" altLang="en-US" smtClean="0"/>
              <a:t>24</a:t>
            </a:fld>
            <a:endParaRPr lang="zh-TW" altLang="en-US"/>
          </a:p>
        </p:txBody>
      </p:sp>
      <p:sp>
        <p:nvSpPr>
          <p:cNvPr id="7" name="文字方塊 6">
            <a:extLst>
              <a:ext uri="{FF2B5EF4-FFF2-40B4-BE49-F238E27FC236}">
                <a16:creationId xmlns:a16="http://schemas.microsoft.com/office/drawing/2014/main" id="{9EADA011-140E-4341-B81B-6DCBCD7A8680}"/>
              </a:ext>
            </a:extLst>
          </p:cNvPr>
          <p:cNvSpPr txBox="1"/>
          <p:nvPr/>
        </p:nvSpPr>
        <p:spPr>
          <a:xfrm>
            <a:off x="629841" y="2402207"/>
            <a:ext cx="2031325" cy="369332"/>
          </a:xfrm>
          <a:prstGeom prst="rect">
            <a:avLst/>
          </a:prstGeom>
          <a:noFill/>
        </p:spPr>
        <p:txBody>
          <a:bodyPr wrap="none" rtlCol="0">
            <a:spAutoFit/>
          </a:bodyPr>
          <a:lstStyle/>
          <a:p>
            <a:r>
              <a:rPr lang="zh-TW" altLang="en-US" dirty="0"/>
              <a:t>細節交代得很清楚</a:t>
            </a:r>
          </a:p>
        </p:txBody>
      </p:sp>
      <p:sp>
        <p:nvSpPr>
          <p:cNvPr id="8" name="文字方塊 7">
            <a:extLst>
              <a:ext uri="{FF2B5EF4-FFF2-40B4-BE49-F238E27FC236}">
                <a16:creationId xmlns:a16="http://schemas.microsoft.com/office/drawing/2014/main" id="{EE4FC017-517D-4CA2-A588-CB4F2741A8ED}"/>
              </a:ext>
            </a:extLst>
          </p:cNvPr>
          <p:cNvSpPr txBox="1"/>
          <p:nvPr/>
        </p:nvSpPr>
        <p:spPr>
          <a:xfrm>
            <a:off x="629841" y="3429000"/>
            <a:ext cx="2262158" cy="369332"/>
          </a:xfrm>
          <a:prstGeom prst="rect">
            <a:avLst/>
          </a:prstGeom>
          <a:noFill/>
        </p:spPr>
        <p:txBody>
          <a:bodyPr wrap="none" rtlCol="0">
            <a:spAutoFit/>
          </a:bodyPr>
          <a:lstStyle/>
          <a:p>
            <a:r>
              <a:rPr lang="zh-TW" altLang="en-US" dirty="0"/>
              <a:t>前提條件講得很清楚</a:t>
            </a:r>
          </a:p>
        </p:txBody>
      </p:sp>
      <p:sp>
        <p:nvSpPr>
          <p:cNvPr id="9" name="文字方塊 8">
            <a:extLst>
              <a:ext uri="{FF2B5EF4-FFF2-40B4-BE49-F238E27FC236}">
                <a16:creationId xmlns:a16="http://schemas.microsoft.com/office/drawing/2014/main" id="{BB1A33C9-F1FF-4AE3-83C5-090B07876EA0}"/>
              </a:ext>
            </a:extLst>
          </p:cNvPr>
          <p:cNvSpPr txBox="1"/>
          <p:nvPr/>
        </p:nvSpPr>
        <p:spPr>
          <a:xfrm>
            <a:off x="629841" y="4455793"/>
            <a:ext cx="4277133" cy="369332"/>
          </a:xfrm>
          <a:prstGeom prst="rect">
            <a:avLst/>
          </a:prstGeom>
          <a:noFill/>
        </p:spPr>
        <p:txBody>
          <a:bodyPr wrap="none" rtlCol="0">
            <a:spAutoFit/>
          </a:bodyPr>
          <a:lstStyle/>
          <a:p>
            <a:r>
              <a:rPr lang="zh-TW" altLang="en-US" dirty="0"/>
              <a:t>這是目前讀過講得非常清楚的一篇 </a:t>
            </a:r>
            <a:r>
              <a:rPr lang="en-US" altLang="zh-TW" dirty="0"/>
              <a:t>paper</a:t>
            </a:r>
            <a:endParaRPr lang="zh-TW" altLang="en-US" dirty="0"/>
          </a:p>
        </p:txBody>
      </p:sp>
    </p:spTree>
    <p:extLst>
      <p:ext uri="{BB962C8B-B14F-4D97-AF65-F5344CB8AC3E}">
        <p14:creationId xmlns:p14="http://schemas.microsoft.com/office/powerpoint/2010/main" val="504541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a:extLst>
              <a:ext uri="{FF2B5EF4-FFF2-40B4-BE49-F238E27FC236}">
                <a16:creationId xmlns:a16="http://schemas.microsoft.com/office/drawing/2014/main" id="{D979678F-144B-42C8-9C59-AF11C7749EE8}"/>
              </a:ext>
            </a:extLst>
          </p:cNvPr>
          <p:cNvSpPr>
            <a:spLocks noGrp="1"/>
          </p:cNvSpPr>
          <p:nvPr>
            <p:ph type="body" sz="quarter" idx="10"/>
          </p:nvPr>
        </p:nvSpPr>
        <p:spPr/>
        <p:txBody>
          <a:bodyPr/>
          <a:lstStyle/>
          <a:p>
            <a:r>
              <a:rPr lang="en-US" altLang="zh-TW" dirty="0"/>
              <a:t>IDA Curve</a:t>
            </a:r>
            <a:endParaRPr lang="zh-TW" altLang="en-US" dirty="0"/>
          </a:p>
        </p:txBody>
      </p:sp>
      <p:sp>
        <p:nvSpPr>
          <p:cNvPr id="4" name="投影片編號版面配置區 3">
            <a:extLst>
              <a:ext uri="{FF2B5EF4-FFF2-40B4-BE49-F238E27FC236}">
                <a16:creationId xmlns:a16="http://schemas.microsoft.com/office/drawing/2014/main" id="{66D6BC75-3D3B-45D7-92B4-740C0853C397}"/>
              </a:ext>
            </a:extLst>
          </p:cNvPr>
          <p:cNvSpPr>
            <a:spLocks noGrp="1"/>
          </p:cNvSpPr>
          <p:nvPr>
            <p:ph type="sldNum" sz="quarter" idx="13"/>
          </p:nvPr>
        </p:nvSpPr>
        <p:spPr/>
        <p:txBody>
          <a:bodyPr/>
          <a:lstStyle/>
          <a:p>
            <a:fld id="{2DDD7CF1-F89F-4FD9-B1E5-7228A8EA728A}" type="slidenum">
              <a:rPr lang="zh-TW" altLang="en-US" smtClean="0"/>
              <a:t>3</a:t>
            </a:fld>
            <a:endParaRPr lang="zh-TW" altLang="en-US"/>
          </a:p>
        </p:txBody>
      </p:sp>
      <p:pic>
        <p:nvPicPr>
          <p:cNvPr id="6" name="圖片 5">
            <a:extLst>
              <a:ext uri="{FF2B5EF4-FFF2-40B4-BE49-F238E27FC236}">
                <a16:creationId xmlns:a16="http://schemas.microsoft.com/office/drawing/2014/main" id="{3016E5E9-5FFD-4A5E-9675-10CC15BE521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29841" y="3401593"/>
            <a:ext cx="3361134" cy="2693148"/>
          </a:xfrm>
          <a:prstGeom prst="rect">
            <a:avLst/>
          </a:prstGeom>
        </p:spPr>
      </p:pic>
      <p:sp>
        <p:nvSpPr>
          <p:cNvPr id="8" name="矩形 7">
            <a:extLst>
              <a:ext uri="{FF2B5EF4-FFF2-40B4-BE49-F238E27FC236}">
                <a16:creationId xmlns:a16="http://schemas.microsoft.com/office/drawing/2014/main" id="{262C230E-35B4-4D6E-A60E-0F70ACB99BDC}"/>
              </a:ext>
            </a:extLst>
          </p:cNvPr>
          <p:cNvSpPr/>
          <p:nvPr/>
        </p:nvSpPr>
        <p:spPr>
          <a:xfrm>
            <a:off x="629841" y="6094741"/>
            <a:ext cx="2327881" cy="261610"/>
          </a:xfrm>
          <a:prstGeom prst="rect">
            <a:avLst/>
          </a:prstGeom>
        </p:spPr>
        <p:txBody>
          <a:bodyPr wrap="none">
            <a:spAutoFit/>
          </a:bodyPr>
          <a:lstStyle/>
          <a:p>
            <a:r>
              <a:rPr lang="en-US" altLang="zh-TW" sz="1100" dirty="0"/>
              <a:t>INCREMENTAL DYNAMIC ANALYSIS</a:t>
            </a:r>
            <a:endParaRPr lang="zh-TW" altLang="en-US" sz="1100" dirty="0"/>
          </a:p>
        </p:txBody>
      </p:sp>
      <p:sp>
        <p:nvSpPr>
          <p:cNvPr id="10" name="矩形 9">
            <a:extLst>
              <a:ext uri="{FF2B5EF4-FFF2-40B4-BE49-F238E27FC236}">
                <a16:creationId xmlns:a16="http://schemas.microsoft.com/office/drawing/2014/main" id="{6C262C96-09FB-4B28-8703-B5F1A59B72AE}"/>
              </a:ext>
            </a:extLst>
          </p:cNvPr>
          <p:cNvSpPr/>
          <p:nvPr/>
        </p:nvSpPr>
        <p:spPr>
          <a:xfrm>
            <a:off x="629841" y="1958362"/>
            <a:ext cx="3308598" cy="369332"/>
          </a:xfrm>
          <a:prstGeom prst="rect">
            <a:avLst/>
          </a:prstGeom>
        </p:spPr>
        <p:txBody>
          <a:bodyPr wrap="none">
            <a:spAutoFit/>
          </a:bodyPr>
          <a:lstStyle/>
          <a:p>
            <a:r>
              <a:rPr lang="en-US" altLang="zh-TW" dirty="0"/>
              <a:t>Nonlinear Time History Analyses</a:t>
            </a:r>
            <a:endParaRPr lang="zh-TW" altLang="en-US" dirty="0"/>
          </a:p>
        </p:txBody>
      </p:sp>
      <p:sp>
        <p:nvSpPr>
          <p:cNvPr id="13" name="矩形 12">
            <a:extLst>
              <a:ext uri="{FF2B5EF4-FFF2-40B4-BE49-F238E27FC236}">
                <a16:creationId xmlns:a16="http://schemas.microsoft.com/office/drawing/2014/main" id="{E078E3C2-25F5-4C2B-A037-293458C30899}"/>
              </a:ext>
            </a:extLst>
          </p:cNvPr>
          <p:cNvSpPr/>
          <p:nvPr/>
        </p:nvSpPr>
        <p:spPr>
          <a:xfrm>
            <a:off x="629841" y="2365844"/>
            <a:ext cx="1869614" cy="369332"/>
          </a:xfrm>
          <a:prstGeom prst="rect">
            <a:avLst/>
          </a:prstGeom>
        </p:spPr>
        <p:txBody>
          <a:bodyPr wrap="none">
            <a:spAutoFit/>
          </a:bodyPr>
          <a:lstStyle/>
          <a:p>
            <a:r>
              <a:rPr lang="en-US" altLang="zh-TW" dirty="0"/>
              <a:t>Intensity Measure</a:t>
            </a:r>
            <a:endParaRPr lang="zh-TW" altLang="en-US" dirty="0"/>
          </a:p>
        </p:txBody>
      </p:sp>
      <p:sp>
        <p:nvSpPr>
          <p:cNvPr id="15" name="矩形 14">
            <a:extLst>
              <a:ext uri="{FF2B5EF4-FFF2-40B4-BE49-F238E27FC236}">
                <a16:creationId xmlns:a16="http://schemas.microsoft.com/office/drawing/2014/main" id="{E56233EA-6531-474D-AA58-D17B1A0248B2}"/>
              </a:ext>
            </a:extLst>
          </p:cNvPr>
          <p:cNvSpPr/>
          <p:nvPr/>
        </p:nvSpPr>
        <p:spPr>
          <a:xfrm>
            <a:off x="629841" y="2724358"/>
            <a:ext cx="1892056" cy="369332"/>
          </a:xfrm>
          <a:prstGeom prst="rect">
            <a:avLst/>
          </a:prstGeom>
        </p:spPr>
        <p:txBody>
          <a:bodyPr wrap="none">
            <a:spAutoFit/>
          </a:bodyPr>
          <a:lstStyle/>
          <a:p>
            <a:r>
              <a:rPr lang="en-US" altLang="zh-TW" dirty="0"/>
              <a:t>Damage Measure</a:t>
            </a:r>
            <a:endParaRPr lang="zh-TW" altLang="en-US" dirty="0"/>
          </a:p>
        </p:txBody>
      </p:sp>
      <p:sp>
        <p:nvSpPr>
          <p:cNvPr id="20" name="文字方塊 19">
            <a:extLst>
              <a:ext uri="{FF2B5EF4-FFF2-40B4-BE49-F238E27FC236}">
                <a16:creationId xmlns:a16="http://schemas.microsoft.com/office/drawing/2014/main" id="{A6EB0682-2990-4A12-90CA-E7EE7225F8DE}"/>
              </a:ext>
            </a:extLst>
          </p:cNvPr>
          <p:cNvSpPr txBox="1"/>
          <p:nvPr/>
        </p:nvSpPr>
        <p:spPr>
          <a:xfrm>
            <a:off x="5420752" y="4147606"/>
            <a:ext cx="816249" cy="369332"/>
          </a:xfrm>
          <a:prstGeom prst="rect">
            <a:avLst/>
          </a:prstGeom>
          <a:noFill/>
        </p:spPr>
        <p:txBody>
          <a:bodyPr wrap="none" rtlCol="0">
            <a:spAutoFit/>
          </a:bodyPr>
          <a:lstStyle/>
          <a:p>
            <a:r>
              <a:rPr lang="en-US" altLang="zh-TW" dirty="0"/>
              <a:t>MDOF</a:t>
            </a:r>
            <a:endParaRPr lang="zh-TW" altLang="en-US" dirty="0"/>
          </a:p>
        </p:txBody>
      </p:sp>
      <p:sp>
        <p:nvSpPr>
          <p:cNvPr id="21" name="文字方塊 20">
            <a:extLst>
              <a:ext uri="{FF2B5EF4-FFF2-40B4-BE49-F238E27FC236}">
                <a16:creationId xmlns:a16="http://schemas.microsoft.com/office/drawing/2014/main" id="{EC186562-64AA-481F-92AD-7083B12C9A5A}"/>
              </a:ext>
            </a:extLst>
          </p:cNvPr>
          <p:cNvSpPr txBox="1"/>
          <p:nvPr/>
        </p:nvSpPr>
        <p:spPr>
          <a:xfrm>
            <a:off x="6889799" y="4147606"/>
            <a:ext cx="854721" cy="369332"/>
          </a:xfrm>
          <a:prstGeom prst="rect">
            <a:avLst/>
          </a:prstGeom>
          <a:noFill/>
        </p:spPr>
        <p:txBody>
          <a:bodyPr wrap="none" rtlCol="0">
            <a:spAutoFit/>
          </a:bodyPr>
          <a:lstStyle/>
          <a:p>
            <a:r>
              <a:rPr lang="en-US" altLang="zh-TW" dirty="0"/>
              <a:t>ESDOF</a:t>
            </a:r>
            <a:endParaRPr lang="zh-TW" altLang="en-US" dirty="0"/>
          </a:p>
        </p:txBody>
      </p:sp>
      <p:sp>
        <p:nvSpPr>
          <p:cNvPr id="22" name="文字方塊 21">
            <a:extLst>
              <a:ext uri="{FF2B5EF4-FFF2-40B4-BE49-F238E27FC236}">
                <a16:creationId xmlns:a16="http://schemas.microsoft.com/office/drawing/2014/main" id="{E7BDE65F-3BBA-46DF-AFAA-332B019D0FA2}"/>
              </a:ext>
            </a:extLst>
          </p:cNvPr>
          <p:cNvSpPr txBox="1"/>
          <p:nvPr/>
        </p:nvSpPr>
        <p:spPr>
          <a:xfrm>
            <a:off x="5190616" y="3624588"/>
            <a:ext cx="2534668" cy="369332"/>
          </a:xfrm>
          <a:prstGeom prst="rect">
            <a:avLst/>
          </a:prstGeom>
          <a:noFill/>
        </p:spPr>
        <p:txBody>
          <a:bodyPr wrap="none" rtlCol="0">
            <a:spAutoFit/>
          </a:bodyPr>
          <a:lstStyle/>
          <a:p>
            <a:r>
              <a:rPr lang="en-US" altLang="zh-TW" dirty="0"/>
              <a:t>Nonlinear Static Analysis</a:t>
            </a:r>
            <a:endParaRPr lang="zh-TW" altLang="en-US" dirty="0"/>
          </a:p>
        </p:txBody>
      </p:sp>
      <p:sp>
        <p:nvSpPr>
          <p:cNvPr id="24" name="文字方塊 23">
            <a:extLst>
              <a:ext uri="{FF2B5EF4-FFF2-40B4-BE49-F238E27FC236}">
                <a16:creationId xmlns:a16="http://schemas.microsoft.com/office/drawing/2014/main" id="{C1E8FDC9-0474-40F3-983E-5583B00F0DA5}"/>
              </a:ext>
            </a:extLst>
          </p:cNvPr>
          <p:cNvSpPr txBox="1"/>
          <p:nvPr/>
        </p:nvSpPr>
        <p:spPr>
          <a:xfrm>
            <a:off x="5904208" y="5321399"/>
            <a:ext cx="1467068" cy="369332"/>
          </a:xfrm>
          <a:prstGeom prst="rect">
            <a:avLst/>
          </a:prstGeom>
          <a:noFill/>
        </p:spPr>
        <p:txBody>
          <a:bodyPr wrap="none" rtlCol="0">
            <a:spAutoFit/>
          </a:bodyPr>
          <a:lstStyle/>
          <a:p>
            <a:r>
              <a:rPr lang="en-US" altLang="zh-TW" dirty="0"/>
              <a:t>Higher Mode</a:t>
            </a:r>
            <a:endParaRPr lang="zh-TW" altLang="en-US" dirty="0"/>
          </a:p>
        </p:txBody>
      </p:sp>
      <p:sp>
        <p:nvSpPr>
          <p:cNvPr id="26" name="文字方塊 25">
            <a:extLst>
              <a:ext uri="{FF2B5EF4-FFF2-40B4-BE49-F238E27FC236}">
                <a16:creationId xmlns:a16="http://schemas.microsoft.com/office/drawing/2014/main" id="{C26089BA-B9E5-46D7-8B3D-1822F52B89FB}"/>
              </a:ext>
            </a:extLst>
          </p:cNvPr>
          <p:cNvSpPr txBox="1"/>
          <p:nvPr/>
        </p:nvSpPr>
        <p:spPr>
          <a:xfrm>
            <a:off x="629841" y="1512086"/>
            <a:ext cx="816249" cy="369332"/>
          </a:xfrm>
          <a:prstGeom prst="rect">
            <a:avLst/>
          </a:prstGeom>
          <a:noFill/>
        </p:spPr>
        <p:txBody>
          <a:bodyPr wrap="none" rtlCol="0">
            <a:spAutoFit/>
          </a:bodyPr>
          <a:lstStyle/>
          <a:p>
            <a:r>
              <a:rPr lang="en-US" altLang="zh-TW" dirty="0"/>
              <a:t>MDOF</a:t>
            </a:r>
            <a:endParaRPr lang="zh-TW" altLang="en-US" dirty="0"/>
          </a:p>
        </p:txBody>
      </p:sp>
      <p:sp>
        <p:nvSpPr>
          <p:cNvPr id="3" name="矩形 2"/>
          <p:cNvSpPr/>
          <p:nvPr/>
        </p:nvSpPr>
        <p:spPr>
          <a:xfrm>
            <a:off x="4548068" y="2412316"/>
            <a:ext cx="4179349" cy="369332"/>
          </a:xfrm>
          <a:prstGeom prst="rect">
            <a:avLst/>
          </a:prstGeom>
        </p:spPr>
        <p:txBody>
          <a:bodyPr wrap="none">
            <a:spAutoFit/>
          </a:bodyPr>
          <a:lstStyle/>
          <a:p>
            <a:r>
              <a:rPr lang="en-US" altLang="zh-TW" dirty="0" smtClean="0"/>
              <a:t>Reduce </a:t>
            </a:r>
            <a:r>
              <a:rPr lang="en-US" altLang="zh-TW" dirty="0"/>
              <a:t>the computational price and time</a:t>
            </a:r>
            <a:endParaRPr lang="zh-TW" altLang="en-US" dirty="0"/>
          </a:p>
        </p:txBody>
      </p:sp>
      <p:cxnSp>
        <p:nvCxnSpPr>
          <p:cNvPr id="9" name="直線單箭頭接點 8"/>
          <p:cNvCxnSpPr/>
          <p:nvPr/>
        </p:nvCxnSpPr>
        <p:spPr>
          <a:xfrm>
            <a:off x="6640286" y="3012059"/>
            <a:ext cx="0" cy="4027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6268800" y="4345367"/>
            <a:ext cx="589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a:off x="6637742" y="4775544"/>
            <a:ext cx="0" cy="4027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19842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98"/>
          <p:cNvSpPr txBox="1"/>
          <p:nvPr/>
        </p:nvSpPr>
        <p:spPr>
          <a:xfrm>
            <a:off x="629841" y="3758201"/>
            <a:ext cx="1951606" cy="738664"/>
          </a:xfrm>
          <a:prstGeom prst="rect">
            <a:avLst/>
          </a:prstGeom>
          <a:noFill/>
        </p:spPr>
        <p:txBody>
          <a:bodyPr wrap="square" lIns="0" rtlCol="0" anchor="t">
            <a:spAutoFit/>
          </a:bodyPr>
          <a:lstStyle/>
          <a:p>
            <a:pPr algn="ctr"/>
            <a:r>
              <a:rPr lang="fr-FR" sz="2100" dirty="0">
                <a:latin typeface="Segoe UI Light" panose="020B0502040204020203" pitchFamily="34" charset="0"/>
                <a:cs typeface="Segoe UI Light" panose="020B0502040204020203" pitchFamily="34" charset="0"/>
              </a:rPr>
              <a:t>Modal Pushover Analysis (MPA)</a:t>
            </a:r>
          </a:p>
        </p:txBody>
      </p:sp>
      <p:sp>
        <p:nvSpPr>
          <p:cNvPr id="2" name="Text Placeholder 1"/>
          <p:cNvSpPr>
            <a:spLocks noGrp="1"/>
          </p:cNvSpPr>
          <p:nvPr>
            <p:ph type="body" sz="quarter" idx="10"/>
          </p:nvPr>
        </p:nvSpPr>
        <p:spPr>
          <a:xfrm>
            <a:off x="629841" y="1352550"/>
            <a:ext cx="3904059" cy="549381"/>
          </a:xfrm>
        </p:spPr>
        <p:txBody>
          <a:bodyPr/>
          <a:lstStyle/>
          <a:p>
            <a:r>
              <a:rPr lang="en-US" altLang="zh-TW" dirty="0">
                <a:latin typeface="Segoe UI Light" panose="020B0502040204020203" pitchFamily="34" charset="0"/>
                <a:cs typeface="Segoe UI Light" panose="020B0502040204020203" pitchFamily="34" charset="0"/>
              </a:rPr>
              <a:t>Require Experienced</a:t>
            </a:r>
            <a:endParaRPr lang="fr-FR" dirty="0">
              <a:solidFill>
                <a:schemeClr val="accent1"/>
              </a:solidFill>
              <a:latin typeface="Segoe UI Light" panose="020B0502040204020203" pitchFamily="34" charset="0"/>
              <a:cs typeface="Segoe UI Light" panose="020B0502040204020203" pitchFamily="34" charset="0"/>
            </a:endParaRPr>
          </a:p>
        </p:txBody>
      </p:sp>
      <p:sp>
        <p:nvSpPr>
          <p:cNvPr id="19" name="TextBox 18"/>
          <p:cNvSpPr txBox="1"/>
          <p:nvPr/>
        </p:nvSpPr>
        <p:spPr>
          <a:xfrm>
            <a:off x="3596198" y="3758201"/>
            <a:ext cx="1951606" cy="1061829"/>
          </a:xfrm>
          <a:prstGeom prst="rect">
            <a:avLst/>
          </a:prstGeom>
          <a:noFill/>
        </p:spPr>
        <p:txBody>
          <a:bodyPr wrap="square" lIns="0" rtlCol="0" anchor="t">
            <a:spAutoFit/>
          </a:bodyPr>
          <a:lstStyle/>
          <a:p>
            <a:pPr algn="ctr"/>
            <a:r>
              <a:rPr lang="fr-FR" sz="2100" dirty="0">
                <a:latin typeface="Segoe UI Light" panose="020B0502040204020203" pitchFamily="34" charset="0"/>
                <a:cs typeface="Segoe UI Light" panose="020B0502040204020203" pitchFamily="34" charset="0"/>
              </a:rPr>
              <a:t>Energy-Based Pushover Analysis (EPA)</a:t>
            </a:r>
          </a:p>
        </p:txBody>
      </p:sp>
      <p:sp>
        <p:nvSpPr>
          <p:cNvPr id="20" name="TextBox 19"/>
          <p:cNvSpPr txBox="1"/>
          <p:nvPr/>
        </p:nvSpPr>
        <p:spPr>
          <a:xfrm>
            <a:off x="6562554" y="3758201"/>
            <a:ext cx="1951606" cy="1061829"/>
          </a:xfrm>
          <a:prstGeom prst="rect">
            <a:avLst/>
          </a:prstGeom>
          <a:noFill/>
        </p:spPr>
        <p:txBody>
          <a:bodyPr wrap="square" lIns="0" rtlCol="0" anchor="t">
            <a:spAutoFit/>
          </a:bodyPr>
          <a:lstStyle/>
          <a:p>
            <a:pPr algn="ctr"/>
            <a:r>
              <a:rPr lang="fr-FR" sz="2100" dirty="0">
                <a:latin typeface="Segoe UI Light" panose="020B0502040204020203" pitchFamily="34" charset="0"/>
                <a:cs typeface="Segoe UI Light" panose="020B0502040204020203" pitchFamily="34" charset="0"/>
              </a:rPr>
              <a:t>Adaptive Pushover Analysis (APA)</a:t>
            </a:r>
          </a:p>
        </p:txBody>
      </p:sp>
      <p:sp>
        <p:nvSpPr>
          <p:cNvPr id="9" name="Freeform 5"/>
          <p:cNvSpPr>
            <a:spLocks/>
          </p:cNvSpPr>
          <p:nvPr/>
        </p:nvSpPr>
        <p:spPr bwMode="auto">
          <a:xfrm>
            <a:off x="1401537" y="3072346"/>
            <a:ext cx="408213" cy="407132"/>
          </a:xfrm>
          <a:custGeom>
            <a:avLst/>
            <a:gdLst>
              <a:gd name="T0" fmla="*/ 4912 w 4912"/>
              <a:gd name="T1" fmla="*/ 285 h 4899"/>
              <a:gd name="T2" fmla="*/ 4627 w 4912"/>
              <a:gd name="T3" fmla="*/ 0 h 4899"/>
              <a:gd name="T4" fmla="*/ 2456 w 4912"/>
              <a:gd name="T5" fmla="*/ 2165 h 4899"/>
              <a:gd name="T6" fmla="*/ 285 w 4912"/>
              <a:gd name="T7" fmla="*/ 0 h 4899"/>
              <a:gd name="T8" fmla="*/ 0 w 4912"/>
              <a:gd name="T9" fmla="*/ 285 h 4899"/>
              <a:gd name="T10" fmla="*/ 2171 w 4912"/>
              <a:gd name="T11" fmla="*/ 2450 h 4899"/>
              <a:gd name="T12" fmla="*/ 0 w 4912"/>
              <a:gd name="T13" fmla="*/ 4614 h 4899"/>
              <a:gd name="T14" fmla="*/ 285 w 4912"/>
              <a:gd name="T15" fmla="*/ 4899 h 4899"/>
              <a:gd name="T16" fmla="*/ 2456 w 4912"/>
              <a:gd name="T17" fmla="*/ 2734 h 4899"/>
              <a:gd name="T18" fmla="*/ 4627 w 4912"/>
              <a:gd name="T19" fmla="*/ 4899 h 4899"/>
              <a:gd name="T20" fmla="*/ 4912 w 4912"/>
              <a:gd name="T21" fmla="*/ 4614 h 4899"/>
              <a:gd name="T22" fmla="*/ 2741 w 4912"/>
              <a:gd name="T23" fmla="*/ 2450 h 4899"/>
              <a:gd name="T24" fmla="*/ 4912 w 4912"/>
              <a:gd name="T25" fmla="*/ 285 h 4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12" h="4899">
                <a:moveTo>
                  <a:pt x="4912" y="285"/>
                </a:moveTo>
                <a:lnTo>
                  <a:pt x="4627" y="0"/>
                </a:lnTo>
                <a:lnTo>
                  <a:pt x="2456" y="2165"/>
                </a:lnTo>
                <a:lnTo>
                  <a:pt x="285" y="0"/>
                </a:lnTo>
                <a:lnTo>
                  <a:pt x="0" y="285"/>
                </a:lnTo>
                <a:lnTo>
                  <a:pt x="2171" y="2450"/>
                </a:lnTo>
                <a:lnTo>
                  <a:pt x="0" y="4614"/>
                </a:lnTo>
                <a:lnTo>
                  <a:pt x="285" y="4899"/>
                </a:lnTo>
                <a:lnTo>
                  <a:pt x="2456" y="2734"/>
                </a:lnTo>
                <a:lnTo>
                  <a:pt x="4627" y="4899"/>
                </a:lnTo>
                <a:lnTo>
                  <a:pt x="4912" y="4614"/>
                </a:lnTo>
                <a:lnTo>
                  <a:pt x="2741" y="2450"/>
                </a:lnTo>
                <a:lnTo>
                  <a:pt x="4912" y="285"/>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fr-FR" sz="1350"/>
          </a:p>
        </p:txBody>
      </p:sp>
      <p:sp>
        <p:nvSpPr>
          <p:cNvPr id="10" name="Freeform 5"/>
          <p:cNvSpPr>
            <a:spLocks/>
          </p:cNvSpPr>
          <p:nvPr/>
        </p:nvSpPr>
        <p:spPr bwMode="auto">
          <a:xfrm>
            <a:off x="4340510" y="3072346"/>
            <a:ext cx="408213" cy="407132"/>
          </a:xfrm>
          <a:custGeom>
            <a:avLst/>
            <a:gdLst>
              <a:gd name="T0" fmla="*/ 4912 w 4912"/>
              <a:gd name="T1" fmla="*/ 285 h 4899"/>
              <a:gd name="T2" fmla="*/ 4627 w 4912"/>
              <a:gd name="T3" fmla="*/ 0 h 4899"/>
              <a:gd name="T4" fmla="*/ 2456 w 4912"/>
              <a:gd name="T5" fmla="*/ 2165 h 4899"/>
              <a:gd name="T6" fmla="*/ 285 w 4912"/>
              <a:gd name="T7" fmla="*/ 0 h 4899"/>
              <a:gd name="T8" fmla="*/ 0 w 4912"/>
              <a:gd name="T9" fmla="*/ 285 h 4899"/>
              <a:gd name="T10" fmla="*/ 2171 w 4912"/>
              <a:gd name="T11" fmla="*/ 2450 h 4899"/>
              <a:gd name="T12" fmla="*/ 0 w 4912"/>
              <a:gd name="T13" fmla="*/ 4614 h 4899"/>
              <a:gd name="T14" fmla="*/ 285 w 4912"/>
              <a:gd name="T15" fmla="*/ 4899 h 4899"/>
              <a:gd name="T16" fmla="*/ 2456 w 4912"/>
              <a:gd name="T17" fmla="*/ 2734 h 4899"/>
              <a:gd name="T18" fmla="*/ 4627 w 4912"/>
              <a:gd name="T19" fmla="*/ 4899 h 4899"/>
              <a:gd name="T20" fmla="*/ 4912 w 4912"/>
              <a:gd name="T21" fmla="*/ 4614 h 4899"/>
              <a:gd name="T22" fmla="*/ 2741 w 4912"/>
              <a:gd name="T23" fmla="*/ 2450 h 4899"/>
              <a:gd name="T24" fmla="*/ 4912 w 4912"/>
              <a:gd name="T25" fmla="*/ 285 h 4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12" h="4899">
                <a:moveTo>
                  <a:pt x="4912" y="285"/>
                </a:moveTo>
                <a:lnTo>
                  <a:pt x="4627" y="0"/>
                </a:lnTo>
                <a:lnTo>
                  <a:pt x="2456" y="2165"/>
                </a:lnTo>
                <a:lnTo>
                  <a:pt x="285" y="0"/>
                </a:lnTo>
                <a:lnTo>
                  <a:pt x="0" y="285"/>
                </a:lnTo>
                <a:lnTo>
                  <a:pt x="2171" y="2450"/>
                </a:lnTo>
                <a:lnTo>
                  <a:pt x="0" y="4614"/>
                </a:lnTo>
                <a:lnTo>
                  <a:pt x="285" y="4899"/>
                </a:lnTo>
                <a:lnTo>
                  <a:pt x="2456" y="2734"/>
                </a:lnTo>
                <a:lnTo>
                  <a:pt x="4627" y="4899"/>
                </a:lnTo>
                <a:lnTo>
                  <a:pt x="4912" y="4614"/>
                </a:lnTo>
                <a:lnTo>
                  <a:pt x="2741" y="2450"/>
                </a:lnTo>
                <a:lnTo>
                  <a:pt x="4912" y="285"/>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fr-FR" sz="1350"/>
          </a:p>
        </p:txBody>
      </p:sp>
      <p:sp>
        <p:nvSpPr>
          <p:cNvPr id="11" name="Freeform 5"/>
          <p:cNvSpPr>
            <a:spLocks/>
          </p:cNvSpPr>
          <p:nvPr/>
        </p:nvSpPr>
        <p:spPr bwMode="auto">
          <a:xfrm>
            <a:off x="7334250" y="3072346"/>
            <a:ext cx="408213" cy="407132"/>
          </a:xfrm>
          <a:custGeom>
            <a:avLst/>
            <a:gdLst>
              <a:gd name="T0" fmla="*/ 4912 w 4912"/>
              <a:gd name="T1" fmla="*/ 285 h 4899"/>
              <a:gd name="T2" fmla="*/ 4627 w 4912"/>
              <a:gd name="T3" fmla="*/ 0 h 4899"/>
              <a:gd name="T4" fmla="*/ 2456 w 4912"/>
              <a:gd name="T5" fmla="*/ 2165 h 4899"/>
              <a:gd name="T6" fmla="*/ 285 w 4912"/>
              <a:gd name="T7" fmla="*/ 0 h 4899"/>
              <a:gd name="T8" fmla="*/ 0 w 4912"/>
              <a:gd name="T9" fmla="*/ 285 h 4899"/>
              <a:gd name="T10" fmla="*/ 2171 w 4912"/>
              <a:gd name="T11" fmla="*/ 2450 h 4899"/>
              <a:gd name="T12" fmla="*/ 0 w 4912"/>
              <a:gd name="T13" fmla="*/ 4614 h 4899"/>
              <a:gd name="T14" fmla="*/ 285 w 4912"/>
              <a:gd name="T15" fmla="*/ 4899 h 4899"/>
              <a:gd name="T16" fmla="*/ 2456 w 4912"/>
              <a:gd name="T17" fmla="*/ 2734 h 4899"/>
              <a:gd name="T18" fmla="*/ 4627 w 4912"/>
              <a:gd name="T19" fmla="*/ 4899 h 4899"/>
              <a:gd name="T20" fmla="*/ 4912 w 4912"/>
              <a:gd name="T21" fmla="*/ 4614 h 4899"/>
              <a:gd name="T22" fmla="*/ 2741 w 4912"/>
              <a:gd name="T23" fmla="*/ 2450 h 4899"/>
              <a:gd name="T24" fmla="*/ 4912 w 4912"/>
              <a:gd name="T25" fmla="*/ 285 h 4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12" h="4899">
                <a:moveTo>
                  <a:pt x="4912" y="285"/>
                </a:moveTo>
                <a:lnTo>
                  <a:pt x="4627" y="0"/>
                </a:lnTo>
                <a:lnTo>
                  <a:pt x="2456" y="2165"/>
                </a:lnTo>
                <a:lnTo>
                  <a:pt x="285" y="0"/>
                </a:lnTo>
                <a:lnTo>
                  <a:pt x="0" y="285"/>
                </a:lnTo>
                <a:lnTo>
                  <a:pt x="2171" y="2450"/>
                </a:lnTo>
                <a:lnTo>
                  <a:pt x="0" y="4614"/>
                </a:lnTo>
                <a:lnTo>
                  <a:pt x="285" y="4899"/>
                </a:lnTo>
                <a:lnTo>
                  <a:pt x="2456" y="2734"/>
                </a:lnTo>
                <a:lnTo>
                  <a:pt x="4627" y="4899"/>
                </a:lnTo>
                <a:lnTo>
                  <a:pt x="4912" y="4614"/>
                </a:lnTo>
                <a:lnTo>
                  <a:pt x="2741" y="2450"/>
                </a:lnTo>
                <a:lnTo>
                  <a:pt x="4912" y="285"/>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fr-FR" sz="1350"/>
          </a:p>
        </p:txBody>
      </p:sp>
      <p:sp>
        <p:nvSpPr>
          <p:cNvPr id="3" name="投影片編號版面配置區 2">
            <a:extLst>
              <a:ext uri="{FF2B5EF4-FFF2-40B4-BE49-F238E27FC236}">
                <a16:creationId xmlns:a16="http://schemas.microsoft.com/office/drawing/2014/main" id="{0CA79D9D-1A50-45BE-8E89-0824775BFFF2}"/>
              </a:ext>
            </a:extLst>
          </p:cNvPr>
          <p:cNvSpPr>
            <a:spLocks noGrp="1"/>
          </p:cNvSpPr>
          <p:nvPr>
            <p:ph type="sldNum" sz="quarter" idx="13"/>
          </p:nvPr>
        </p:nvSpPr>
        <p:spPr/>
        <p:txBody>
          <a:bodyPr/>
          <a:lstStyle/>
          <a:p>
            <a:fld id="{2DDD7CF1-F89F-4FD9-B1E5-7228A8EA728A}" type="slidenum">
              <a:rPr lang="zh-TW" altLang="en-US" smtClean="0"/>
              <a:t>4</a:t>
            </a:fld>
            <a:endParaRPr lang="zh-TW" altLang="en-US"/>
          </a:p>
        </p:txBody>
      </p:sp>
    </p:spTree>
    <p:extLst>
      <p:ext uri="{BB962C8B-B14F-4D97-AF65-F5344CB8AC3E}">
        <p14:creationId xmlns:p14="http://schemas.microsoft.com/office/powerpoint/2010/main" val="393505955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98"/>
          <p:cNvSpPr txBox="1"/>
          <p:nvPr/>
        </p:nvSpPr>
        <p:spPr>
          <a:xfrm>
            <a:off x="629841" y="2900966"/>
            <a:ext cx="1951606" cy="415498"/>
          </a:xfrm>
          <a:prstGeom prst="rect">
            <a:avLst/>
          </a:prstGeom>
          <a:noFill/>
        </p:spPr>
        <p:txBody>
          <a:bodyPr wrap="square" lIns="0" rtlCol="0" anchor="b">
            <a:spAutoFit/>
          </a:bodyPr>
          <a:lstStyle/>
          <a:p>
            <a:r>
              <a:rPr lang="fr-FR" altLang="zh-TW" sz="2100" dirty="0">
                <a:solidFill>
                  <a:schemeClr val="accent1"/>
                </a:solidFill>
                <a:latin typeface="Segoe UI Light" panose="020B0502040204020203" pitchFamily="34" charset="0"/>
                <a:cs typeface="Segoe UI Light" panose="020B0502040204020203" pitchFamily="34" charset="0"/>
              </a:rPr>
              <a:t>Higher Mode</a:t>
            </a:r>
          </a:p>
        </p:txBody>
      </p:sp>
      <p:sp>
        <p:nvSpPr>
          <p:cNvPr id="2" name="Text Placeholder 1"/>
          <p:cNvSpPr>
            <a:spLocks noGrp="1"/>
          </p:cNvSpPr>
          <p:nvPr>
            <p:ph type="body" sz="quarter" idx="10"/>
          </p:nvPr>
        </p:nvSpPr>
        <p:spPr>
          <a:xfrm>
            <a:off x="629840" y="1352551"/>
            <a:ext cx="5828109" cy="549381"/>
          </a:xfrm>
        </p:spPr>
        <p:txBody>
          <a:bodyPr/>
          <a:lstStyle/>
          <a:p>
            <a:r>
              <a:rPr lang="fr-FR" dirty="0">
                <a:latin typeface="Segoe UI Light" panose="020B0502040204020203" pitchFamily="34" charset="0"/>
                <a:cs typeface="Segoe UI Light" panose="020B0502040204020203" pitchFamily="34" charset="0"/>
              </a:rPr>
              <a:t>Principal Objectives</a:t>
            </a:r>
            <a:endParaRPr lang="fr-FR" dirty="0">
              <a:solidFill>
                <a:schemeClr val="accent1"/>
              </a:solidFill>
              <a:latin typeface="Segoe UI Light" panose="020B0502040204020203" pitchFamily="34" charset="0"/>
              <a:cs typeface="Segoe UI Light" panose="020B0502040204020203" pitchFamily="34" charset="0"/>
            </a:endParaRPr>
          </a:p>
        </p:txBody>
      </p:sp>
      <p:sp>
        <p:nvSpPr>
          <p:cNvPr id="19" name="TextBox 18"/>
          <p:cNvSpPr txBox="1"/>
          <p:nvPr/>
        </p:nvSpPr>
        <p:spPr>
          <a:xfrm>
            <a:off x="3596198" y="2577800"/>
            <a:ext cx="1951606" cy="738664"/>
          </a:xfrm>
          <a:prstGeom prst="rect">
            <a:avLst/>
          </a:prstGeom>
          <a:noFill/>
        </p:spPr>
        <p:txBody>
          <a:bodyPr wrap="square" lIns="0" rtlCol="0" anchor="b">
            <a:spAutoFit/>
          </a:bodyPr>
          <a:lstStyle/>
          <a:p>
            <a:r>
              <a:rPr lang="fr-FR" sz="2100" dirty="0">
                <a:solidFill>
                  <a:schemeClr val="accent1"/>
                </a:solidFill>
                <a:latin typeface="Segoe UI Light" panose="020B0502040204020203" pitchFamily="34" charset="0"/>
                <a:cs typeface="Segoe UI Light" panose="020B0502040204020203" pitchFamily="34" charset="0"/>
              </a:rPr>
              <a:t>Three Different Heights</a:t>
            </a:r>
          </a:p>
        </p:txBody>
      </p:sp>
      <p:sp>
        <p:nvSpPr>
          <p:cNvPr id="20" name="TextBox 19"/>
          <p:cNvSpPr txBox="1"/>
          <p:nvPr/>
        </p:nvSpPr>
        <p:spPr>
          <a:xfrm>
            <a:off x="6562554" y="2577800"/>
            <a:ext cx="1951606" cy="738664"/>
          </a:xfrm>
          <a:prstGeom prst="rect">
            <a:avLst/>
          </a:prstGeom>
          <a:noFill/>
        </p:spPr>
        <p:txBody>
          <a:bodyPr wrap="square" lIns="0" rtlCol="0" anchor="b">
            <a:spAutoFit/>
          </a:bodyPr>
          <a:lstStyle/>
          <a:p>
            <a:r>
              <a:rPr lang="fr-FR" sz="2100" dirty="0">
                <a:solidFill>
                  <a:schemeClr val="accent1"/>
                </a:solidFill>
                <a:latin typeface="Segoe UI Light" panose="020B0502040204020203" pitchFamily="34" charset="0"/>
                <a:cs typeface="Segoe UI Light" panose="020B0502040204020203" pitchFamily="34" charset="0"/>
              </a:rPr>
              <a:t>Seismic Performance</a:t>
            </a:r>
          </a:p>
        </p:txBody>
      </p:sp>
      <p:sp>
        <p:nvSpPr>
          <p:cNvPr id="22" name="TextBox 21"/>
          <p:cNvSpPr txBox="1"/>
          <p:nvPr/>
        </p:nvSpPr>
        <p:spPr>
          <a:xfrm>
            <a:off x="629841" y="3408466"/>
            <a:ext cx="1951606" cy="2005614"/>
          </a:xfrm>
          <a:prstGeom prst="rect">
            <a:avLst/>
          </a:prstGeom>
          <a:noFill/>
        </p:spPr>
        <p:txBody>
          <a:bodyPr wrap="square" lIns="0" rtlCol="0" anchor="t">
            <a:spAutoFit/>
          </a:bodyPr>
          <a:lstStyle/>
          <a:p>
            <a:pPr>
              <a:lnSpc>
                <a:spcPct val="120000"/>
              </a:lnSpc>
            </a:pPr>
            <a:r>
              <a:rPr lang="en-US" sz="1500" dirty="0">
                <a:latin typeface="Segoe UI Light" panose="020B0502040204020203" pitchFamily="34" charset="0"/>
                <a:cs typeface="Segoe UI Light" panose="020B0502040204020203" pitchFamily="34" charset="0"/>
              </a:rPr>
              <a:t>A lateral load pattern that includes higher mode effect for single-run displacement-based NSA to evaluate the lateral behavior of ESDOF.</a:t>
            </a:r>
            <a:endParaRPr lang="fr-FR" sz="1500" dirty="0">
              <a:latin typeface="Segoe UI Light" panose="020B0502040204020203" pitchFamily="34" charset="0"/>
              <a:cs typeface="Segoe UI Light" panose="020B0502040204020203" pitchFamily="34" charset="0"/>
            </a:endParaRPr>
          </a:p>
        </p:txBody>
      </p:sp>
      <p:sp>
        <p:nvSpPr>
          <p:cNvPr id="25" name="TextBox 24"/>
          <p:cNvSpPr txBox="1"/>
          <p:nvPr/>
        </p:nvSpPr>
        <p:spPr>
          <a:xfrm>
            <a:off x="3596198" y="3408466"/>
            <a:ext cx="1951606" cy="2282613"/>
          </a:xfrm>
          <a:prstGeom prst="rect">
            <a:avLst/>
          </a:prstGeom>
          <a:noFill/>
        </p:spPr>
        <p:txBody>
          <a:bodyPr wrap="square" lIns="0" rtlCol="0" anchor="t">
            <a:spAutoFit/>
          </a:bodyPr>
          <a:lstStyle/>
          <a:p>
            <a:pPr>
              <a:lnSpc>
                <a:spcPct val="120000"/>
              </a:lnSpc>
            </a:pPr>
            <a:r>
              <a:rPr lang="en-US" sz="1500" dirty="0">
                <a:latin typeface="Segoe UI Light" panose="020B0502040204020203" pitchFamily="34" charset="0"/>
                <a:cs typeface="Segoe UI Light" panose="020B0502040204020203" pitchFamily="34" charset="0"/>
              </a:rPr>
              <a:t>Applicability of IDA of ESDOF with proposed load pattern in evaluating seismic performance of single column RC with three different column heights.</a:t>
            </a:r>
            <a:endParaRPr lang="fr-FR" sz="1500" dirty="0">
              <a:latin typeface="Segoe UI Light" panose="020B0502040204020203" pitchFamily="34" charset="0"/>
              <a:cs typeface="Segoe UI Light" panose="020B0502040204020203" pitchFamily="34" charset="0"/>
            </a:endParaRPr>
          </a:p>
        </p:txBody>
      </p:sp>
      <p:sp>
        <p:nvSpPr>
          <p:cNvPr id="26" name="TextBox 25"/>
          <p:cNvSpPr txBox="1"/>
          <p:nvPr/>
        </p:nvSpPr>
        <p:spPr>
          <a:xfrm>
            <a:off x="6562554" y="3408466"/>
            <a:ext cx="1951606" cy="1728615"/>
          </a:xfrm>
          <a:prstGeom prst="rect">
            <a:avLst/>
          </a:prstGeom>
          <a:noFill/>
        </p:spPr>
        <p:txBody>
          <a:bodyPr wrap="square" lIns="0" rtlCol="0" anchor="t">
            <a:spAutoFit/>
          </a:bodyPr>
          <a:lstStyle/>
          <a:p>
            <a:pPr>
              <a:lnSpc>
                <a:spcPct val="120000"/>
              </a:lnSpc>
            </a:pPr>
            <a:r>
              <a:rPr lang="en-US" sz="1500" dirty="0">
                <a:latin typeface="Segoe UI Light" panose="020B0502040204020203" pitchFamily="34" charset="0"/>
                <a:cs typeface="Segoe UI Light" panose="020B0502040204020203" pitchFamily="34" charset="0"/>
              </a:rPr>
              <a:t>Evaluate the seismic performance of the typically single-column reinforced concrete bridge used in Thailand.</a:t>
            </a:r>
            <a:endParaRPr lang="fr-FR" sz="1500" dirty="0">
              <a:latin typeface="Segoe UI Light" panose="020B0502040204020203" pitchFamily="34" charset="0"/>
              <a:cs typeface="Segoe UI Light" panose="020B0502040204020203" pitchFamily="34" charset="0"/>
            </a:endParaRPr>
          </a:p>
        </p:txBody>
      </p:sp>
      <p:sp>
        <p:nvSpPr>
          <p:cNvPr id="3" name="投影片編號版面配置區 2">
            <a:extLst>
              <a:ext uri="{FF2B5EF4-FFF2-40B4-BE49-F238E27FC236}">
                <a16:creationId xmlns:a16="http://schemas.microsoft.com/office/drawing/2014/main" id="{D4229A17-41BD-42AD-867B-CE6B0F8030D5}"/>
              </a:ext>
            </a:extLst>
          </p:cNvPr>
          <p:cNvSpPr>
            <a:spLocks noGrp="1"/>
          </p:cNvSpPr>
          <p:nvPr>
            <p:ph type="sldNum" sz="quarter" idx="13"/>
          </p:nvPr>
        </p:nvSpPr>
        <p:spPr/>
        <p:txBody>
          <a:bodyPr/>
          <a:lstStyle/>
          <a:p>
            <a:fld id="{2DDD7CF1-F89F-4FD9-B1E5-7228A8EA728A}" type="slidenum">
              <a:rPr lang="zh-TW" altLang="en-US" smtClean="0"/>
              <a:t>5</a:t>
            </a:fld>
            <a:endParaRPr lang="zh-TW" altLang="en-US"/>
          </a:p>
        </p:txBody>
      </p:sp>
    </p:spTree>
    <p:extLst>
      <p:ext uri="{BB962C8B-B14F-4D97-AF65-F5344CB8AC3E}">
        <p14:creationId xmlns:p14="http://schemas.microsoft.com/office/powerpoint/2010/main" val="351604170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98"/>
          <p:cNvSpPr txBox="1"/>
          <p:nvPr/>
        </p:nvSpPr>
        <p:spPr>
          <a:xfrm>
            <a:off x="629841" y="3959424"/>
            <a:ext cx="1161000" cy="1246495"/>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Case study of single-column RC bridge structures</a:t>
            </a:r>
          </a:p>
        </p:txBody>
      </p:sp>
      <p:grpSp>
        <p:nvGrpSpPr>
          <p:cNvPr id="2" name="Group 1"/>
          <p:cNvGrpSpPr/>
          <p:nvPr/>
        </p:nvGrpSpPr>
        <p:grpSpPr>
          <a:xfrm>
            <a:off x="2423814" y="2903338"/>
            <a:ext cx="708425" cy="708425"/>
            <a:chOff x="3173014" y="2956717"/>
            <a:chExt cx="944566" cy="944566"/>
          </a:xfrm>
        </p:grpSpPr>
        <p:sp>
          <p:nvSpPr>
            <p:cNvPr id="19" name="Oval 18"/>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dirty="0"/>
            </a:p>
          </p:txBody>
        </p:sp>
        <p:sp>
          <p:nvSpPr>
            <p:cNvPr id="23" name="Oval 22"/>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2</a:t>
              </a:r>
            </a:p>
          </p:txBody>
        </p:sp>
      </p:grpSp>
      <p:grpSp>
        <p:nvGrpSpPr>
          <p:cNvPr id="25" name="Group 24"/>
          <p:cNvGrpSpPr/>
          <p:nvPr/>
        </p:nvGrpSpPr>
        <p:grpSpPr>
          <a:xfrm>
            <a:off x="629840" y="2903338"/>
            <a:ext cx="708425" cy="708425"/>
            <a:chOff x="3173014" y="2956717"/>
            <a:chExt cx="944566" cy="944566"/>
          </a:xfrm>
        </p:grpSpPr>
        <p:sp>
          <p:nvSpPr>
            <p:cNvPr id="26" name="Oval 25"/>
            <p:cNvSpPr/>
            <p:nvPr/>
          </p:nvSpPr>
          <p:spPr>
            <a:xfrm>
              <a:off x="3290491" y="3074194"/>
              <a:ext cx="709612" cy="7096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27" name="Oval 26"/>
            <p:cNvSpPr/>
            <p:nvPr/>
          </p:nvSpPr>
          <p:spPr>
            <a:xfrm>
              <a:off x="3173014" y="2956717"/>
              <a:ext cx="944566" cy="944566"/>
            </a:xfrm>
            <a:prstGeom prst="ellipse">
              <a:avLst/>
            </a:pr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bg1"/>
                  </a:solidFill>
                  <a:latin typeface="Segoe UI" panose="020B0502040204020203" pitchFamily="34" charset="0"/>
                  <a:cs typeface="Segoe UI" panose="020B0502040204020203" pitchFamily="34" charset="0"/>
                </a:rPr>
                <a:t>1</a:t>
              </a:r>
            </a:p>
          </p:txBody>
        </p:sp>
      </p:grpSp>
      <p:grpSp>
        <p:nvGrpSpPr>
          <p:cNvPr id="28" name="Group 27"/>
          <p:cNvGrpSpPr/>
          <p:nvPr/>
        </p:nvGrpSpPr>
        <p:grpSpPr>
          <a:xfrm>
            <a:off x="4217788" y="2903338"/>
            <a:ext cx="708425" cy="708425"/>
            <a:chOff x="3173014" y="2956717"/>
            <a:chExt cx="944566" cy="944566"/>
          </a:xfrm>
        </p:grpSpPr>
        <p:sp>
          <p:nvSpPr>
            <p:cNvPr id="29" name="Oval 28"/>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0" name="Oval 29"/>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3</a:t>
              </a:r>
            </a:p>
          </p:txBody>
        </p:sp>
      </p:grpSp>
      <p:grpSp>
        <p:nvGrpSpPr>
          <p:cNvPr id="31" name="Group 30"/>
          <p:cNvGrpSpPr/>
          <p:nvPr/>
        </p:nvGrpSpPr>
        <p:grpSpPr>
          <a:xfrm>
            <a:off x="6011761" y="2903338"/>
            <a:ext cx="708425" cy="708425"/>
            <a:chOff x="3173014" y="2956717"/>
            <a:chExt cx="944566" cy="944566"/>
          </a:xfrm>
        </p:grpSpPr>
        <p:sp>
          <p:nvSpPr>
            <p:cNvPr id="32" name="Oval 31"/>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 name="Oval 32"/>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4</a:t>
              </a:r>
            </a:p>
          </p:txBody>
        </p:sp>
      </p:grpSp>
      <p:grpSp>
        <p:nvGrpSpPr>
          <p:cNvPr id="34" name="Group 33"/>
          <p:cNvGrpSpPr/>
          <p:nvPr/>
        </p:nvGrpSpPr>
        <p:grpSpPr>
          <a:xfrm>
            <a:off x="7805735" y="2903338"/>
            <a:ext cx="708425" cy="708425"/>
            <a:chOff x="3173014" y="2956717"/>
            <a:chExt cx="944566" cy="944566"/>
          </a:xfrm>
        </p:grpSpPr>
        <p:sp>
          <p:nvSpPr>
            <p:cNvPr id="35" name="Oval 34"/>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6" name="Oval 35"/>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5</a:t>
              </a:r>
            </a:p>
          </p:txBody>
        </p:sp>
      </p:grpSp>
      <p:sp>
        <p:nvSpPr>
          <p:cNvPr id="42" name="TextBox 41"/>
          <p:cNvSpPr txBox="1"/>
          <p:nvPr/>
        </p:nvSpPr>
        <p:spPr>
          <a:xfrm>
            <a:off x="2423814" y="3959424"/>
            <a:ext cx="1161000" cy="1477328"/>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Seismic performance evaluation by incremental dynamic analysis</a:t>
            </a:r>
          </a:p>
        </p:txBody>
      </p:sp>
      <p:sp>
        <p:nvSpPr>
          <p:cNvPr id="43" name="TextBox 42"/>
          <p:cNvSpPr txBox="1"/>
          <p:nvPr/>
        </p:nvSpPr>
        <p:spPr>
          <a:xfrm>
            <a:off x="4217787" y="3959424"/>
            <a:ext cx="1161000" cy="1708160"/>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Nonlinear static analysis of the studied bridges with various load patterns</a:t>
            </a:r>
          </a:p>
        </p:txBody>
      </p:sp>
      <p:sp>
        <p:nvSpPr>
          <p:cNvPr id="44" name="TextBox 43"/>
          <p:cNvSpPr txBox="1"/>
          <p:nvPr/>
        </p:nvSpPr>
        <p:spPr>
          <a:xfrm>
            <a:off x="6011760" y="3959424"/>
            <a:ext cx="1161000" cy="1938992"/>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Incremental dynamic analysis of studied bridges by ESDOF with various load patterns</a:t>
            </a:r>
          </a:p>
        </p:txBody>
      </p:sp>
      <p:sp>
        <p:nvSpPr>
          <p:cNvPr id="45" name="TextBox 44"/>
          <p:cNvSpPr txBox="1"/>
          <p:nvPr/>
        </p:nvSpPr>
        <p:spPr>
          <a:xfrm>
            <a:off x="7805733" y="3959424"/>
            <a:ext cx="1161000" cy="1477328"/>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Performance of the bridges under considered earthquake</a:t>
            </a:r>
          </a:p>
        </p:txBody>
      </p:sp>
      <p:cxnSp>
        <p:nvCxnSpPr>
          <p:cNvPr id="14" name="Straight Connector 13"/>
          <p:cNvCxnSpPr>
            <a:stCxn id="27" idx="6"/>
            <a:endCxn id="23" idx="2"/>
          </p:cNvCxnSpPr>
          <p:nvPr/>
        </p:nvCxnSpPr>
        <p:spPr>
          <a:xfrm>
            <a:off x="1338265"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124501"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933951"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720184"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sz="quarter" idx="10"/>
          </p:nvPr>
        </p:nvSpPr>
        <p:spPr>
          <a:xfrm>
            <a:off x="629841" y="1352551"/>
            <a:ext cx="3361134" cy="549381"/>
          </a:xfrm>
        </p:spPr>
        <p:txBody>
          <a:bodyPr/>
          <a:lstStyle/>
          <a:p>
            <a:r>
              <a:rPr lang="en-US" altLang="zh-TW" dirty="0">
                <a:latin typeface="Segoe UI Light" panose="020B0502040204020203" pitchFamily="34" charset="0"/>
                <a:cs typeface="Segoe UI Light" panose="020B0502040204020203" pitchFamily="34" charset="0"/>
              </a:rPr>
              <a:t>Outline</a:t>
            </a:r>
            <a:endParaRPr lang="fr-FR" dirty="0">
              <a:solidFill>
                <a:schemeClr val="accent1"/>
              </a:solidFill>
              <a:latin typeface="Segoe UI Light" panose="020B0502040204020203" pitchFamily="34" charset="0"/>
              <a:cs typeface="Segoe UI Light" panose="020B0502040204020203" pitchFamily="34" charset="0"/>
            </a:endParaRPr>
          </a:p>
        </p:txBody>
      </p:sp>
      <p:sp>
        <p:nvSpPr>
          <p:cNvPr id="4" name="投影片編號版面配置區 3">
            <a:extLst>
              <a:ext uri="{FF2B5EF4-FFF2-40B4-BE49-F238E27FC236}">
                <a16:creationId xmlns:a16="http://schemas.microsoft.com/office/drawing/2014/main" id="{C1DD8E8C-2F7D-4BD5-BCA7-FED231FDEFE5}"/>
              </a:ext>
            </a:extLst>
          </p:cNvPr>
          <p:cNvSpPr>
            <a:spLocks noGrp="1"/>
          </p:cNvSpPr>
          <p:nvPr>
            <p:ph type="sldNum" sz="quarter" idx="13"/>
          </p:nvPr>
        </p:nvSpPr>
        <p:spPr/>
        <p:txBody>
          <a:bodyPr/>
          <a:lstStyle/>
          <a:p>
            <a:fld id="{2DDD7CF1-F89F-4FD9-B1E5-7228A8EA728A}" type="slidenum">
              <a:rPr lang="zh-TW" altLang="en-US" smtClean="0"/>
              <a:t>6</a:t>
            </a:fld>
            <a:endParaRPr lang="zh-TW" altLang="en-US"/>
          </a:p>
        </p:txBody>
      </p:sp>
    </p:spTree>
    <p:extLst>
      <p:ext uri="{BB962C8B-B14F-4D97-AF65-F5344CB8AC3E}">
        <p14:creationId xmlns:p14="http://schemas.microsoft.com/office/powerpoint/2010/main" val="269156251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BB006A8B-D4E8-4C36-8CB1-E050CE582A1A}"/>
              </a:ext>
            </a:extLst>
          </p:cNvPr>
          <p:cNvSpPr>
            <a:spLocks noGrp="1"/>
          </p:cNvSpPr>
          <p:nvPr>
            <p:ph type="body" sz="quarter" idx="10"/>
          </p:nvPr>
        </p:nvSpPr>
        <p:spPr>
          <a:xfrm>
            <a:off x="629840" y="660401"/>
            <a:ext cx="7885509" cy="1006429"/>
          </a:xfrm>
        </p:spPr>
        <p:txBody>
          <a:bodyPr/>
          <a:lstStyle/>
          <a:p>
            <a:r>
              <a:rPr lang="en-US" altLang="zh-TW" dirty="0"/>
              <a:t>Case study of single-column RC bridge structures</a:t>
            </a:r>
          </a:p>
        </p:txBody>
      </p:sp>
      <p:sp>
        <p:nvSpPr>
          <p:cNvPr id="3" name="投影片編號版面配置區 2">
            <a:extLst>
              <a:ext uri="{FF2B5EF4-FFF2-40B4-BE49-F238E27FC236}">
                <a16:creationId xmlns:a16="http://schemas.microsoft.com/office/drawing/2014/main" id="{6F28094E-0BE5-4F5E-9E22-3180FE0482C8}"/>
              </a:ext>
            </a:extLst>
          </p:cNvPr>
          <p:cNvSpPr>
            <a:spLocks noGrp="1"/>
          </p:cNvSpPr>
          <p:nvPr>
            <p:ph type="sldNum" sz="quarter" idx="13"/>
          </p:nvPr>
        </p:nvSpPr>
        <p:spPr/>
        <p:txBody>
          <a:bodyPr/>
          <a:lstStyle/>
          <a:p>
            <a:fld id="{2DDD7CF1-F89F-4FD9-B1E5-7228A8EA728A}" type="slidenum">
              <a:rPr lang="zh-TW" altLang="en-US" smtClean="0"/>
              <a:t>7</a:t>
            </a:fld>
            <a:endParaRPr lang="zh-TW" altLang="en-US"/>
          </a:p>
        </p:txBody>
      </p:sp>
      <p:pic>
        <p:nvPicPr>
          <p:cNvPr id="6" name="圖片 5">
            <a:extLst>
              <a:ext uri="{FF2B5EF4-FFF2-40B4-BE49-F238E27FC236}">
                <a16:creationId xmlns:a16="http://schemas.microsoft.com/office/drawing/2014/main" id="{AA43BBC5-D0B2-4D2E-A091-914CB8E9F653}"/>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29840" y="1920025"/>
            <a:ext cx="3278131" cy="1989103"/>
          </a:xfrm>
          <a:prstGeom prst="rect">
            <a:avLst/>
          </a:prstGeom>
        </p:spPr>
      </p:pic>
      <p:pic>
        <p:nvPicPr>
          <p:cNvPr id="7" name="Picture 2" descr="https://ars.els-cdn.com/content/image/1-s2.0-S0141029616312391-gr6.jpg">
            <a:extLst>
              <a:ext uri="{FF2B5EF4-FFF2-40B4-BE49-F238E27FC236}">
                <a16:creationId xmlns:a16="http://schemas.microsoft.com/office/drawing/2014/main" id="{95FB1C3C-0320-4417-8155-F04931CB6E25}"/>
              </a:ext>
            </a:extLst>
          </p:cNvPr>
          <p:cNvPicPr>
            <a:picLocks noChangeAspect="1" noChangeArrowheads="1"/>
          </p:cNvPicPr>
          <p:nvPr/>
        </p:nvPicPr>
        <p:blipFill>
          <a:blip r:embed="rId4">
            <a:clrChange>
              <a:clrFrom>
                <a:srgbClr val="FBFBFB"/>
              </a:clrFrom>
              <a:clrTo>
                <a:srgbClr val="FBFBFB">
                  <a:alpha val="0"/>
                </a:srgbClr>
              </a:clrTo>
            </a:clrChange>
            <a:extLst>
              <a:ext uri="{28A0092B-C50C-407E-A947-70E740481C1C}">
                <a14:useLocalDpi xmlns:a14="http://schemas.microsoft.com/office/drawing/2010/main" val="0"/>
              </a:ext>
            </a:extLst>
          </a:blip>
          <a:srcRect/>
          <a:stretch>
            <a:fillRect/>
          </a:stretch>
        </p:blipFill>
        <p:spPr bwMode="auto">
          <a:xfrm>
            <a:off x="4111058" y="2293981"/>
            <a:ext cx="4693784" cy="1615147"/>
          </a:xfrm>
          <a:prstGeom prst="rect">
            <a:avLst/>
          </a:prstGeom>
          <a:noFill/>
          <a:extLst>
            <a:ext uri="{909E8E84-426E-40DD-AFC4-6F175D3DCCD1}">
              <a14:hiddenFill xmlns:a14="http://schemas.microsoft.com/office/drawing/2010/main">
                <a:solidFill>
                  <a:srgbClr val="FFFFFF"/>
                </a:solidFill>
              </a14:hiddenFill>
            </a:ext>
          </a:extLst>
        </p:spPr>
      </p:pic>
      <p:pic>
        <p:nvPicPr>
          <p:cNvPr id="8" name="圖片 7">
            <a:extLst>
              <a:ext uri="{FF2B5EF4-FFF2-40B4-BE49-F238E27FC236}">
                <a16:creationId xmlns:a16="http://schemas.microsoft.com/office/drawing/2014/main" id="{F60B9DB2-C48A-4A7B-85F8-764F254E8979}"/>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2181225" y="4156917"/>
            <a:ext cx="4781550" cy="2381996"/>
          </a:xfrm>
          <a:prstGeom prst="rect">
            <a:avLst/>
          </a:prstGeom>
        </p:spPr>
      </p:pic>
    </p:spTree>
    <p:extLst>
      <p:ext uri="{BB962C8B-B14F-4D97-AF65-F5344CB8AC3E}">
        <p14:creationId xmlns:p14="http://schemas.microsoft.com/office/powerpoint/2010/main" val="1187468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98"/>
          <p:cNvSpPr txBox="1"/>
          <p:nvPr/>
        </p:nvSpPr>
        <p:spPr>
          <a:xfrm>
            <a:off x="629841" y="3959424"/>
            <a:ext cx="1161000" cy="1246495"/>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Case study of single-column RC bridge structures</a:t>
            </a:r>
          </a:p>
        </p:txBody>
      </p:sp>
      <p:grpSp>
        <p:nvGrpSpPr>
          <p:cNvPr id="2" name="Group 1"/>
          <p:cNvGrpSpPr/>
          <p:nvPr/>
        </p:nvGrpSpPr>
        <p:grpSpPr>
          <a:xfrm>
            <a:off x="2423814" y="2903338"/>
            <a:ext cx="708425" cy="708425"/>
            <a:chOff x="3173014" y="2956717"/>
            <a:chExt cx="944566" cy="944566"/>
          </a:xfrm>
        </p:grpSpPr>
        <p:sp>
          <p:nvSpPr>
            <p:cNvPr id="19" name="Oval 18"/>
            <p:cNvSpPr/>
            <p:nvPr/>
          </p:nvSpPr>
          <p:spPr>
            <a:xfrm>
              <a:off x="3290491" y="3074194"/>
              <a:ext cx="709612" cy="7096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dirty="0"/>
            </a:p>
          </p:txBody>
        </p:sp>
        <p:sp>
          <p:nvSpPr>
            <p:cNvPr id="23" name="Oval 22"/>
            <p:cNvSpPr/>
            <p:nvPr/>
          </p:nvSpPr>
          <p:spPr>
            <a:xfrm>
              <a:off x="3173014" y="2956717"/>
              <a:ext cx="944566" cy="944566"/>
            </a:xfrm>
            <a:prstGeom prst="ellipse">
              <a:avLst/>
            </a:pr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bg1"/>
                  </a:solidFill>
                  <a:latin typeface="Segoe UI" panose="020B0502040204020203" pitchFamily="34" charset="0"/>
                  <a:cs typeface="Segoe UI" panose="020B0502040204020203" pitchFamily="34" charset="0"/>
                </a:rPr>
                <a:t>2</a:t>
              </a:r>
            </a:p>
          </p:txBody>
        </p:sp>
      </p:grpSp>
      <p:grpSp>
        <p:nvGrpSpPr>
          <p:cNvPr id="25" name="Group 24"/>
          <p:cNvGrpSpPr/>
          <p:nvPr/>
        </p:nvGrpSpPr>
        <p:grpSpPr>
          <a:xfrm>
            <a:off x="629840" y="2903338"/>
            <a:ext cx="708425" cy="708425"/>
            <a:chOff x="3173014" y="2956717"/>
            <a:chExt cx="944566" cy="944566"/>
          </a:xfrm>
        </p:grpSpPr>
        <p:sp>
          <p:nvSpPr>
            <p:cNvPr id="26" name="Oval 25"/>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27" name="Oval 26"/>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1</a:t>
              </a:r>
            </a:p>
          </p:txBody>
        </p:sp>
      </p:grpSp>
      <p:grpSp>
        <p:nvGrpSpPr>
          <p:cNvPr id="28" name="Group 27"/>
          <p:cNvGrpSpPr/>
          <p:nvPr/>
        </p:nvGrpSpPr>
        <p:grpSpPr>
          <a:xfrm>
            <a:off x="4217788" y="2903338"/>
            <a:ext cx="708425" cy="708425"/>
            <a:chOff x="3173014" y="2956717"/>
            <a:chExt cx="944566" cy="944566"/>
          </a:xfrm>
        </p:grpSpPr>
        <p:sp>
          <p:nvSpPr>
            <p:cNvPr id="29" name="Oval 28"/>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0" name="Oval 29"/>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3</a:t>
              </a:r>
            </a:p>
          </p:txBody>
        </p:sp>
      </p:grpSp>
      <p:grpSp>
        <p:nvGrpSpPr>
          <p:cNvPr id="31" name="Group 30"/>
          <p:cNvGrpSpPr/>
          <p:nvPr/>
        </p:nvGrpSpPr>
        <p:grpSpPr>
          <a:xfrm>
            <a:off x="6011761" y="2903338"/>
            <a:ext cx="708425" cy="708425"/>
            <a:chOff x="3173014" y="2956717"/>
            <a:chExt cx="944566" cy="944566"/>
          </a:xfrm>
        </p:grpSpPr>
        <p:sp>
          <p:nvSpPr>
            <p:cNvPr id="32" name="Oval 31"/>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 name="Oval 32"/>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4</a:t>
              </a:r>
            </a:p>
          </p:txBody>
        </p:sp>
      </p:grpSp>
      <p:grpSp>
        <p:nvGrpSpPr>
          <p:cNvPr id="34" name="Group 33"/>
          <p:cNvGrpSpPr/>
          <p:nvPr/>
        </p:nvGrpSpPr>
        <p:grpSpPr>
          <a:xfrm>
            <a:off x="7805735" y="2903338"/>
            <a:ext cx="708425" cy="708425"/>
            <a:chOff x="3173014" y="2956717"/>
            <a:chExt cx="944566" cy="944566"/>
          </a:xfrm>
        </p:grpSpPr>
        <p:sp>
          <p:nvSpPr>
            <p:cNvPr id="35" name="Oval 34"/>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6" name="Oval 35"/>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5</a:t>
              </a:r>
            </a:p>
          </p:txBody>
        </p:sp>
      </p:grpSp>
      <p:sp>
        <p:nvSpPr>
          <p:cNvPr id="42" name="TextBox 41"/>
          <p:cNvSpPr txBox="1"/>
          <p:nvPr/>
        </p:nvSpPr>
        <p:spPr>
          <a:xfrm>
            <a:off x="2423814" y="3959424"/>
            <a:ext cx="1161000" cy="1477328"/>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Seismic performance evaluation by incremental dynamic analysis</a:t>
            </a:r>
          </a:p>
        </p:txBody>
      </p:sp>
      <p:sp>
        <p:nvSpPr>
          <p:cNvPr id="43" name="TextBox 42"/>
          <p:cNvSpPr txBox="1"/>
          <p:nvPr/>
        </p:nvSpPr>
        <p:spPr>
          <a:xfrm>
            <a:off x="4217787" y="3959424"/>
            <a:ext cx="1161000" cy="1708160"/>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Nonlinear static analysis of the studied bridges with various load patterns</a:t>
            </a:r>
          </a:p>
        </p:txBody>
      </p:sp>
      <p:sp>
        <p:nvSpPr>
          <p:cNvPr id="44" name="TextBox 43"/>
          <p:cNvSpPr txBox="1"/>
          <p:nvPr/>
        </p:nvSpPr>
        <p:spPr>
          <a:xfrm>
            <a:off x="6011760" y="3959424"/>
            <a:ext cx="1161000" cy="1938992"/>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Incremental dynamic analysis of studied bridges by ESDOF with various load patterns</a:t>
            </a:r>
          </a:p>
        </p:txBody>
      </p:sp>
      <p:sp>
        <p:nvSpPr>
          <p:cNvPr id="45" name="TextBox 44"/>
          <p:cNvSpPr txBox="1"/>
          <p:nvPr/>
        </p:nvSpPr>
        <p:spPr>
          <a:xfrm>
            <a:off x="7805733" y="3959424"/>
            <a:ext cx="1161000" cy="1477328"/>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Performance of the bridges under considered earthquake</a:t>
            </a:r>
          </a:p>
        </p:txBody>
      </p:sp>
      <p:cxnSp>
        <p:nvCxnSpPr>
          <p:cNvPr id="14" name="Straight Connector 13"/>
          <p:cNvCxnSpPr>
            <a:stCxn id="27" idx="6"/>
            <a:endCxn id="23" idx="2"/>
          </p:cNvCxnSpPr>
          <p:nvPr/>
        </p:nvCxnSpPr>
        <p:spPr>
          <a:xfrm>
            <a:off x="1338265"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124501"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933951"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720184"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sz="quarter" idx="10"/>
          </p:nvPr>
        </p:nvSpPr>
        <p:spPr>
          <a:xfrm>
            <a:off x="629841" y="1352551"/>
            <a:ext cx="3361134" cy="549381"/>
          </a:xfrm>
        </p:spPr>
        <p:txBody>
          <a:bodyPr/>
          <a:lstStyle/>
          <a:p>
            <a:r>
              <a:rPr lang="en-US" altLang="zh-TW" dirty="0">
                <a:latin typeface="Segoe UI Light" panose="020B0502040204020203" pitchFamily="34" charset="0"/>
                <a:cs typeface="Segoe UI Light" panose="020B0502040204020203" pitchFamily="34" charset="0"/>
              </a:rPr>
              <a:t>Outline</a:t>
            </a:r>
            <a:endParaRPr lang="fr-FR" dirty="0">
              <a:solidFill>
                <a:schemeClr val="accent1"/>
              </a:solidFill>
              <a:latin typeface="Segoe UI Light" panose="020B0502040204020203" pitchFamily="34" charset="0"/>
              <a:cs typeface="Segoe UI Light" panose="020B0502040204020203" pitchFamily="34" charset="0"/>
            </a:endParaRPr>
          </a:p>
        </p:txBody>
      </p:sp>
      <p:sp>
        <p:nvSpPr>
          <p:cNvPr id="4" name="投影片編號版面配置區 3">
            <a:extLst>
              <a:ext uri="{FF2B5EF4-FFF2-40B4-BE49-F238E27FC236}">
                <a16:creationId xmlns:a16="http://schemas.microsoft.com/office/drawing/2014/main" id="{C1DD8E8C-2F7D-4BD5-BCA7-FED231FDEFE5}"/>
              </a:ext>
            </a:extLst>
          </p:cNvPr>
          <p:cNvSpPr>
            <a:spLocks noGrp="1"/>
          </p:cNvSpPr>
          <p:nvPr>
            <p:ph type="sldNum" sz="quarter" idx="13"/>
          </p:nvPr>
        </p:nvSpPr>
        <p:spPr/>
        <p:txBody>
          <a:bodyPr/>
          <a:lstStyle/>
          <a:p>
            <a:fld id="{2DDD7CF1-F89F-4FD9-B1E5-7228A8EA728A}" type="slidenum">
              <a:rPr lang="zh-TW" altLang="en-US" smtClean="0"/>
              <a:t>8</a:t>
            </a:fld>
            <a:endParaRPr lang="zh-TW" altLang="en-US"/>
          </a:p>
        </p:txBody>
      </p:sp>
    </p:spTree>
    <p:extLst>
      <p:ext uri="{BB962C8B-B14F-4D97-AF65-F5344CB8AC3E}">
        <p14:creationId xmlns:p14="http://schemas.microsoft.com/office/powerpoint/2010/main" val="339172415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E856F877-67A4-4A93-B6B1-C834D4F6F0C9}"/>
              </a:ext>
            </a:extLst>
          </p:cNvPr>
          <p:cNvSpPr>
            <a:spLocks noGrp="1"/>
          </p:cNvSpPr>
          <p:nvPr>
            <p:ph type="body" sz="quarter" idx="10"/>
          </p:nvPr>
        </p:nvSpPr>
        <p:spPr>
          <a:xfrm>
            <a:off x="629841" y="660401"/>
            <a:ext cx="7023496" cy="549381"/>
          </a:xfrm>
        </p:spPr>
        <p:txBody>
          <a:bodyPr/>
          <a:lstStyle/>
          <a:p>
            <a:r>
              <a:rPr lang="en-US" altLang="zh-TW" dirty="0"/>
              <a:t>IDA of multi-degree of freedom system </a:t>
            </a:r>
            <a:endParaRPr lang="zh-TW" altLang="en-US" dirty="0"/>
          </a:p>
        </p:txBody>
      </p:sp>
      <p:sp>
        <p:nvSpPr>
          <p:cNvPr id="3" name="投影片編號版面配置區 2">
            <a:extLst>
              <a:ext uri="{FF2B5EF4-FFF2-40B4-BE49-F238E27FC236}">
                <a16:creationId xmlns:a16="http://schemas.microsoft.com/office/drawing/2014/main" id="{D3401BFB-65FD-4053-B60C-72AAC2488A43}"/>
              </a:ext>
            </a:extLst>
          </p:cNvPr>
          <p:cNvSpPr>
            <a:spLocks noGrp="1"/>
          </p:cNvSpPr>
          <p:nvPr>
            <p:ph type="sldNum" sz="quarter" idx="13"/>
          </p:nvPr>
        </p:nvSpPr>
        <p:spPr/>
        <p:txBody>
          <a:bodyPr/>
          <a:lstStyle/>
          <a:p>
            <a:fld id="{2DDD7CF1-F89F-4FD9-B1E5-7228A8EA728A}" type="slidenum">
              <a:rPr lang="zh-TW" altLang="en-US" smtClean="0"/>
              <a:t>9</a:t>
            </a:fld>
            <a:endParaRPr lang="zh-TW" altLang="en-US"/>
          </a:p>
        </p:txBody>
      </p:sp>
      <p:pic>
        <p:nvPicPr>
          <p:cNvPr id="10" name="Picture 2" descr="https://ars.els-cdn.com/content/image/1-s2.0-S0141029616312391-gr7.jpg">
            <a:extLst>
              <a:ext uri="{FF2B5EF4-FFF2-40B4-BE49-F238E27FC236}">
                <a16:creationId xmlns:a16="http://schemas.microsoft.com/office/drawing/2014/main" id="{C53E5E40-7F4E-40CF-92D4-0F2012EB99B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90662" y="1890713"/>
            <a:ext cx="6162675"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6071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skyran color">
      <a:dk1>
        <a:srgbClr val="565656"/>
      </a:dk1>
      <a:lt1>
        <a:srgbClr val="FFFFFF"/>
      </a:lt1>
      <a:dk2>
        <a:srgbClr val="44546A"/>
      </a:dk2>
      <a:lt2>
        <a:srgbClr val="E7E6E6"/>
      </a:lt2>
      <a:accent1>
        <a:srgbClr val="1ABC9C"/>
      </a:accent1>
      <a:accent2>
        <a:srgbClr val="3498DB"/>
      </a:accent2>
      <a:accent3>
        <a:srgbClr val="E95849"/>
      </a:accent3>
      <a:accent4>
        <a:srgbClr val="E67E22"/>
      </a:accent4>
      <a:accent5>
        <a:srgbClr val="34495E"/>
      </a:accent5>
      <a:accent6>
        <a:srgbClr val="9B59B6"/>
      </a:accent6>
      <a:hlink>
        <a:srgbClr val="00B0F0"/>
      </a:hlink>
      <a:folHlink>
        <a:srgbClr val="954F72"/>
      </a:folHlink>
    </a:clrScheme>
    <a:fontScheme name="Segoe">
      <a:majorFont>
        <a:latin typeface="Segoe UI Light"/>
        <a:ea typeface="微軟正黑體 Light"/>
        <a:cs typeface=""/>
      </a:majorFont>
      <a:minorFont>
        <a:latin typeface="Segoe UI Light"/>
        <a:ea typeface="微軟正黑體 Light"/>
        <a:cs typeface=""/>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942</TotalTime>
  <Words>2023</Words>
  <Application>Microsoft Office PowerPoint</Application>
  <PresentationFormat>如螢幕大小 (4:3)</PresentationFormat>
  <Paragraphs>224</Paragraphs>
  <Slides>24</Slides>
  <Notes>17</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24</vt:i4>
      </vt:variant>
    </vt:vector>
  </HeadingPairs>
  <TitlesOfParts>
    <vt:vector size="31" baseType="lpstr">
      <vt:lpstr>微軟正黑體 Light</vt:lpstr>
      <vt:lpstr>新細明體</vt:lpstr>
      <vt:lpstr>Arial</vt:lpstr>
      <vt:lpstr>Calibri</vt:lpstr>
      <vt:lpstr>Segoe UI</vt:lpstr>
      <vt:lpstr>Segoe UI Light</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bohao6</dc:creator>
  <cp:lastModifiedBy>Windows 使用者</cp:lastModifiedBy>
  <cp:revision>56</cp:revision>
  <dcterms:created xsi:type="dcterms:W3CDTF">2018-07-10T06:00:09Z</dcterms:created>
  <dcterms:modified xsi:type="dcterms:W3CDTF">2018-08-09T06:26:09Z</dcterms:modified>
</cp:coreProperties>
</file>