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314" r:id="rId5"/>
    <p:sldId id="368" r:id="rId6"/>
    <p:sldId id="370" r:id="rId7"/>
    <p:sldId id="371" r:id="rId8"/>
    <p:sldId id="373" r:id="rId9"/>
    <p:sldId id="372" r:id="rId10"/>
    <p:sldId id="377" r:id="rId11"/>
    <p:sldId id="374" r:id="rId12"/>
    <p:sldId id="375" r:id="rId13"/>
    <p:sldId id="381" r:id="rId14"/>
    <p:sldId id="380" r:id="rId15"/>
    <p:sldId id="382" r:id="rId16"/>
    <p:sldId id="386" r:id="rId17"/>
    <p:sldId id="387" r:id="rId18"/>
    <p:sldId id="388" r:id="rId19"/>
    <p:sldId id="376" r:id="rId20"/>
    <p:sldId id="389" r:id="rId21"/>
    <p:sldId id="378" r:id="rId22"/>
    <p:sldId id="391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0BC827-DC54-475D-A05A-4DF599518847}">
          <p14:sldIdLst>
            <p14:sldId id="314"/>
            <p14:sldId id="368"/>
          </p14:sldIdLst>
        </p14:section>
        <p14:section name="Linear" id="{72406F0A-A3DE-46CB-AA2F-3BA5C7E629AA}">
          <p14:sldIdLst>
            <p14:sldId id="370"/>
            <p14:sldId id="371"/>
            <p14:sldId id="373"/>
            <p14:sldId id="372"/>
          </p14:sldIdLst>
        </p14:section>
        <p14:section name="Pushover" id="{56F4166F-61C2-4C31-AC3B-21648BC3C606}">
          <p14:sldIdLst>
            <p14:sldId id="377"/>
            <p14:sldId id="374"/>
            <p14:sldId id="375"/>
            <p14:sldId id="381"/>
            <p14:sldId id="380"/>
            <p14:sldId id="382"/>
            <p14:sldId id="386"/>
            <p14:sldId id="387"/>
            <p14:sldId id="388"/>
          </p14:sldIdLst>
        </p14:section>
        <p14:section name="Time History" id="{8DFCAC6C-A6D1-4198-A597-18ED24E92B83}">
          <p14:sldIdLst>
            <p14:sldId id="376"/>
            <p14:sldId id="389"/>
          </p14:sldIdLst>
        </p14:section>
        <p14:section name="Hinge" id="{290F5EFE-6CA9-46BD-95F4-2952C7158E6D}">
          <p14:sldIdLst>
            <p14:sldId id="378"/>
          </p14:sldIdLst>
        </p14:section>
        <p14:section name="Plan" id="{8873404D-ED87-4F74-8826-B7664B9B1130}">
          <p14:sldIdLst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E1359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81358" autoAdjust="0"/>
  </p:normalViewPr>
  <p:slideViewPr>
    <p:cSldViewPr snapToGrid="0">
      <p:cViewPr varScale="1">
        <p:scale>
          <a:sx n="90" d="100"/>
          <a:sy n="90" d="100"/>
        </p:scale>
        <p:origin x="1350" y="90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今天會講到線性段的多點斷</a:t>
            </a:r>
            <a:r>
              <a:rPr lang="zh-TW" altLang="en-US" dirty="0" smtClean="0"/>
              <a:t>筋</a:t>
            </a:r>
            <a:endParaRPr lang="en-US" altLang="zh-TW" dirty="0" smtClean="0"/>
          </a:p>
          <a:p>
            <a:r>
              <a:rPr lang="en-US" altLang="zh-TW" dirty="0" smtClean="0"/>
              <a:t>Benchmark</a:t>
            </a:r>
            <a:r>
              <a:rPr lang="en-US" altLang="zh-TW" baseline="0" dirty="0" smtClean="0"/>
              <a:t> model </a:t>
            </a:r>
            <a:r>
              <a:rPr lang="zh-TW" altLang="en-US" baseline="0" dirty="0" smtClean="0"/>
              <a:t>的</a:t>
            </a:r>
            <a:r>
              <a:rPr lang="zh-TW" altLang="en-US" dirty="0" smtClean="0"/>
              <a:t>非</a:t>
            </a:r>
            <a:r>
              <a:rPr lang="zh-TW" altLang="en-US" dirty="0"/>
              <a:t>線</a:t>
            </a:r>
            <a:r>
              <a:rPr lang="zh-TW" altLang="en-US" dirty="0" smtClean="0"/>
              <a:t>性 </a:t>
            </a:r>
            <a:r>
              <a:rPr lang="en-US" altLang="zh-TW" dirty="0"/>
              <a:t>pushover</a:t>
            </a:r>
            <a:r>
              <a:rPr lang="en-US" altLang="zh-TW" baseline="0" dirty="0"/>
              <a:t> </a:t>
            </a:r>
            <a:r>
              <a:rPr lang="zh-TW" altLang="en-US" baseline="0" dirty="0"/>
              <a:t>還有一點點 </a:t>
            </a:r>
            <a:r>
              <a:rPr lang="en-US" altLang="zh-TW" baseline="0" dirty="0"/>
              <a:t>time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663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75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模型 不同 </a:t>
            </a:r>
            <a:r>
              <a:rPr lang="en-US" dirty="0"/>
              <a:t>condition </a:t>
            </a:r>
            <a:r>
              <a:rPr lang="zh-TW" altLang="en-US" dirty="0"/>
              <a:t>效果</a:t>
            </a:r>
            <a:r>
              <a:rPr lang="zh-TW" altLang="en-US" dirty="0" smtClean="0"/>
              <a:t>不同</a:t>
            </a:r>
            <a:endParaRPr lang="en-US" altLang="zh-TW" dirty="0" smtClean="0"/>
          </a:p>
          <a:p>
            <a:r>
              <a:rPr lang="en-US" altLang="zh-TW" dirty="0" smtClean="0">
                <a:effectLst/>
              </a:rPr>
              <a:t>[]</a:t>
            </a:r>
            <a:r>
              <a:rPr lang="zh-TW" altLang="en-US" dirty="0" smtClean="0">
                <a:effectLst/>
              </a:rPr>
              <a:t>號數變大 </a:t>
            </a:r>
            <a:r>
              <a:rPr lang="en-US" altLang="zh-TW" dirty="0" smtClean="0">
                <a:effectLst/>
              </a:rPr>
              <a:t>=&gt; </a:t>
            </a:r>
            <a:r>
              <a:rPr lang="zh-TW" altLang="en-US" dirty="0" smtClean="0">
                <a:effectLst/>
              </a:rPr>
              <a:t>優化效果變差</a:t>
            </a:r>
            <a:r>
              <a:rPr lang="en-US" altLang="zh-TW" dirty="0" smtClean="0">
                <a:effectLst/>
              </a:rPr>
              <a:t>, condition = initial</a:t>
            </a:r>
          </a:p>
          <a:p>
            <a:r>
              <a:rPr lang="en-US" altLang="zh-TW" dirty="0" smtClean="0">
                <a:effectLst/>
              </a:rPr>
              <a:t>[]</a:t>
            </a:r>
            <a:r>
              <a:rPr lang="zh-TW" altLang="en-US" dirty="0" smtClean="0">
                <a:effectLst/>
              </a:rPr>
              <a:t>號數變大 </a:t>
            </a:r>
            <a:r>
              <a:rPr lang="en-US" altLang="zh-TW" dirty="0" smtClean="0">
                <a:effectLst/>
              </a:rPr>
              <a:t>=&gt; </a:t>
            </a:r>
            <a:r>
              <a:rPr lang="zh-TW" altLang="en-US" dirty="0" smtClean="0">
                <a:effectLst/>
              </a:rPr>
              <a:t>上層優化效果變好，下層優化效果變差</a:t>
            </a:r>
            <a:r>
              <a:rPr lang="en-US" altLang="zh-TW" dirty="0" smtClean="0">
                <a:effectLst/>
              </a:rPr>
              <a:t>, condition = 60x80 =&gt; 50x70</a:t>
            </a:r>
          </a:p>
          <a:p>
            <a:r>
              <a:rPr lang="en-US" altLang="zh-TW" dirty="0" smtClean="0">
                <a:effectLst/>
              </a:rPr>
              <a:t>[]</a:t>
            </a:r>
            <a:r>
              <a:rPr lang="zh-TW" altLang="en-US" dirty="0" smtClean="0">
                <a:effectLst/>
              </a:rPr>
              <a:t>號數變大 </a:t>
            </a:r>
            <a:r>
              <a:rPr lang="en-US" altLang="zh-TW" dirty="0" smtClean="0">
                <a:effectLst/>
              </a:rPr>
              <a:t>=&gt; </a:t>
            </a:r>
            <a:r>
              <a:rPr lang="zh-TW" altLang="en-US" dirty="0" smtClean="0">
                <a:effectLst/>
              </a:rPr>
              <a:t>優化效果變好</a:t>
            </a:r>
            <a:r>
              <a:rPr lang="en-US" altLang="zh-TW" dirty="0" smtClean="0">
                <a:effectLst/>
              </a:rPr>
              <a:t>, condition = DLLL 0.2, 0.3 =&gt; 0.3, 0.5</a:t>
            </a:r>
          </a:p>
          <a:p>
            <a:r>
              <a:rPr lang="en-US" altLang="zh-TW" dirty="0" smtClean="0">
                <a:effectLst/>
              </a:rPr>
              <a:t>[]</a:t>
            </a:r>
            <a:r>
              <a:rPr lang="zh-TW" altLang="en-US" dirty="0" smtClean="0">
                <a:effectLst/>
              </a:rPr>
              <a:t>竟然找不到一個絕對的規律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然後每一個下去看也都蠻合理的，每個狀況都不太一樣，所以我覺得之前下結論下太快了，應該再多做一點測試，才能歸納出比較正確的規律。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35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Pushover k=0, 1,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78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Pushover mode 1, 4, MMC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566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擬合反應譜 圖</a:t>
            </a:r>
            <a:endParaRPr lang="en-US" altLang="zh-TW" dirty="0"/>
          </a:p>
          <a:p>
            <a:r>
              <a:rPr lang="zh-TW" altLang="en-US" dirty="0"/>
              <a:t>結果</a:t>
            </a:r>
            <a:endParaRPr lang="en-US" altLang="zh-TW" dirty="0"/>
          </a:p>
          <a:p>
            <a:r>
              <a:rPr lang="en-US" dirty="0"/>
              <a:t>IDA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683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線性 </a:t>
            </a:r>
            <a:r>
              <a:rPr lang="en-US" altLang="zh-TW" dirty="0" smtClean="0"/>
              <a:t>7.2mm</a:t>
            </a:r>
          </a:p>
          <a:p>
            <a:r>
              <a:rPr lang="en-US" dirty="0" err="1" smtClean="0"/>
              <a:t>Sotry</a:t>
            </a:r>
            <a:r>
              <a:rPr lang="en-US" dirty="0" smtClean="0"/>
              <a:t> drift 0.001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307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手做一次模型</a:t>
            </a:r>
          </a:p>
          <a:p>
            <a:r>
              <a:rPr lang="zh-TW" altLang="en-US" dirty="0">
                <a:effectLst/>
              </a:rPr>
              <a:t>開發程式 </a:t>
            </a:r>
            <a:r>
              <a:rPr lang="en-US" dirty="0">
                <a:effectLst/>
              </a:rPr>
              <a:t>for </a:t>
            </a:r>
            <a:r>
              <a:rPr lang="en-US" dirty="0" err="1">
                <a:effectLst/>
              </a:rPr>
              <a:t>etabs</a:t>
            </a:r>
            <a:r>
              <a:rPr lang="en-US" dirty="0">
                <a:effectLst/>
              </a:rPr>
              <a:t> 2016</a:t>
            </a:r>
          </a:p>
          <a:p>
            <a:r>
              <a:rPr lang="zh-TW" altLang="en-US" dirty="0">
                <a:effectLst/>
              </a:rPr>
              <a:t>塑絞設定</a:t>
            </a:r>
          </a:p>
          <a:p>
            <a:pPr lvl="1"/>
            <a:r>
              <a:rPr lang="en-US" dirty="0">
                <a:effectLst/>
              </a:rPr>
              <a:t>TEASPA</a:t>
            </a:r>
          </a:p>
          <a:p>
            <a:pPr lvl="1"/>
            <a:r>
              <a:rPr lang="en-US" dirty="0">
                <a:effectLst/>
              </a:rPr>
              <a:t>SERCB</a:t>
            </a:r>
          </a:p>
          <a:p>
            <a:pPr lvl="1"/>
            <a:r>
              <a:rPr lang="zh-TW" altLang="en-US" dirty="0">
                <a:effectLst/>
              </a:rPr>
              <a:t>遲滯迴圈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76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0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(8)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320" y="1283652"/>
            <a:ext cx="3600000" cy="466262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320" y="1283651"/>
            <a:ext cx="3600000" cy="466262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64262" y="1283651"/>
            <a:ext cx="2708049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Base Shear: 1532kN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</a:t>
            </a: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131mm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780673" y="2713037"/>
            <a:ext cx="723900" cy="2194243"/>
            <a:chOff x="5372100" y="2713037"/>
            <a:chExt cx="723900" cy="2194243"/>
          </a:xfrm>
        </p:grpSpPr>
        <p:cxnSp>
          <p:nvCxnSpPr>
            <p:cNvPr id="7" name="直線接點 6"/>
            <p:cNvCxnSpPr/>
            <p:nvPr/>
          </p:nvCxnSpPr>
          <p:spPr>
            <a:xfrm>
              <a:off x="5372100" y="2723197"/>
              <a:ext cx="0" cy="21840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5372100" y="3434080"/>
              <a:ext cx="723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5372100" y="4145280"/>
              <a:ext cx="723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5372100" y="2713037"/>
              <a:ext cx="723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6096000" y="2723197"/>
              <a:ext cx="0" cy="14424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5372100" y="4165600"/>
              <a:ext cx="723900" cy="723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790833" y="5374640"/>
                <a:ext cx="78893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833" y="5374640"/>
                <a:ext cx="78893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88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320" y="1283650"/>
            <a:ext cx="3600000" cy="4662621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1765302" y="2717161"/>
            <a:ext cx="1094741" cy="2176463"/>
            <a:chOff x="6819899" y="2713037"/>
            <a:chExt cx="1094741" cy="2176463"/>
          </a:xfrm>
        </p:grpSpPr>
        <p:cxnSp>
          <p:nvCxnSpPr>
            <p:cNvPr id="7" name="直線接點 6"/>
            <p:cNvCxnSpPr/>
            <p:nvPr/>
          </p:nvCxnSpPr>
          <p:spPr>
            <a:xfrm>
              <a:off x="6827520" y="2723197"/>
              <a:ext cx="0" cy="2166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6827520" y="2713037"/>
              <a:ext cx="10871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H="1">
              <a:off x="6827520" y="2723197"/>
              <a:ext cx="1087120" cy="2166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6819899" y="3434080"/>
              <a:ext cx="739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>
              <a:off x="6827520" y="4145280"/>
              <a:ext cx="365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781045" y="5373674"/>
                <a:ext cx="595869" cy="42742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</m:oMath>
                </a14:m>
                <a:r>
                  <a:rPr lang="en-US" altLang="zh-TW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45" y="5373674"/>
                <a:ext cx="595869" cy="427425"/>
              </a:xfrm>
              <a:prstGeom prst="rect">
                <a:avLst/>
              </a:prstGeom>
              <a:blipFill>
                <a:blip r:embed="rId3"/>
                <a:stretch>
                  <a:fillRect l="-15306" t="-1429" r="-10204" b="-2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1064262" y="1283651"/>
            <a:ext cx="2672783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Base Shear: 1314kN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</a:t>
            </a: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140mm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320" y="1283651"/>
            <a:ext cx="3600000" cy="466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3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67" y="1280851"/>
            <a:ext cx="3600000" cy="466262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67" y="1280850"/>
            <a:ext cx="3600000" cy="466262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64262" y="1283651"/>
            <a:ext cx="2667974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Base Shear: 1190kN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</a:t>
            </a: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143mm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776226" y="2713037"/>
            <a:ext cx="2875281" cy="4144963"/>
            <a:chOff x="8971279" y="2713037"/>
            <a:chExt cx="2875281" cy="4144963"/>
          </a:xfrm>
        </p:grpSpPr>
        <p:cxnSp>
          <p:nvCxnSpPr>
            <p:cNvPr id="7" name="直線接點 6"/>
            <p:cNvCxnSpPr/>
            <p:nvPr/>
          </p:nvCxnSpPr>
          <p:spPr>
            <a:xfrm>
              <a:off x="8971280" y="2713037"/>
              <a:ext cx="0" cy="2176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8971280" y="2713037"/>
              <a:ext cx="142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8971280" y="3434080"/>
              <a:ext cx="355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8971280" y="4145280"/>
              <a:ext cx="812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弧形 10"/>
            <p:cNvSpPr/>
            <p:nvPr/>
          </p:nvSpPr>
          <p:spPr>
            <a:xfrm flipH="1">
              <a:off x="8971279" y="2723198"/>
              <a:ext cx="2875281" cy="413480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476505" y="5364460"/>
                <a:ext cx="78893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505" y="5364460"/>
                <a:ext cx="78893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59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931" y="1277307"/>
            <a:ext cx="3602736" cy="4666164"/>
          </a:xfrm>
          <a:prstGeom prst="rect">
            <a:avLst/>
          </a:prstGeom>
        </p:spPr>
      </p:pic>
      <p:pic>
        <p:nvPicPr>
          <p:cNvPr id="1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931" y="1277307"/>
            <a:ext cx="3602736" cy="4666164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sp>
        <p:nvSpPr>
          <p:cNvPr id="5" name="文字方塊 4"/>
          <p:cNvSpPr txBox="1"/>
          <p:nvPr/>
        </p:nvSpPr>
        <p:spPr>
          <a:xfrm>
            <a:off x="1064262" y="624429"/>
            <a:ext cx="2667974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Base Shear: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1316kN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</a:t>
            </a: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140mm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3465" y="1594167"/>
            <a:ext cx="895350" cy="4924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5"/>
              <p:cNvSpPr txBox="1"/>
              <p:nvPr/>
            </p:nvSpPr>
            <p:spPr>
              <a:xfrm>
                <a:off x="1070295" y="2001520"/>
                <a:ext cx="997261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1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95" y="2001520"/>
                <a:ext cx="9972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89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7215" y="1651317"/>
            <a:ext cx="1209675" cy="4867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6"/>
              <p:cNvSpPr txBox="1"/>
              <p:nvPr/>
            </p:nvSpPr>
            <p:spPr>
              <a:xfrm>
                <a:off x="1070503" y="2021839"/>
                <a:ext cx="997260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4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1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03" y="2021839"/>
                <a:ext cx="9972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931" y="1277307"/>
            <a:ext cx="3602736" cy="4666164"/>
          </a:xfrm>
          <a:prstGeom prst="rect">
            <a:avLst/>
          </a:prstGeom>
        </p:spPr>
      </p:pic>
      <p:pic>
        <p:nvPicPr>
          <p:cNvPr id="8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8931" y="1277307"/>
            <a:ext cx="3602736" cy="4666164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sp>
        <p:nvSpPr>
          <p:cNvPr id="5" name="文字方塊 4"/>
          <p:cNvSpPr txBox="1"/>
          <p:nvPr/>
        </p:nvSpPr>
        <p:spPr>
          <a:xfrm>
            <a:off x="1064262" y="624429"/>
            <a:ext cx="2704843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Base Shear: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1627kN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</a:t>
            </a: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0mm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0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195" y="1277307"/>
            <a:ext cx="3602736" cy="4666164"/>
          </a:xfrm>
          <a:prstGeom prst="rect">
            <a:avLst/>
          </a:prstGeom>
        </p:spPr>
      </p:pic>
      <p:pic>
        <p:nvPicPr>
          <p:cNvPr id="12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931" y="1277307"/>
            <a:ext cx="3602736" cy="4666164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sp>
        <p:nvSpPr>
          <p:cNvPr id="5" name="文字方塊 4"/>
          <p:cNvSpPr txBox="1"/>
          <p:nvPr/>
        </p:nvSpPr>
        <p:spPr>
          <a:xfrm>
            <a:off x="1064262" y="624429"/>
            <a:ext cx="2616678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Base Shear: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558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kN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</a:t>
            </a: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109mm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8"/>
              <p:cNvSpPr txBox="1"/>
              <p:nvPr/>
            </p:nvSpPr>
            <p:spPr>
              <a:xfrm>
                <a:off x="787814" y="2501613"/>
                <a:ext cx="3436775" cy="2238818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000" i="1" dirty="0" smtClean="0">
                    <a:latin typeface="Cambria Math" panose="02040503050406030204" pitchFamily="18" charset="0"/>
                    <a:cs typeface="Segoe UI Light" panose="020B0502040204020203" pitchFamily="34" charset="0"/>
                  </a:rPr>
                  <a:t>MMC: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1∗0.85+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4∗0.11</m:t>
                      </m:r>
                    </m:oMath>
                  </m:oMathPara>
                </a14:m>
                <a:endParaRPr lang="en-US" altLang="zh-TW" sz="2000" b="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b="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altLang="zh-TW" sz="2000" b="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4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14" y="2501613"/>
                <a:ext cx="3436775" cy="2238818"/>
              </a:xfrm>
              <a:prstGeom prst="rect">
                <a:avLst/>
              </a:prstGeom>
              <a:blipFill>
                <a:blip r:embed="rId4"/>
                <a:stretch>
                  <a:fillRect l="-4433" t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23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619FF1-9EF2-0444-8D9A-A70C43C2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hichi TAP010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35283-8468-E748-9912-F139A611D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38" y="3424639"/>
            <a:ext cx="4572000" cy="34239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180" y="700"/>
            <a:ext cx="4572000" cy="34239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69" y="1617315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9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201" b="1985"/>
          <a:stretch/>
        </p:blipFill>
        <p:spPr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13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E41D2B-97E1-0641-A813-C5231409C7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Nonlinear Hinge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20214-5B6A-8446-A115-A2A591A26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36" y="2502637"/>
            <a:ext cx="3086100" cy="12573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92456" y="3434316"/>
            <a:ext cx="5635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67329" y="3165180"/>
            <a:ext cx="0" cy="269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2456" y="3165180"/>
            <a:ext cx="0" cy="538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727712" y="3165180"/>
            <a:ext cx="0" cy="538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7087" y="3434316"/>
            <a:ext cx="0" cy="325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831571" y="3165180"/>
            <a:ext cx="0" cy="269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203710" y="3434316"/>
            <a:ext cx="0" cy="325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185837" y="3375837"/>
            <a:ext cx="138224" cy="1382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05746" y="3365204"/>
            <a:ext cx="138224" cy="1382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589489" y="3365204"/>
            <a:ext cx="138224" cy="1382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 err="1" smtClean="0">
                <a:solidFill>
                  <a:schemeClr val="accent1"/>
                </a:solidFill>
              </a:rPr>
              <a:t>Now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72628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Benchmark IDA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altLang="zh-TW" dirty="0" smtClean="0"/>
              <a:t>Next</a:t>
            </a:r>
            <a:endParaRPr lang="fr-FR" dirty="0"/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394467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 smtClean="0"/>
              <a:t>人工斷筋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開發程式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46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</p:spTree>
    <p:extLst>
      <p:ext uri="{BB962C8B-B14F-4D97-AF65-F5344CB8AC3E}">
        <p14:creationId xmlns:p14="http://schemas.microsoft.com/office/powerpoint/2010/main" val="124383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雙箍延伸長度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7752" y="2501644"/>
            <a:ext cx="1838095" cy="9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6159" y="2545137"/>
            <a:ext cx="447619" cy="457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7752" y="4375208"/>
            <a:ext cx="3838095" cy="15333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407592" y="2773708"/>
            <a:ext cx="0" cy="4946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07592" y="4647271"/>
            <a:ext cx="0" cy="49460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3708" y="2008405"/>
            <a:ext cx="1393062" cy="2160000"/>
          </a:xfrm>
          <a:prstGeom prst="rect">
            <a:avLst/>
          </a:prstGeom>
        </p:spPr>
      </p:pic>
      <p:pic>
        <p:nvPicPr>
          <p:cNvPr id="25" name="圖片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1109" y="2355705"/>
            <a:ext cx="1981773" cy="1800000"/>
          </a:xfrm>
          <a:prstGeom prst="rect">
            <a:avLst/>
          </a:prstGeom>
        </p:spPr>
      </p:pic>
      <p:sp>
        <p:nvSpPr>
          <p:cNvPr id="26" name="文字方塊 5"/>
          <p:cNvSpPr txBox="1"/>
          <p:nvPr/>
        </p:nvSpPr>
        <p:spPr>
          <a:xfrm>
            <a:off x="7195701" y="5025136"/>
            <a:ext cx="76719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1.5%</a:t>
            </a:r>
            <a:endParaRPr lang="zh-TW" alt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7"/>
          <p:cNvSpPr txBox="1"/>
          <p:nvPr/>
        </p:nvSpPr>
        <p:spPr>
          <a:xfrm>
            <a:off x="9858083" y="5023717"/>
            <a:ext cx="82330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2"/>
                </a:solidFill>
              </a:rPr>
              <a:t>0.6%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8" name="文字方塊 16"/>
          <p:cNvSpPr txBox="1"/>
          <p:nvPr/>
        </p:nvSpPr>
        <p:spPr>
          <a:xfrm>
            <a:off x="7481243" y="4379880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46959" y="3718560"/>
            <a:ext cx="0" cy="449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2"/>
          <p:cNvCxnSpPr/>
          <p:nvPr/>
        </p:nvCxnSpPr>
        <p:spPr>
          <a:xfrm>
            <a:off x="6094069" y="1554480"/>
            <a:ext cx="0" cy="468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5354" y="4943146"/>
            <a:ext cx="504762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8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/>
              <a:t>剪力多點斷筋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cxnSp>
        <p:nvCxnSpPr>
          <p:cNvPr id="5" name="直線接點 22"/>
          <p:cNvCxnSpPr/>
          <p:nvPr/>
        </p:nvCxnSpPr>
        <p:spPr>
          <a:xfrm>
            <a:off x="6094069" y="2499360"/>
            <a:ext cx="0" cy="3738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22400" y="2499360"/>
            <a:ext cx="214417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Now Solution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22399" y="3445502"/>
                <a:ext cx="2336665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𝐸𝑇𝐵𝐴𝑆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zh-TW" altLang="en-US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中央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𝑉𝑐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99" y="3445502"/>
                <a:ext cx="233666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422400" y="4378960"/>
            <a:ext cx="2105705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Solution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22400" y="5311459"/>
                <a:ext cx="3750386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𝑉𝑠</m:t>
                      </m:r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00" y="5311459"/>
                <a:ext cx="3750386" cy="461665"/>
              </a:xfrm>
              <a:prstGeom prst="rect">
                <a:avLst/>
              </a:prstGeom>
              <a:blipFill>
                <a:blip r:embed="rId3"/>
                <a:stretch>
                  <a:fillRect l="-135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045833" y="2499360"/>
            <a:ext cx="214417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Now Solution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5833" y="4378960"/>
            <a:ext cx="2105705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Solution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45833" y="3423920"/>
            <a:ext cx="2809367" cy="10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52080" y="3099431"/>
            <a:ext cx="0" cy="648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121058" y="3100202"/>
            <a:ext cx="0" cy="648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45833" y="3748409"/>
            <a:ext cx="70624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121058" y="3748409"/>
            <a:ext cx="7341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52080" y="3748409"/>
            <a:ext cx="136897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28765" y="3748409"/>
            <a:ext cx="387286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¼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334470" y="3758569"/>
            <a:ext cx="387286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¼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73611" y="3759323"/>
            <a:ext cx="337593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½ 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038339" y="5301299"/>
            <a:ext cx="2809367" cy="10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44586" y="4976810"/>
            <a:ext cx="0" cy="648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113564" y="4977581"/>
            <a:ext cx="0" cy="648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38339" y="5625788"/>
            <a:ext cx="70624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113564" y="5625788"/>
            <a:ext cx="7341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744586" y="5625788"/>
            <a:ext cx="136897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56537" y="5625788"/>
            <a:ext cx="316753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?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362242" y="5635948"/>
            <a:ext cx="316753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?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07795" y="5636702"/>
            <a:ext cx="254237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61111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818393-CB14-1848-9D15-D29FF2BE8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5" name="Picture 1" descr="/var/folders/rp/1m3l6v2x0dq9jdn72y0fvxhr0000gn/T/com.microsoft.Powerpoint/WebArchiveCopyPasteTempFiles/p13062">
            <a:extLst>
              <a:ext uri="{FF2B5EF4-FFF2-40B4-BE49-F238E27FC236}">
                <a16:creationId xmlns:a16="http://schemas.microsoft.com/office/drawing/2014/main" id="{F3E4C39D-C332-1A4F-85C1-8A322B3B194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" r="223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19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dirty="0"/>
              <a:t>5 MULTI CUT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71" y="2496520"/>
            <a:ext cx="4323319" cy="2116400"/>
          </a:xfrm>
          <a:prstGeom prst="rect">
            <a:avLst/>
          </a:prstGeom>
        </p:spPr>
      </p:pic>
      <p:grpSp>
        <p:nvGrpSpPr>
          <p:cNvPr id="30" name="群組 29"/>
          <p:cNvGrpSpPr/>
          <p:nvPr/>
        </p:nvGrpSpPr>
        <p:grpSpPr>
          <a:xfrm>
            <a:off x="6797040" y="2887972"/>
            <a:ext cx="3627120" cy="1107440"/>
            <a:chOff x="6807200" y="2702560"/>
            <a:chExt cx="3627120" cy="1107440"/>
          </a:xfrm>
        </p:grpSpPr>
        <p:cxnSp>
          <p:nvCxnSpPr>
            <p:cNvPr id="10" name="直線接點 9"/>
            <p:cNvCxnSpPr/>
            <p:nvPr/>
          </p:nvCxnSpPr>
          <p:spPr>
            <a:xfrm>
              <a:off x="6807200" y="2702560"/>
              <a:ext cx="741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7548880" y="2722880"/>
              <a:ext cx="0" cy="71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7548880" y="3423920"/>
              <a:ext cx="71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V="1">
              <a:off x="8270240" y="2987040"/>
              <a:ext cx="0" cy="447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8260080" y="3007360"/>
              <a:ext cx="7213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8991600" y="2987040"/>
              <a:ext cx="0" cy="822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8981440" y="3810000"/>
              <a:ext cx="7315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V="1">
              <a:off x="9723120" y="2987040"/>
              <a:ext cx="0" cy="822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9712960" y="2987040"/>
              <a:ext cx="7213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/>
          <p:cNvGrpSpPr/>
          <p:nvPr/>
        </p:nvGrpSpPr>
        <p:grpSpPr>
          <a:xfrm rot="10800000">
            <a:off x="6797040" y="4411971"/>
            <a:ext cx="3627120" cy="1107440"/>
            <a:chOff x="6807200" y="2702560"/>
            <a:chExt cx="3627120" cy="1107440"/>
          </a:xfrm>
        </p:grpSpPr>
        <p:cxnSp>
          <p:nvCxnSpPr>
            <p:cNvPr id="33" name="直線接點 32"/>
            <p:cNvCxnSpPr/>
            <p:nvPr/>
          </p:nvCxnSpPr>
          <p:spPr>
            <a:xfrm>
              <a:off x="6807200" y="2702560"/>
              <a:ext cx="741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7548880" y="2722880"/>
              <a:ext cx="0" cy="71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7548880" y="3423920"/>
              <a:ext cx="71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V="1">
              <a:off x="8270240" y="2987040"/>
              <a:ext cx="0" cy="447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8260080" y="3007360"/>
              <a:ext cx="7213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8991600" y="2987040"/>
              <a:ext cx="0" cy="822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8981440" y="3810000"/>
              <a:ext cx="7315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9723120" y="2987040"/>
              <a:ext cx="0" cy="822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9712960" y="2987040"/>
              <a:ext cx="7213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5"/>
          <p:cNvSpPr>
            <a:spLocks/>
          </p:cNvSpPr>
          <p:nvPr/>
        </p:nvSpPr>
        <p:spPr bwMode="auto">
          <a:xfrm>
            <a:off x="7781889" y="233271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文字方塊 42"/>
          <p:cNvSpPr txBox="1"/>
          <p:nvPr/>
        </p:nvSpPr>
        <p:spPr>
          <a:xfrm>
            <a:off x="8270240" y="2286001"/>
            <a:ext cx="85170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Pattern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0941021" y="3984546"/>
            <a:ext cx="26545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6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68430F-74CA-AC49-8AAF-CCD2A05F5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Benchmark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A5BF87-AA63-B94B-A564-B4DFB5BBB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0868" y="2001837"/>
            <a:ext cx="3765292" cy="44947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384800" y="1996440"/>
                <a:ext cx="1960024" cy="120032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𝐵𝑒𝑎𝑚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:60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80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𝑐𝑚</m:t>
                      </m:r>
                    </m:oMath>
                  </m:oMathPara>
                </a14:m>
                <a:endParaRPr lang="en-US" altLang="zh-TW" sz="2000" b="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𝐷𝐿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0.2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00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00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𝐿𝐿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:0.3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0" y="1996440"/>
                <a:ext cx="1960024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800" y="4160013"/>
            <a:ext cx="5249063" cy="13537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7543800" y="2004168"/>
                <a:ext cx="2041649" cy="120032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𝐵𝑒𝑎𝑚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:50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𝑥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70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𝑐𝑚</m:t>
                      </m:r>
                    </m:oMath>
                  </m:oMathPara>
                </a14:m>
                <a:endParaRPr lang="en-US" altLang="zh-TW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𝐷𝐿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0.2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𝐿𝐿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:0.3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004168"/>
                <a:ext cx="2041649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9699418" y="1996440"/>
                <a:ext cx="1960024" cy="120032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𝐵𝑒𝑎𝑚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:60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𝑥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80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𝑐𝑚</m:t>
                      </m:r>
                    </m:oMath>
                  </m:oMathPara>
                </a14:m>
                <a:endParaRPr lang="en-US" altLang="zh-TW" sz="200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𝐷𝐿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0.3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𝐿𝐿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:0.5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418" y="1996440"/>
                <a:ext cx="1960024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/>
          <p:nvPr/>
        </p:nvCxnSpPr>
        <p:spPr>
          <a:xfrm>
            <a:off x="11135360" y="4389120"/>
            <a:ext cx="0" cy="975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4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FA5D16-4050-A54E-B6E3-F0638B46F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Pushover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FB7625-2296-2A4E-A94D-91040245B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07244" y="2725618"/>
            <a:ext cx="1967232" cy="2348349"/>
          </a:xfrm>
          <a:prstGeom prst="rect">
            <a:avLst/>
          </a:prstGeom>
        </p:spPr>
      </p:pic>
      <p:grpSp>
        <p:nvGrpSpPr>
          <p:cNvPr id="54" name="群組 53"/>
          <p:cNvGrpSpPr/>
          <p:nvPr/>
        </p:nvGrpSpPr>
        <p:grpSpPr>
          <a:xfrm>
            <a:off x="4650740" y="2713037"/>
            <a:ext cx="723900" cy="2194243"/>
            <a:chOff x="5372100" y="2713037"/>
            <a:chExt cx="723900" cy="2194243"/>
          </a:xfrm>
        </p:grpSpPr>
        <p:cxnSp>
          <p:nvCxnSpPr>
            <p:cNvPr id="6" name="直線接點 5"/>
            <p:cNvCxnSpPr/>
            <p:nvPr/>
          </p:nvCxnSpPr>
          <p:spPr>
            <a:xfrm>
              <a:off x="5372100" y="2723197"/>
              <a:ext cx="0" cy="21840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5372100" y="3434080"/>
              <a:ext cx="723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5372100" y="4145280"/>
              <a:ext cx="723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>
              <a:off x="5372100" y="2713037"/>
              <a:ext cx="723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6096000" y="2723197"/>
              <a:ext cx="0" cy="14424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H="1">
              <a:off x="5372100" y="4165600"/>
              <a:ext cx="723900" cy="723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/>
          <p:cNvGrpSpPr/>
          <p:nvPr/>
        </p:nvGrpSpPr>
        <p:grpSpPr>
          <a:xfrm>
            <a:off x="6088379" y="2713037"/>
            <a:ext cx="1094741" cy="2176463"/>
            <a:chOff x="6819899" y="2713037"/>
            <a:chExt cx="1094741" cy="2176463"/>
          </a:xfrm>
        </p:grpSpPr>
        <p:cxnSp>
          <p:nvCxnSpPr>
            <p:cNvPr id="20" name="直線接點 19"/>
            <p:cNvCxnSpPr/>
            <p:nvPr/>
          </p:nvCxnSpPr>
          <p:spPr>
            <a:xfrm>
              <a:off x="6827520" y="2723197"/>
              <a:ext cx="0" cy="2166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6827520" y="2713037"/>
              <a:ext cx="10871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>
              <a:off x="6827520" y="2723197"/>
              <a:ext cx="1087120" cy="2166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>
              <a:off x="6819899" y="3434080"/>
              <a:ext cx="739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6827520" y="4145280"/>
              <a:ext cx="365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1997392"/>
            <a:ext cx="2705100" cy="3076575"/>
          </a:xfrm>
          <a:prstGeom prst="rect">
            <a:avLst/>
          </a:prstGeom>
        </p:spPr>
      </p:pic>
      <p:grpSp>
        <p:nvGrpSpPr>
          <p:cNvPr id="53" name="群組 52"/>
          <p:cNvGrpSpPr/>
          <p:nvPr/>
        </p:nvGrpSpPr>
        <p:grpSpPr>
          <a:xfrm>
            <a:off x="7853679" y="2713037"/>
            <a:ext cx="2875281" cy="4144963"/>
            <a:chOff x="8971279" y="2713037"/>
            <a:chExt cx="2875281" cy="4144963"/>
          </a:xfrm>
        </p:grpSpPr>
        <p:cxnSp>
          <p:nvCxnSpPr>
            <p:cNvPr id="32" name="直線接點 31"/>
            <p:cNvCxnSpPr/>
            <p:nvPr/>
          </p:nvCxnSpPr>
          <p:spPr>
            <a:xfrm>
              <a:off x="8971280" y="2713037"/>
              <a:ext cx="0" cy="2176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8971280" y="2713037"/>
              <a:ext cx="142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>
              <a:off x="8971280" y="3434080"/>
              <a:ext cx="355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8971280" y="4145280"/>
              <a:ext cx="812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弧形 49"/>
            <p:cNvSpPr/>
            <p:nvPr/>
          </p:nvSpPr>
          <p:spPr>
            <a:xfrm flipH="1">
              <a:off x="8971279" y="2723198"/>
              <a:ext cx="2875281" cy="413480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4660900" y="5374640"/>
                <a:ext cx="78893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00" y="5374640"/>
                <a:ext cx="78893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6104122" y="5369550"/>
                <a:ext cx="595869" cy="42742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</m:oMath>
                </a14:m>
                <a:r>
                  <a:rPr lang="en-US" altLang="zh-TW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122" y="5369550"/>
                <a:ext cx="595869" cy="427425"/>
              </a:xfrm>
              <a:prstGeom prst="rect">
                <a:avLst/>
              </a:prstGeom>
              <a:blipFill>
                <a:blip r:embed="rId6"/>
                <a:stretch>
                  <a:fillRect l="-15306" t="-1429" r="-10204" b="-2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7553958" y="5364460"/>
                <a:ext cx="78893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958" y="5364460"/>
                <a:ext cx="78893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82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D5123-0174-1A45-8AA1-B73522386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dirty="0" smtClean="0"/>
              <a:t>Pushover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AC727D-99CD-A649-9E95-62E3952A9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3465" y="1594167"/>
            <a:ext cx="895350" cy="49244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7625" y="1630997"/>
            <a:ext cx="1209675" cy="4867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070295" y="2001520"/>
                <a:ext cx="997261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1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95" y="2001520"/>
                <a:ext cx="9972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940913" y="2001519"/>
                <a:ext cx="997260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4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913" y="2001519"/>
                <a:ext cx="99726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545070" y="2001519"/>
                <a:ext cx="3436775" cy="2238818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000" i="1" dirty="0" smtClean="0">
                    <a:latin typeface="Cambria Math" panose="02040503050406030204" pitchFamily="18" charset="0"/>
                    <a:cs typeface="Segoe UI Light" panose="020B0502040204020203" pitchFamily="34" charset="0"/>
                  </a:rPr>
                  <a:t>MMC: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1∗0.85+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4∗0.11</m:t>
                      </m:r>
                    </m:oMath>
                  </m:oMathPara>
                </a14:m>
                <a:endParaRPr lang="en-US" altLang="zh-TW" sz="2000" b="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b="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altLang="zh-TW" sz="2000" b="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070" y="2001519"/>
                <a:ext cx="3436775" cy="2238818"/>
              </a:xfrm>
              <a:prstGeom prst="rect">
                <a:avLst/>
              </a:prstGeom>
              <a:blipFill>
                <a:blip r:embed="rId7"/>
                <a:stretch>
                  <a:fillRect l="-4618" t="-2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72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502</Words>
  <Application>Microsoft Office PowerPoint</Application>
  <PresentationFormat>Widescreen</PresentationFormat>
  <Paragraphs>135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254</cp:revision>
  <dcterms:created xsi:type="dcterms:W3CDTF">2015-10-12T10:51:44Z</dcterms:created>
  <dcterms:modified xsi:type="dcterms:W3CDTF">2018-12-19T18:27:41Z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