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17" r:id="rId2"/>
    <p:sldId id="316" r:id="rId3"/>
    <p:sldId id="318" r:id="rId4"/>
    <p:sldId id="278" r:id="rId5"/>
    <p:sldId id="346" r:id="rId6"/>
    <p:sldId id="345" r:id="rId7"/>
    <p:sldId id="321" r:id="rId8"/>
    <p:sldId id="347" r:id="rId9"/>
    <p:sldId id="324" r:id="rId10"/>
    <p:sldId id="325" r:id="rId11"/>
    <p:sldId id="326" r:id="rId12"/>
    <p:sldId id="329" r:id="rId13"/>
    <p:sldId id="348" r:id="rId14"/>
    <p:sldId id="331" r:id="rId15"/>
    <p:sldId id="349" r:id="rId16"/>
    <p:sldId id="335" r:id="rId17"/>
    <p:sldId id="336" r:id="rId18"/>
    <p:sldId id="337" r:id="rId19"/>
    <p:sldId id="350" r:id="rId20"/>
    <p:sldId id="338" r:id="rId21"/>
    <p:sldId id="339" r:id="rId22"/>
    <p:sldId id="340" r:id="rId23"/>
    <p:sldId id="343" r:id="rId24"/>
    <p:sldId id="34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7"/>
            <p14:sldId id="316"/>
          </p14:sldIdLst>
        </p14:section>
        <p14:section name="Problem" id="{B3722385-FBB2-468F-965A-7B63E17B98FE}">
          <p14:sldIdLst>
            <p14:sldId id="318"/>
            <p14:sldId id="278"/>
          </p14:sldIdLst>
        </p14:section>
        <p14:section name="Solution" id="{A551B479-8CA7-45C9-A068-7977E2FBC882}">
          <p14:sldIdLst>
            <p14:sldId id="346"/>
            <p14:sldId id="345"/>
            <p14:sldId id="321"/>
            <p14:sldId id="347"/>
            <p14:sldId id="324"/>
            <p14:sldId id="325"/>
            <p14:sldId id="326"/>
            <p14:sldId id="329"/>
            <p14:sldId id="348"/>
            <p14:sldId id="331"/>
            <p14:sldId id="349"/>
            <p14:sldId id="335"/>
            <p14:sldId id="336"/>
            <p14:sldId id="337"/>
            <p14:sldId id="350"/>
            <p14:sldId id="338"/>
            <p14:sldId id="339"/>
            <p14:sldId id="340"/>
            <p14:sldId id="343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15" autoAdjust="0"/>
  </p:normalViewPr>
  <p:slideViewPr>
    <p:cSldViewPr snapToGrid="0">
      <p:cViewPr varScale="1">
        <p:scale>
          <a:sx n="88" d="100"/>
          <a:sy n="88" d="100"/>
        </p:scale>
        <p:origin x="2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altLang="zh-TW" dirty="0"/>
          </a:p>
          <a:p>
            <a:r>
              <a:rPr lang="zh-TW" altLang="en-US" dirty="0"/>
              <a:t>作者</a:t>
            </a:r>
            <a:endParaRPr lang="en-US" altLang="zh-TW" dirty="0"/>
          </a:p>
          <a:p>
            <a:r>
              <a:rPr lang="zh-TW" altLang="en-US" dirty="0"/>
              <a:t>期刊名稱</a:t>
            </a:r>
            <a:endParaRPr lang="en-US" altLang="zh-TW" dirty="0"/>
          </a:p>
          <a:p>
            <a:r>
              <a:rPr lang="zh-TW" altLang="en-US" dirty="0"/>
              <a:t>年份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耐震評估以 </a:t>
            </a:r>
            <a:r>
              <a:rPr lang="en-US" altLang="zh-TW" dirty="0" smtClean="0"/>
              <a:t>IDA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Curve </a:t>
            </a:r>
            <a:r>
              <a:rPr lang="zh-TW" altLang="en-US" dirty="0" smtClean="0"/>
              <a:t>作為手段之一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4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已經提出了幾種方法來解釋</a:t>
            </a:r>
            <a:r>
              <a:rPr lang="en-US" altLang="zh-TW" dirty="0" smtClean="0"/>
              <a:t>NSA</a:t>
            </a:r>
            <a:r>
              <a:rPr lang="zh-TW" altLang="en-US" dirty="0" smtClean="0"/>
              <a:t>中的較高模式效應</a:t>
            </a:r>
            <a:endParaRPr lang="en-US" altLang="zh-TW" dirty="0" smtClean="0"/>
          </a:p>
          <a:p>
            <a:r>
              <a:rPr lang="en-US" altLang="zh-TW" dirty="0" smtClean="0"/>
              <a:t>MPA</a:t>
            </a:r>
            <a:r>
              <a:rPr lang="zh-TW" altLang="en-US" dirty="0" smtClean="0"/>
              <a:t>要求在各種考慮的模態負載模式下對</a:t>
            </a:r>
            <a:r>
              <a:rPr lang="en-US" altLang="zh-TW" dirty="0" smtClean="0"/>
              <a:t>NSA</a:t>
            </a:r>
            <a:r>
              <a:rPr lang="zh-TW" altLang="en-US" dirty="0" smtClean="0"/>
              <a:t>進行多次分析，而</a:t>
            </a:r>
            <a:r>
              <a:rPr lang="en-US" altLang="zh-TW" dirty="0" smtClean="0"/>
              <a:t>EPA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APA</a:t>
            </a:r>
            <a:r>
              <a:rPr lang="zh-TW" altLang="en-US" dirty="0" smtClean="0"/>
              <a:t>需要經驗豐富的工程師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這些結果表明，具有高柱的橋樑的振動主要由基本模式決定。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當橋柱高度減小時，更高模式可能更有影響。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3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Kunnath</a:t>
            </a:r>
            <a:endParaRPr lang="en-US" altLang="zh-TW" dirty="0" smtClean="0"/>
          </a:p>
          <a:p>
            <a:r>
              <a:rPr lang="en-US" altLang="zh-TW" dirty="0" smtClean="0"/>
              <a:t>Fj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</a:t>
            </a:r>
            <a:r>
              <a:rPr lang="zh-TW" altLang="en-US" dirty="0" smtClean="0"/>
              <a:t>自由度的力</a:t>
            </a:r>
            <a:endParaRPr lang="en-US" altLang="zh-TW" dirty="0" smtClean="0"/>
          </a:p>
          <a:p>
            <a:r>
              <a:rPr lang="en-US" altLang="zh-TW" dirty="0" err="1" smtClean="0"/>
              <a:t>Γn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模式的模態參與質量比</a:t>
            </a:r>
            <a:endParaRPr lang="en-US" altLang="zh-TW" dirty="0" smtClean="0"/>
          </a:p>
          <a:p>
            <a:r>
              <a:rPr lang="en-US" altLang="zh-TW" dirty="0" err="1" smtClean="0"/>
              <a:t>φnj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模式的</a:t>
            </a:r>
            <a:r>
              <a:rPr lang="en-US" altLang="zh-TW" dirty="0" smtClean="0"/>
              <a:t>j</a:t>
            </a:r>
            <a:r>
              <a:rPr lang="zh-TW" altLang="en-US" dirty="0" smtClean="0"/>
              <a:t>自由度下的模式形狀值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6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40426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856F877-67A4-4A93-B6B1-C834D4F6F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8514159" cy="549381"/>
          </a:xfrm>
        </p:spPr>
        <p:txBody>
          <a:bodyPr/>
          <a:lstStyle/>
          <a:p>
            <a:r>
              <a:rPr lang="en-US" altLang="zh-TW" dirty="0"/>
              <a:t>IDA of ESDOF based on nonlinear static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401BFB-65FD-4053-B60C-72AAC2488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8" name="Picture 4" descr="https://ars.els-cdn.com/content/image/1-s2.0-S0141029616312391-gr8.jpg">
            <a:extLst>
              <a:ext uri="{FF2B5EF4-FFF2-40B4-BE49-F238E27FC236}">
                <a16:creationId xmlns:a16="http://schemas.microsoft.com/office/drawing/2014/main" id="{EBFAE717-B3BA-4077-BDAC-59080CE1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549399"/>
            <a:ext cx="61626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E31718C-6A91-4D02-8F9C-D82AD77D3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124856"/>
          </a:xfrm>
        </p:spPr>
        <p:txBody>
          <a:bodyPr/>
          <a:lstStyle/>
          <a:p>
            <a:r>
              <a:rPr lang="en-US" altLang="zh-TW" dirty="0"/>
              <a:t>Lateral load pattern for single-run nonlinear static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B9F678-1962-4FE2-A588-61B4D5349F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39AE50-CD50-4F32-8C89-528B0829F529}"/>
              </a:ext>
            </a:extLst>
          </p:cNvPr>
          <p:cNvSpPr/>
          <p:nvPr/>
        </p:nvSpPr>
        <p:spPr>
          <a:xfrm>
            <a:off x="628651" y="3040473"/>
            <a:ext cx="288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First mode load pattern (1st)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4AC53D-A77D-4772-BAB4-9A77D8D3FCB7}"/>
              </a:ext>
            </a:extLst>
          </p:cNvPr>
          <p:cNvSpPr/>
          <p:nvPr/>
        </p:nvSpPr>
        <p:spPr>
          <a:xfrm>
            <a:off x="628651" y="3773446"/>
            <a:ext cx="401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Uniform acceleration load pattern (</a:t>
            </a:r>
            <a:r>
              <a:rPr lang="en-US" altLang="zh-TW" dirty="0" err="1"/>
              <a:t>Unif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8C513-88D5-4C81-B52D-D622E7F9DF31}"/>
              </a:ext>
            </a:extLst>
          </p:cNvPr>
          <p:cNvSpPr/>
          <p:nvPr/>
        </p:nvSpPr>
        <p:spPr>
          <a:xfrm>
            <a:off x="628651" y="44880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Multi-Modes Combination load pattern (MMC)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2CD175-E3B8-4900-B75C-D2F43238C42C}"/>
              </a:ext>
            </a:extLst>
          </p:cNvPr>
          <p:cNvSpPr txBox="1"/>
          <p:nvPr/>
        </p:nvSpPr>
        <p:spPr>
          <a:xfrm>
            <a:off x="628651" y="246340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FEMA 356</a:t>
            </a:r>
            <a:endParaRPr lang="zh-TW" altLang="en-US" dirty="0"/>
          </a:p>
        </p:txBody>
      </p:sp>
      <p:pic>
        <p:nvPicPr>
          <p:cNvPr id="14" name="Picture 2" descr="https://ars.els-cdn.com/content/image/1-s2.0-S0141029616312391-gr9.jpg">
            <a:extLst>
              <a:ext uri="{FF2B5EF4-FFF2-40B4-BE49-F238E27FC236}">
                <a16:creationId xmlns:a16="http://schemas.microsoft.com/office/drawing/2014/main" id="{2428A1C5-3389-41DE-A8B4-F516E2C0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 bwMode="auto">
          <a:xfrm>
            <a:off x="5080139" y="2900837"/>
            <a:ext cx="343521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1" y="5201521"/>
            <a:ext cx="16668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30EB42-0CA7-4583-B3DD-8F089362F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Limit states of the studied bridges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D7C293-35FA-4880-AB7A-FA11A07D76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59AB72-1D34-4C0E-9C6B-AF152063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910443"/>
            <a:ext cx="7762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92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88977A3-2261-4162-A685-54AA8C806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Nonlinear static analysis of the studied bridges with various load patterns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0E7B5-CBF5-4DF1-91FB-58C5455E4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146" name="Picture 2" descr="https://ars.els-cdn.com/content/image/1-s2.0-S0141029616312391-gr12.jpg">
            <a:extLst>
              <a:ext uri="{FF2B5EF4-FFF2-40B4-BE49-F238E27FC236}">
                <a16:creationId xmlns:a16="http://schemas.microsoft.com/office/drawing/2014/main" id="{F7322159-8364-4F1D-8751-3CD183C3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56" y="2022476"/>
            <a:ext cx="52482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5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88977A3-2261-4162-A685-54AA8C806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Effect of lateral load pattern on the IDA curves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0E7B5-CBF5-4DF1-91FB-58C5455E4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170" name="Picture 2" descr="https://ars.els-cdn.com/content/image/1-s2.0-S0141029616312391-gr13.jpg">
            <a:extLst>
              <a:ext uri="{FF2B5EF4-FFF2-40B4-BE49-F238E27FC236}">
                <a16:creationId xmlns:a16="http://schemas.microsoft.com/office/drawing/2014/main" id="{5329C07C-66BC-4CB8-AAA7-E793968C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29" y="1483841"/>
            <a:ext cx="5121729" cy="50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CEB244D-4A78-4D18-845E-19CA54627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549381"/>
          </a:xfrm>
        </p:spPr>
        <p:txBody>
          <a:bodyPr/>
          <a:lstStyle/>
          <a:p>
            <a:r>
              <a:rPr lang="en-US" altLang="zh-TW" dirty="0"/>
              <a:t>Hysteresis modeling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917BBF-B164-4F49-933E-68EA670A0E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194" name="Picture 2" descr="https://ars.els-cdn.com/content/image/1-s2.0-S0141029616312391-gr14.jpg">
            <a:extLst>
              <a:ext uri="{FF2B5EF4-FFF2-40B4-BE49-F238E27FC236}">
                <a16:creationId xmlns:a16="http://schemas.microsoft.com/office/drawing/2014/main" id="{77731000-761E-40E5-9C0A-CFEE869D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749424"/>
            <a:ext cx="6562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3A13AB-4908-4D34-83A4-B88D21F35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463478"/>
          </a:xfrm>
        </p:spPr>
        <p:txBody>
          <a:bodyPr/>
          <a:lstStyle/>
          <a:p>
            <a:r>
              <a:rPr lang="en-US" altLang="zh-TW" dirty="0"/>
              <a:t>Comparison of IDA curves evaluated by IDA of ESDOF with three different hysteresis models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B77B64-9D27-4BB4-8E21-35E90DE8F2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218" name="Picture 2" descr="https://ars.els-cdn.com/content/image/1-s2.0-S0141029616312391-gr15.jpg">
            <a:extLst>
              <a:ext uri="{FF2B5EF4-FFF2-40B4-BE49-F238E27FC236}">
                <a16:creationId xmlns:a16="http://schemas.microsoft.com/office/drawing/2014/main" id="{6FE37B3D-7265-4328-88E7-875505BC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41" y="2082120"/>
            <a:ext cx="4579105" cy="463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1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726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1799041"/>
            <a:ext cx="8067675" cy="23360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4135065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47C858B-D7EB-43A1-8EC3-36D43A9AB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Evaluation by NTHA of MDOF model of bridges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896C5F-1063-45EA-8BB9-F8A584D622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42" name="Picture 2" descr="https://ars.els-cdn.com/content/image/1-s2.0-S0141029616312391-gr16.jpg">
            <a:extLst>
              <a:ext uri="{FF2B5EF4-FFF2-40B4-BE49-F238E27FC236}">
                <a16:creationId xmlns:a16="http://schemas.microsoft.com/office/drawing/2014/main" id="{E9F94325-DA54-4182-A017-929F2BED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06" y="2892403"/>
            <a:ext cx="65055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7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8967102-CA18-4C48-8614-D7C926BCB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463478"/>
          </a:xfrm>
        </p:spPr>
        <p:txBody>
          <a:bodyPr/>
          <a:lstStyle/>
          <a:p>
            <a:r>
              <a:rPr lang="en-US" altLang="zh-TW" dirty="0"/>
              <a:t>Efficiency of ESDOF with various load patterns in evaluating the seismic performance of the bridges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555BD2-625F-4054-BE3D-CC5527EEE4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1266" name="Picture 2" descr="https://ars.els-cdn.com/content/image/1-s2.0-S0141029616312391-gr17.jpg">
            <a:extLst>
              <a:ext uri="{FF2B5EF4-FFF2-40B4-BE49-F238E27FC236}">
                <a16:creationId xmlns:a16="http://schemas.microsoft.com/office/drawing/2014/main" id="{E2AA010A-AC10-4BEA-989C-88890526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49" y="2230192"/>
            <a:ext cx="4446690" cy="44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5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AC5BA47-56BA-4391-822A-27994BC8D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2048766"/>
          </a:xfrm>
        </p:spPr>
        <p:txBody>
          <a:bodyPr/>
          <a:lstStyle/>
          <a:p>
            <a:r>
              <a:rPr lang="en-US" altLang="zh-TW" dirty="0"/>
              <a:t>Efficiency of ESDOF with various load patterns in evaluating the seismic performance of the bridges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BE1341-209E-4D4A-A0CC-4DF0AD9E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8588C8-FE91-428B-95E3-86C96330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72" y="2255940"/>
            <a:ext cx="4173844" cy="44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88B9BD-39C6-4C58-82ED-809E8C071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9355F-B883-4960-BF2E-9B9AC9E3F9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6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033259-F8F1-42FD-BEA0-088FC3040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5CB954-105F-4C06-97FF-A837FE4E0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8AAED3-3024-4BBA-A770-A6D6C0869466}"/>
              </a:ext>
            </a:extLst>
          </p:cNvPr>
          <p:cNvSpPr txBox="1"/>
          <p:nvPr/>
        </p:nvSpPr>
        <p:spPr>
          <a:xfrm>
            <a:off x="2035629" y="31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學習心得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ADA011-140E-4341-B81B-6DCBCD7A8680}"/>
              </a:ext>
            </a:extLst>
          </p:cNvPr>
          <p:cNvSpPr txBox="1"/>
          <p:nvPr/>
        </p:nvSpPr>
        <p:spPr>
          <a:xfrm>
            <a:off x="2220686" y="39841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細節交代得很清楚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4FC017-517D-4CA2-A588-CB4F2741A8ED}"/>
              </a:ext>
            </a:extLst>
          </p:cNvPr>
          <p:cNvSpPr txBox="1"/>
          <p:nvPr/>
        </p:nvSpPr>
        <p:spPr>
          <a:xfrm>
            <a:off x="2318657" y="47026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前提條件講得很清楚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1A33C9-F1FF-4AE3-83C5-090B07876EA0}"/>
              </a:ext>
            </a:extLst>
          </p:cNvPr>
          <p:cNvSpPr txBox="1"/>
          <p:nvPr/>
        </p:nvSpPr>
        <p:spPr>
          <a:xfrm>
            <a:off x="2318657" y="5627914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這是目前讀過講得非常清楚的一篇 </a:t>
            </a:r>
            <a:r>
              <a:rPr lang="en-US" altLang="zh-TW" dirty="0"/>
              <a:t>paper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5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979678F-144B-42C8-9C59-AF11C7749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IDA Curve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6BC75-3D3B-45D7-92B4-740C0853C3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16E5E9-5FFD-4A5E-9675-10CC15BE52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841" y="3401593"/>
            <a:ext cx="3361134" cy="26931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2C230E-35B4-4D6E-A60E-0F70ACB99BDC}"/>
              </a:ext>
            </a:extLst>
          </p:cNvPr>
          <p:cNvSpPr/>
          <p:nvPr/>
        </p:nvSpPr>
        <p:spPr>
          <a:xfrm>
            <a:off x="629841" y="6094741"/>
            <a:ext cx="23278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/>
              <a:t>INCREMENTAL DYNAMIC ANALYSIS</a:t>
            </a:r>
            <a:endParaRPr lang="zh-TW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262C96-09FB-4B28-8703-B5F1A59B72AE}"/>
              </a:ext>
            </a:extLst>
          </p:cNvPr>
          <p:cNvSpPr/>
          <p:nvPr/>
        </p:nvSpPr>
        <p:spPr>
          <a:xfrm>
            <a:off x="629841" y="1958362"/>
            <a:ext cx="3308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Nonlinear Time History Analyses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78E3C2-25F5-4C2B-A037-293458C30899}"/>
              </a:ext>
            </a:extLst>
          </p:cNvPr>
          <p:cNvSpPr/>
          <p:nvPr/>
        </p:nvSpPr>
        <p:spPr>
          <a:xfrm>
            <a:off x="629841" y="2365844"/>
            <a:ext cx="186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Intensity Measure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6233EA-6531-474D-AA58-D17B1A0248B2}"/>
              </a:ext>
            </a:extLst>
          </p:cNvPr>
          <p:cNvSpPr/>
          <p:nvPr/>
        </p:nvSpPr>
        <p:spPr>
          <a:xfrm>
            <a:off x="629841" y="2724358"/>
            <a:ext cx="189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Damage Measure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6EB0682-2990-4A12-90CA-E7EE7225F8DE}"/>
              </a:ext>
            </a:extLst>
          </p:cNvPr>
          <p:cNvSpPr txBox="1"/>
          <p:nvPr/>
        </p:nvSpPr>
        <p:spPr>
          <a:xfrm>
            <a:off x="5420752" y="414760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MDOF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C186562-64AA-481F-92AD-7083B12C9A5A}"/>
              </a:ext>
            </a:extLst>
          </p:cNvPr>
          <p:cNvSpPr txBox="1"/>
          <p:nvPr/>
        </p:nvSpPr>
        <p:spPr>
          <a:xfrm>
            <a:off x="6889799" y="414760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ESDOF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7BDE65F-3BBA-46DF-AFAA-332B019D0FA2}"/>
              </a:ext>
            </a:extLst>
          </p:cNvPr>
          <p:cNvSpPr txBox="1"/>
          <p:nvPr/>
        </p:nvSpPr>
        <p:spPr>
          <a:xfrm>
            <a:off x="5190616" y="362458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Nonlinear Static Analysis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1E8FDC9-0474-40F3-983E-5583B00F0DA5}"/>
              </a:ext>
            </a:extLst>
          </p:cNvPr>
          <p:cNvSpPr txBox="1"/>
          <p:nvPr/>
        </p:nvSpPr>
        <p:spPr>
          <a:xfrm>
            <a:off x="5904208" y="53213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Higher Mode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6089BA-B9E5-46D7-8B3D-1822F52B89FB}"/>
              </a:ext>
            </a:extLst>
          </p:cNvPr>
          <p:cNvSpPr txBox="1"/>
          <p:nvPr/>
        </p:nvSpPr>
        <p:spPr>
          <a:xfrm>
            <a:off x="629841" y="151208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MDOF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48068" y="2412316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Reduce </a:t>
            </a:r>
            <a:r>
              <a:rPr lang="en-US" altLang="zh-TW" dirty="0"/>
              <a:t>the computational price and time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640286" y="3012059"/>
            <a:ext cx="0" cy="40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268800" y="4345367"/>
            <a:ext cx="58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637742" y="4775544"/>
            <a:ext cx="0" cy="40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(MPA)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 Experienced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10618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Energy-Based Pushover Analysis (EPA)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10618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Adaptive Pushover Analysis (APA)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900966"/>
            <a:ext cx="1951606" cy="41549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altLang="zh-TW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Higher Mode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582810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Principal Objectives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Different Heights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200561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lateral load pattern that includes higher mode effect for single-run displacement-based NSA to evaluate the lateral behavior of ESDOF.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228261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Applicability of IDA of ESDOF with proposed load pattern in evaluating seismic performance of single column RC with three different column heights.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7286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Evaluate the seismic performance of the typically single-column reinforced concrete bridge used in Thailand.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41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62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B006A8B-D4E8-4C36-8CB1-E050CE582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Case study of single-column RC bridge structures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28094E-0BE5-4F5E-9E22-3180FE0482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43BBC5-D0B2-4D2E-A091-914CB8E9F6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840" y="1920025"/>
            <a:ext cx="3278131" cy="1989103"/>
          </a:xfrm>
          <a:prstGeom prst="rect">
            <a:avLst/>
          </a:prstGeom>
        </p:spPr>
      </p:pic>
      <p:pic>
        <p:nvPicPr>
          <p:cNvPr id="7" name="Picture 2" descr="https://ars.els-cdn.com/content/image/1-s2.0-S0141029616312391-gr6.jpg">
            <a:extLst>
              <a:ext uri="{FF2B5EF4-FFF2-40B4-BE49-F238E27FC236}">
                <a16:creationId xmlns:a16="http://schemas.microsoft.com/office/drawing/2014/main" id="{95FB1C3C-0320-4417-8155-F04931CB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58" y="2293981"/>
            <a:ext cx="4693784" cy="16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0B9DB2-C48A-4A7B-85F8-764F254E89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1225" y="4156917"/>
            <a:ext cx="4781550" cy="23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724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856F877-67A4-4A93-B6B1-C834D4F6F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7023496" cy="549381"/>
          </a:xfrm>
        </p:spPr>
        <p:txBody>
          <a:bodyPr/>
          <a:lstStyle/>
          <a:p>
            <a:r>
              <a:rPr lang="en-US" altLang="zh-TW" dirty="0"/>
              <a:t>IDA of multi-degree of freedom system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401BFB-65FD-4053-B60C-72AAC2488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" name="Picture 2" descr="https://ars.els-cdn.com/content/image/1-s2.0-S0141029616312391-gr7.jpg">
            <a:extLst>
              <a:ext uri="{FF2B5EF4-FFF2-40B4-BE49-F238E27FC236}">
                <a16:creationId xmlns:a16="http://schemas.microsoft.com/office/drawing/2014/main" id="{C53E5E40-7F4E-40CF-92D4-0F2012EB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890713"/>
            <a:ext cx="61626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700</Words>
  <Application>Microsoft Office PowerPoint</Application>
  <PresentationFormat>如螢幕大小 (4:3)</PresentationFormat>
  <Paragraphs>148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 Light</vt:lpstr>
      <vt:lpstr>新細明體</vt:lpstr>
      <vt:lpstr>Arial</vt:lpstr>
      <vt:lpstr>Calibri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43</cp:revision>
  <dcterms:created xsi:type="dcterms:W3CDTF">2018-07-10T06:00:09Z</dcterms:created>
  <dcterms:modified xsi:type="dcterms:W3CDTF">2018-08-08T15:41:17Z</dcterms:modified>
</cp:coreProperties>
</file>