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314" r:id="rId5"/>
    <p:sldId id="402" r:id="rId6"/>
    <p:sldId id="403" r:id="rId7"/>
    <p:sldId id="404" r:id="rId8"/>
    <p:sldId id="408" r:id="rId9"/>
    <p:sldId id="409" r:id="rId10"/>
    <p:sldId id="414" r:id="rId11"/>
    <p:sldId id="406" r:id="rId12"/>
    <p:sldId id="410" r:id="rId13"/>
    <p:sldId id="411" r:id="rId14"/>
    <p:sldId id="418" r:id="rId15"/>
    <p:sldId id="413" r:id="rId16"/>
    <p:sldId id="416" r:id="rId17"/>
    <p:sldId id="417" r:id="rId18"/>
    <p:sldId id="415" r:id="rId19"/>
    <p:sldId id="419" r:id="rId20"/>
    <p:sldId id="400" r:id="rId21"/>
    <p:sldId id="401" r:id="rId22"/>
    <p:sldId id="393" r:id="rId23"/>
    <p:sldId id="31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Etabs Hinge" id="{7255CE37-F84D-4EB7-B94A-E4EFEC994FA7}">
          <p14:sldIdLst>
            <p14:sldId id="402"/>
          </p14:sldIdLst>
        </p14:section>
        <p14:section name="Not Converge" id="{64F7AF3B-AFFC-426F-A875-C180ACAB61D4}">
          <p14:sldIdLst>
            <p14:sldId id="403"/>
          </p14:sldIdLst>
        </p14:section>
        <p14:section name="Multi Hinge" id="{43A2FEF4-378F-4277-83FA-5B47DF3413A8}">
          <p14:sldIdLst>
            <p14:sldId id="404"/>
            <p14:sldId id="408"/>
            <p14:sldId id="409"/>
            <p14:sldId id="414"/>
          </p14:sldIdLst>
        </p14:section>
        <p14:section name="Normal Hinge" id="{66DB3A3C-90D0-4231-93CB-5EC2349B6703}">
          <p14:sldIdLst>
            <p14:sldId id="406"/>
            <p14:sldId id="410"/>
          </p14:sldIdLst>
        </p14:section>
        <p14:section name="Column Hinge" id="{9C06CE77-C94C-4B8F-AAAC-709F1596E93A}">
          <p14:sldIdLst>
            <p14:sldId id="411"/>
          </p14:sldIdLst>
        </p14:section>
        <p14:section name="Frame Design" id="{000B0B1B-EA2C-4813-9532-00B81B095B83}">
          <p14:sldIdLst>
            <p14:sldId id="418"/>
            <p14:sldId id="413"/>
            <p14:sldId id="416"/>
            <p14:sldId id="417"/>
            <p14:sldId id="415"/>
            <p14:sldId id="419"/>
          </p14:sldIdLst>
        </p14:section>
        <p14:section name="Thesis Overview" id="{C0EE729C-CA0D-44FF-B715-0E75698DF6EF}">
          <p14:sldIdLst/>
        </p14:section>
        <p14:section name="Roadmap" id="{4B1DB29A-4AEB-4B77-8A06-0C7ADFAC9240}">
          <p14:sldIdLst>
            <p14:sldId id="400"/>
            <p14:sldId id="401"/>
            <p14:sldId id="393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劉郁芳學姐用的最新的是 </a:t>
            </a:r>
            <a:r>
              <a:rPr lang="en-US" altLang="zh-TW" dirty="0" smtClean="0"/>
              <a:t>2016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官網最新是 </a:t>
            </a:r>
            <a:r>
              <a:rPr lang="en-US" altLang="zh-TW" dirty="0" smtClean="0"/>
              <a:t>17 </a:t>
            </a:r>
            <a:endParaRPr lang="en-US" altLang="zh-TW" dirty="0" smtClean="0"/>
          </a:p>
          <a:p>
            <a:r>
              <a:rPr lang="zh-TW" altLang="en-US" dirty="0" smtClean="0"/>
              <a:t>都還是要設塑角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6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手動</a:t>
            </a:r>
            <a:endParaRPr lang="en-US" altLang="zh-TW" dirty="0" smtClean="0"/>
          </a:p>
          <a:p>
            <a:r>
              <a:rPr lang="zh-TW" altLang="en-US" dirty="0" smtClean="0"/>
              <a:t>強柱弱梁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6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效益</a:t>
            </a:r>
            <a:endParaRPr lang="en-US" altLang="zh-TW" dirty="0" smtClean="0"/>
          </a:p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4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灰色是覺得時間不夠了 所以放棄</a:t>
            </a:r>
            <a:endParaRPr lang="en-US" altLang="zh-TW" dirty="0" smtClean="0"/>
          </a:p>
          <a:p>
            <a:r>
              <a:rPr lang="zh-TW" altLang="en-US" dirty="0" smtClean="0"/>
              <a:t>紅色是論文想做到的部分 但現在還沒做到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(15)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349047" y="3014239"/>
            <a:ext cx="3493905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s://coggle-downloads-production.s3.eu-west-1.amazonaws.com/7af6c6131791dc6aa04d0e877f595369ff6f8d66835c93c9519fa92a47be3734/download.png?AWSAccessKeyId=ASIA4YTCGXFHDDPLYZH7&amp;Expires=1554898272&amp;Signature=nmOtDe44X%2FAWGvWpuSzuWqZyHWw%3D&amp;x-amz-security-token=FQoGZXIvYXdzELX%2F%2F%2F%2F%2F%2F%2F%2F%2F%2FwEaDPNmOwRzX4m7HraCriLwAeP87YKsIMVagPDXDbjQ7QraZF%2Fnh%2BE6fyBX5ilehzjE2jOBEb8NwYJ%2FZvbWnKCFkVDxn%2FQsSDMXNpEaJzeImf14mNWd0NQF0%2FY%2FyCRtBHBtsNS86%2Bo1bt2aMl350%2BEFjsLXwuaYOIgAL3q5u%2BSZ9wOYBu3sDapV7jNLT9Npp97%2BqMu4I9Xyw4SjjqGjsUbny%2BsjWEjyZKQFzAooT2%2F%2B4NhGN%2BzV%2FwFCdHgoc8ODZRmid6MNl4SMeulEkoe0fu87JTKj38O%2FiQQVzCJgxYgJq5uo1lYH%2FteyZI2cFv2w7t9u2Ab47LA%2FckfJ0GTc5PAG6yjUzLXl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4781"/>
            <a:ext cx="12192001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83133" y="1999868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多種數值模型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23911" y="1999867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鋼筋切斷點最佳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化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77650" y="1999866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551274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340009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 P695 buildings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in real world</a:t>
            </a:r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Design by own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可以與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FEMA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P695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的分析結果相互對照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不熟悉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花時間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參考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真實反應真實世界的情況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已經有模型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效益評估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客製化需求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熟悉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效益評估與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18" y="659024"/>
            <a:ext cx="6666843" cy="5539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93370" y="4497575"/>
            <a:ext cx="94994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93370" y="3574465"/>
            <a:ext cx="6469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533229" y="1986366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85895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16475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973991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322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36769" y="1234997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86249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420015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977531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3676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515561" y="156298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508472" y="1619691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954497" y="1577160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947408" y="163386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0389905" y="158779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382816" y="1644496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828841" y="1601965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821752" y="165866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209662" y="563847"/>
            <a:ext cx="284469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Stories: 4, 12, 20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61859" y="6165158"/>
            <a:ext cx="64056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83820" y="3460052"/>
            <a:ext cx="267637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6, 9, 12m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11" y="4369390"/>
            <a:ext cx="1403138" cy="10064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273" y="4368266"/>
            <a:ext cx="1383375" cy="1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版面配置區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FEMA P695 Weird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6"/>
            <a:ext cx="5948513" cy="685733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826" y="3518637"/>
            <a:ext cx="3414938" cy="2837713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2038408" y="2721936"/>
            <a:ext cx="235577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60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梁寬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415113" y="2002007"/>
            <a:ext cx="160236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Longer Period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088813" y="4149356"/>
            <a:ext cx="22483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789091" y="2025380"/>
            <a:ext cx="2314095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Load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5766001" cy="144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61922" y="3030097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127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650161"/>
            <a:ext cx="5256212" cy="1829220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>
            <a:off x="6528391" y="1573619"/>
            <a:ext cx="1244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272130" y="1488558"/>
            <a:ext cx="2144177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找出節省材料多者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找出規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律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346019" y="2636874"/>
            <a:ext cx="0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835656" y="4486940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Thesis Title</a:t>
            </a:r>
            <a:endParaRPr lang="zh-TW" alt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605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鋼筋混凝土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結構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切斷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最佳化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研究與驗證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1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6106633" y="1273719"/>
            <a:ext cx="52820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accent1"/>
                </a:solidFill>
              </a:rPr>
              <a:t>結構</a:t>
            </a:r>
            <a:r>
              <a:rPr lang="zh-TW" altLang="en-US" dirty="0">
                <a:solidFill>
                  <a:schemeClr val="accent1"/>
                </a:solidFill>
              </a:rPr>
              <a:t>非線性分析結果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第一模態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高模態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285750" indent="-28575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accent1"/>
                </a:solidFill>
              </a:rPr>
              <a:t>結構</a:t>
            </a:r>
            <a:r>
              <a:rPr lang="zh-TW" altLang="en-US" dirty="0">
                <a:solidFill>
                  <a:schemeClr val="accent1"/>
                </a:solidFill>
              </a:rPr>
              <a:t>崩塌性能評估 </a:t>
            </a:r>
            <a:r>
              <a:rPr lang="en-US" altLang="zh-TW" dirty="0">
                <a:solidFill>
                  <a:schemeClr val="accent1"/>
                </a:solidFill>
              </a:rPr>
              <a:t>( IDA 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IDA </a:t>
            </a:r>
            <a:r>
              <a:rPr lang="zh-TW" altLang="en-US" dirty="0"/>
              <a:t>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CMR</a:t>
            </a:r>
            <a:r>
              <a:rPr lang="zh-TW" altLang="en-US" dirty="0"/>
              <a:t>、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 marL="285750" indent="-28575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結論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與建議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建議</a:t>
            </a:r>
            <a:endParaRPr lang="zh-TW" altLang="en-US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421" y="1273719"/>
            <a:ext cx="52455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緒論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前言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與研究動機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研究目標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研究</a:t>
            </a: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流程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文獻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回顧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現行與鋼筋相關台灣規範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結構非線性分析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結構耐震與崩塌評估方法 </a:t>
            </a:r>
            <a:r>
              <a:rPr lang="en-US" altLang="zh-TW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IDA 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結構耐震和崩塌性能評估流程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小結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2"/>
                </a:solidFill>
              </a:rPr>
              <a:t>結構</a:t>
            </a:r>
            <a:r>
              <a:rPr lang="zh-TW" altLang="en-US" dirty="0">
                <a:solidFill>
                  <a:schemeClr val="accent2"/>
                </a:solidFill>
              </a:rPr>
              <a:t>物模型建立與鋼筋相關的演算法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彎矩多點斷筋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精算法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簡化方法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施工成本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剪力多點斷筋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78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Roadmap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788"/>
            <a:ext cx="12192000" cy="40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028447" y="3014239"/>
            <a:ext cx="4135106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</a:t>
            </a:r>
            <a:r>
              <a:rPr lang="en-US" altLang="zh-TW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2018 Hinge</a:t>
            </a:r>
            <a:endParaRPr lang="zh-TW" alt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33143"/>
          <a:stretch/>
        </p:blipFill>
        <p:spPr>
          <a:xfrm>
            <a:off x="2036135" y="4146703"/>
            <a:ext cx="8119730" cy="144602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312167" y="4146703"/>
            <a:ext cx="30090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93375" y="3719277"/>
            <a:ext cx="4465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12167" y="5595914"/>
            <a:ext cx="21903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92650" y="5599099"/>
            <a:ext cx="6293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177.5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62175" y="6220051"/>
            <a:ext cx="214347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89158" y="5792626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52" y="449266"/>
            <a:ext cx="8962295" cy="29797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176899" y="1831998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35485" y="1831997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30408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2" y="0"/>
            <a:ext cx="5530408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"/>
            <a:ext cx="5530407" cy="6857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3" y="1"/>
            <a:ext cx="553040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2242" y="5403252"/>
            <a:ext cx="207685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Label Change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32963" y="4444410"/>
            <a:ext cx="112607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 Short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0"/>
            <a:ext cx="5011146" cy="16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25386" cy="68517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1" y="0"/>
            <a:ext cx="5530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334</Words>
  <Application>Microsoft Office PowerPoint</Application>
  <PresentationFormat>寬螢幕</PresentationFormat>
  <Paragraphs>117</Paragraphs>
  <Slides>20</Slides>
  <Notes>6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419</cp:revision>
  <dcterms:created xsi:type="dcterms:W3CDTF">2015-10-12T10:51:44Z</dcterms:created>
  <dcterms:modified xsi:type="dcterms:W3CDTF">2019-04-10T07:31:30Z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