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5"/>
  </p:notesMasterIdLst>
  <p:sldIdLst>
    <p:sldId id="314" r:id="rId5"/>
    <p:sldId id="368" r:id="rId6"/>
    <p:sldId id="370" r:id="rId7"/>
    <p:sldId id="371" r:id="rId8"/>
    <p:sldId id="373" r:id="rId9"/>
    <p:sldId id="372" r:id="rId10"/>
    <p:sldId id="377" r:id="rId11"/>
    <p:sldId id="374" r:id="rId12"/>
    <p:sldId id="375" r:id="rId13"/>
    <p:sldId id="381" r:id="rId14"/>
    <p:sldId id="380" r:id="rId15"/>
    <p:sldId id="382" r:id="rId16"/>
    <p:sldId id="383" r:id="rId17"/>
    <p:sldId id="384" r:id="rId18"/>
    <p:sldId id="385" r:id="rId19"/>
    <p:sldId id="376" r:id="rId20"/>
    <p:sldId id="378" r:id="rId21"/>
    <p:sldId id="341" r:id="rId22"/>
    <p:sldId id="342" r:id="rId23"/>
    <p:sldId id="340" r:id="rId24"/>
    <p:sldId id="344" r:id="rId25"/>
    <p:sldId id="345" r:id="rId26"/>
    <p:sldId id="346" r:id="rId27"/>
    <p:sldId id="347" r:id="rId28"/>
    <p:sldId id="348" r:id="rId29"/>
    <p:sldId id="360" r:id="rId30"/>
    <p:sldId id="366" r:id="rId31"/>
    <p:sldId id="351" r:id="rId32"/>
    <p:sldId id="353" r:id="rId33"/>
    <p:sldId id="365" r:id="rId34"/>
    <p:sldId id="354" r:id="rId35"/>
    <p:sldId id="357" r:id="rId36"/>
    <p:sldId id="358" r:id="rId37"/>
    <p:sldId id="359" r:id="rId38"/>
    <p:sldId id="361" r:id="rId39"/>
    <p:sldId id="343" r:id="rId40"/>
    <p:sldId id="363" r:id="rId41"/>
    <p:sldId id="364" r:id="rId42"/>
    <p:sldId id="337" r:id="rId43"/>
    <p:sldId id="362" r:id="rId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E1359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81358" autoAdjust="0"/>
  </p:normalViewPr>
  <p:slideViewPr>
    <p:cSldViewPr snapToGrid="0">
      <p:cViewPr varScale="1">
        <p:scale>
          <a:sx n="94" d="100"/>
          <a:sy n="94" d="100"/>
        </p:scale>
        <p:origin x="1272" y="78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今天會講到線性段的多點斷筋和非線性的 </a:t>
            </a:r>
            <a:r>
              <a:rPr lang="en-US" altLang="zh-TW" dirty="0"/>
              <a:t>pushover</a:t>
            </a:r>
            <a:r>
              <a:rPr lang="en-US" altLang="zh-TW" baseline="0" dirty="0"/>
              <a:t> </a:t>
            </a:r>
            <a:r>
              <a:rPr lang="zh-TW" altLang="en-US" baseline="0" dirty="0"/>
              <a:t>還有一點點 </a:t>
            </a:r>
            <a:r>
              <a:rPr lang="en-US" altLang="zh-TW" baseline="0" dirty="0"/>
              <a:t>time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663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原本的</a:t>
            </a:r>
            <a:r>
              <a:rPr lang="en-US" altLang="zh-TW" dirty="0"/>
              <a:t>105%</a:t>
            </a:r>
          </a:p>
          <a:p>
            <a:r>
              <a:rPr lang="zh-TW" altLang="en-US" dirty="0"/>
              <a:t>首先從傳統斷筋下手</a:t>
            </a:r>
            <a:endParaRPr lang="en-US" altLang="zh-TW" dirty="0"/>
          </a:p>
          <a:p>
            <a:r>
              <a:rPr lang="zh-TW" altLang="en-US" dirty="0"/>
              <a:t>傳統斷筋 </a:t>
            </a:r>
            <a:r>
              <a:rPr lang="en-US" altLang="zh-TW" dirty="0"/>
              <a:t>1/5</a:t>
            </a:r>
            <a:r>
              <a:rPr lang="zh-TW" altLang="en-US" dirty="0"/>
              <a:t>，還沒有 </a:t>
            </a:r>
            <a:r>
              <a:rPr lang="en-US" altLang="zh-TW" dirty="0"/>
              <a:t>1/7 </a:t>
            </a:r>
            <a:r>
              <a:rPr lang="zh-TW" altLang="en-US" dirty="0"/>
              <a:t>懸臂梁比較難判斷</a:t>
            </a:r>
            <a:endParaRPr lang="en-US" altLang="zh-TW" dirty="0"/>
          </a:p>
          <a:p>
            <a:r>
              <a:rPr lang="zh-TW" altLang="en-US" dirty="0"/>
              <a:t>理論上要做到 </a:t>
            </a:r>
            <a:r>
              <a:rPr lang="en-US" altLang="zh-TW" dirty="0"/>
              <a:t>1/7</a:t>
            </a:r>
            <a:r>
              <a:rPr lang="zh-TW" altLang="en-US" dirty="0"/>
              <a:t> 才對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但傳統斷筋只是 </a:t>
            </a:r>
            <a:r>
              <a:rPr lang="en-US" altLang="zh-TW" dirty="0"/>
              <a:t>benchmark </a:t>
            </a:r>
            <a:r>
              <a:rPr lang="zh-TW" altLang="en-US" dirty="0"/>
              <a:t>用來對比多點斷筋的效果</a:t>
            </a:r>
            <a:endParaRPr lang="en-US" altLang="zh-TW" dirty="0"/>
          </a:p>
          <a:p>
            <a:r>
              <a:rPr lang="zh-TW" altLang="en-US" dirty="0"/>
              <a:t>做到 </a:t>
            </a:r>
            <a:r>
              <a:rPr lang="en-US" altLang="zh-TW" dirty="0"/>
              <a:t>1/7</a:t>
            </a:r>
            <a:r>
              <a:rPr lang="zh-TW" altLang="en-US" dirty="0"/>
              <a:t> 會使傳統斷筋更保守 這裡先忽略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17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傳統斷筋 </a:t>
            </a:r>
            <a:r>
              <a:rPr lang="en-US" altLang="zh-TW" dirty="0">
                <a:effectLst/>
              </a:rPr>
              <a:t>max(</a:t>
            </a:r>
            <a:r>
              <a:rPr lang="en-US" altLang="zh-TW" dirty="0" err="1">
                <a:effectLst/>
              </a:rPr>
              <a:t>ld</a:t>
            </a:r>
            <a:r>
              <a:rPr lang="en-US" altLang="zh-TW" dirty="0">
                <a:effectLst/>
              </a:rPr>
              <a:t>, 1/3 span)</a:t>
            </a:r>
          </a:p>
          <a:p>
            <a:pPr lvl="1"/>
            <a:r>
              <a:rPr lang="zh-TW" altLang="en-US" dirty="0">
                <a:effectLst/>
              </a:rPr>
              <a:t>簡算法延伸長度比梁長還長 取最大直接配</a:t>
            </a:r>
          </a:p>
          <a:p>
            <a:r>
              <a:rPr lang="en-US" dirty="0"/>
              <a:t>1140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梁編號不一致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只能一支支比較</a:t>
            </a:r>
            <a:endParaRPr lang="en-US" altLang="zh-TW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76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箍筋 </a:t>
            </a:r>
            <a:r>
              <a:rPr lang="en-US" altLang="zh-TW" dirty="0">
                <a:effectLst/>
              </a:rPr>
              <a:t>drop size 0.3%</a:t>
            </a:r>
          </a:p>
          <a:p>
            <a:pPr lvl="1"/>
            <a:r>
              <a:rPr lang="zh-TW" altLang="en-US" dirty="0">
                <a:effectLst/>
              </a:rPr>
              <a:t>因為我們延伸長度的計算不算入雙箍的情況</a:t>
            </a:r>
          </a:p>
          <a:p>
            <a:pPr lvl="1"/>
            <a:r>
              <a:rPr lang="zh-TW" altLang="en-US" dirty="0">
                <a:effectLst/>
              </a:rPr>
              <a:t>所以如果算入雙箍轉承單箍</a:t>
            </a:r>
          </a:p>
          <a:p>
            <a:pPr lvl="1"/>
            <a:r>
              <a:rPr lang="zh-TW" altLang="en-US" dirty="0">
                <a:effectLst/>
              </a:rPr>
              <a:t>減少一點點 幾乎沒差</a:t>
            </a:r>
          </a:p>
          <a:p>
            <a:pPr lvl="1"/>
            <a:r>
              <a:rPr lang="zh-TW" altLang="en-US" dirty="0">
                <a:effectLst/>
              </a:rPr>
              <a:t>進一步 計算雙箍面積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23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傳統不保守 不符合 混凝土結構設計規範 </a:t>
            </a:r>
            <a:r>
              <a:rPr lang="en-US" altLang="zh-TW" dirty="0"/>
              <a:t>401-100 R5.11.2 </a:t>
            </a:r>
          </a:p>
          <a:p>
            <a:r>
              <a:rPr lang="en-US" dirty="0"/>
              <a:t>1140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603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傳統不經濟 </a:t>
            </a:r>
            <a:endParaRPr lang="en-US" dirty="0"/>
          </a:p>
          <a:p>
            <a:r>
              <a:rPr lang="en-US" dirty="0"/>
              <a:t>828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9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效果不好的地方用傳統斷筋</a:t>
            </a:r>
          </a:p>
          <a:p>
            <a:pPr lvl="1"/>
            <a:r>
              <a:rPr lang="en-US" altLang="zh-TW" dirty="0">
                <a:effectLst/>
              </a:rPr>
              <a:t>93.50 =&gt; 93.23</a:t>
            </a:r>
          </a:p>
          <a:p>
            <a:pPr lvl="1"/>
            <a:r>
              <a:rPr lang="en-US" altLang="zh-TW" dirty="0">
                <a:effectLst/>
              </a:rPr>
              <a:t>101.04 =&gt; 97.80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五點斷筋 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032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效果不好的地方用傳統斷筋</a:t>
            </a:r>
          </a:p>
          <a:p>
            <a:pPr lvl="1"/>
            <a:r>
              <a:rPr lang="en-US" altLang="zh-TW" dirty="0">
                <a:effectLst/>
              </a:rPr>
              <a:t>93.50 =&gt; 93.23</a:t>
            </a:r>
          </a:p>
          <a:p>
            <a:pPr lvl="1"/>
            <a:r>
              <a:rPr lang="en-US" altLang="zh-TW" dirty="0">
                <a:effectLst/>
              </a:rPr>
              <a:t>101.04 =&gt; 97.80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五點斷筋 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30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ETABS </a:t>
            </a:r>
            <a:r>
              <a:rPr lang="zh-TW" altLang="en-US" dirty="0"/>
              <a:t>鋼筋定義修改 </a:t>
            </a:r>
            <a:r>
              <a:rPr lang="en-US" altLang="zh-TW" dirty="0"/>
              <a:t>=&gt; CSN </a:t>
            </a:r>
            <a:r>
              <a:rPr lang="zh-TW" altLang="en-US" dirty="0"/>
              <a:t>圖 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多出 </a:t>
            </a:r>
            <a:r>
              <a:rPr lang="en-US" altLang="zh-TW" dirty="0"/>
              <a:t>0.05 drop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953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高雄</a:t>
            </a:r>
          </a:p>
          <a:p>
            <a:pPr lvl="1"/>
            <a:r>
              <a:rPr lang="en-US" altLang="zh-TW" dirty="0">
                <a:effectLst/>
              </a:rPr>
              <a:t>ETABS </a:t>
            </a:r>
            <a:r>
              <a:rPr lang="zh-TW" altLang="en-US" dirty="0">
                <a:effectLst/>
              </a:rPr>
              <a:t>如果用 </a:t>
            </a:r>
            <a:r>
              <a:rPr lang="en-US" altLang="zh-TW" dirty="0">
                <a:effectLst/>
              </a:rPr>
              <a:t>copy </a:t>
            </a:r>
            <a:r>
              <a:rPr lang="zh-TW" altLang="en-US" dirty="0">
                <a:effectLst/>
              </a:rPr>
              <a:t>的 資料量太大會有問題</a:t>
            </a:r>
          </a:p>
          <a:p>
            <a:pPr lvl="2"/>
            <a:r>
              <a:rPr lang="zh-TW" altLang="en-US" dirty="0">
                <a:effectLst/>
              </a:rPr>
              <a:t>排序會亂掉</a:t>
            </a:r>
          </a:p>
          <a:p>
            <a:pPr lvl="2"/>
            <a:r>
              <a:rPr lang="zh-TW" altLang="en-US" dirty="0">
                <a:effectLst/>
              </a:rPr>
              <a:t>只不過在寫程式的時候就有想到這個問題 所以之前寫就有想說亂掉也沒關係</a:t>
            </a:r>
          </a:p>
          <a:p>
            <a:pPr lvl="2"/>
            <a:r>
              <a:rPr lang="zh-TW" altLang="en-US" dirty="0">
                <a:effectLst/>
              </a:rPr>
              <a:t>但是因為沒有測試過</a:t>
            </a:r>
          </a:p>
          <a:p>
            <a:pPr lvl="2"/>
            <a:r>
              <a:rPr lang="zh-TW" altLang="en-US" dirty="0">
                <a:effectLst/>
              </a:rPr>
              <a:t>所以才發現亂掉會很麻煩</a:t>
            </a:r>
          </a:p>
          <a:p>
            <a:pPr lvl="2"/>
            <a:r>
              <a:rPr lang="zh-TW" altLang="en-US" dirty="0">
                <a:effectLst/>
              </a:rPr>
              <a:t>如果要改寫又很難保證有效能的同時 邏輯複雜度不會增加太多</a:t>
            </a:r>
          </a:p>
          <a:p>
            <a:pPr lvl="2"/>
            <a:r>
              <a:rPr lang="zh-TW" altLang="en-US" dirty="0">
                <a:effectLst/>
              </a:rPr>
              <a:t>所以秉持著能簡單做決不困難做的原則</a:t>
            </a:r>
          </a:p>
          <a:p>
            <a:pPr lvl="2"/>
            <a:r>
              <a:rPr lang="zh-TW" altLang="en-US" dirty="0">
                <a:effectLst/>
              </a:rPr>
              <a:t>重寫資料讀取的方式 變成 </a:t>
            </a:r>
            <a:r>
              <a:rPr lang="en-US" altLang="zh-TW" dirty="0" err="1">
                <a:effectLst/>
              </a:rPr>
              <a:t>mdb</a:t>
            </a:r>
            <a:r>
              <a:rPr lang="en-US" altLang="zh-TW" dirty="0">
                <a:effectLst/>
              </a:rPr>
              <a:t> </a:t>
            </a:r>
            <a:r>
              <a:rPr lang="zh-TW" altLang="en-US" dirty="0">
                <a:effectLst/>
              </a:rPr>
              <a:t>再變成 </a:t>
            </a:r>
            <a:r>
              <a:rPr lang="en-US" altLang="zh-TW" dirty="0">
                <a:effectLst/>
              </a:rPr>
              <a:t>excel </a:t>
            </a:r>
            <a:r>
              <a:rPr lang="zh-TW" altLang="en-US" dirty="0">
                <a:effectLst/>
              </a:rPr>
              <a:t>輸出</a:t>
            </a:r>
          </a:p>
          <a:p>
            <a:pPr lvl="2"/>
            <a:r>
              <a:rPr lang="zh-TW" altLang="en-US" dirty="0">
                <a:effectLst/>
              </a:rPr>
              <a:t>變成 </a:t>
            </a:r>
            <a:r>
              <a:rPr lang="en-US" altLang="zh-TW" dirty="0">
                <a:effectLst/>
              </a:rPr>
              <a:t>excel </a:t>
            </a:r>
            <a:r>
              <a:rPr lang="zh-TW" altLang="en-US" dirty="0">
                <a:effectLst/>
              </a:rPr>
              <a:t>輸出 這樣排序就不會亂掉</a:t>
            </a:r>
          </a:p>
          <a:p>
            <a:pPr lvl="2"/>
            <a:r>
              <a:rPr lang="zh-TW" altLang="en-US" dirty="0">
                <a:effectLst/>
              </a:rPr>
              <a:t>雖然第一次讀取會比較慢</a:t>
            </a:r>
          </a:p>
          <a:p>
            <a:pPr lvl="2"/>
            <a:r>
              <a:rPr lang="zh-TW" altLang="en-US" dirty="0">
                <a:effectLst/>
              </a:rPr>
              <a:t>但第一次讀取完會建立快取檔</a:t>
            </a:r>
          </a:p>
          <a:p>
            <a:pPr lvl="2"/>
            <a:r>
              <a:rPr lang="zh-TW" altLang="en-US" dirty="0">
                <a:effectLst/>
              </a:rPr>
              <a:t>所以之後 </a:t>
            </a:r>
            <a:r>
              <a:rPr lang="en-US" altLang="zh-TW" dirty="0">
                <a:effectLst/>
              </a:rPr>
              <a:t>run </a:t>
            </a:r>
            <a:r>
              <a:rPr lang="zh-TW" altLang="en-US" dirty="0">
                <a:effectLst/>
              </a:rPr>
              <a:t>就不會太慢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5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/>
              <a:t>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使用比例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/>
              <a:t>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757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11076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242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/>
              <a:t>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使用比例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/>
              <a:t>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007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各梁長區間</a:t>
            </a:r>
            <a:r>
              <a:rPr lang="zh-TW" altLang="en-US" dirty="0"/>
              <a:t>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764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各支各層梁主筋量</a:t>
            </a:r>
            <a:r>
              <a:rPr lang="zh-TW" altLang="en-US" dirty="0"/>
              <a:t>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159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驗證非線性</a:t>
            </a:r>
          </a:p>
          <a:p>
            <a:pPr lvl="1"/>
            <a:r>
              <a:rPr lang="zh-TW" altLang="en-US" dirty="0">
                <a:effectLst/>
              </a:rPr>
              <a:t>簡單 </a:t>
            </a:r>
            <a:r>
              <a:rPr lang="en-US" altLang="zh-TW" dirty="0">
                <a:effectLst/>
              </a:rPr>
              <a:t>model =&gt; model </a:t>
            </a:r>
            <a:r>
              <a:rPr lang="zh-TW" altLang="en-US" dirty="0">
                <a:effectLst/>
              </a:rPr>
              <a:t>圖</a:t>
            </a:r>
          </a:p>
          <a:p>
            <a:pPr lvl="1"/>
            <a:r>
              <a:rPr lang="zh-TW" altLang="en-US" dirty="0">
                <a:effectLst/>
              </a:rPr>
              <a:t>實際專案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068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驗證非線性</a:t>
            </a:r>
          </a:p>
          <a:p>
            <a:pPr lvl="1"/>
            <a:r>
              <a:rPr lang="zh-TW" altLang="en-US" dirty="0">
                <a:effectLst/>
              </a:rPr>
              <a:t>簡單 </a:t>
            </a:r>
            <a:r>
              <a:rPr lang="en-US" altLang="zh-TW" dirty="0">
                <a:effectLst/>
              </a:rPr>
              <a:t>model =&gt; model </a:t>
            </a:r>
            <a:r>
              <a:rPr lang="zh-TW" altLang="en-US" dirty="0">
                <a:effectLst/>
              </a:rPr>
              <a:t>圖</a:t>
            </a:r>
          </a:p>
          <a:p>
            <a:pPr lvl="1"/>
            <a:r>
              <a:rPr lang="zh-TW" altLang="en-US" dirty="0">
                <a:effectLst/>
              </a:rPr>
              <a:t>實際專案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117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23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模型 不同 </a:t>
            </a:r>
            <a:r>
              <a:rPr lang="en-US" dirty="0"/>
              <a:t>condition </a:t>
            </a:r>
            <a:r>
              <a:rPr lang="zh-TW" altLang="en-US" dirty="0"/>
              <a:t>效果</a:t>
            </a:r>
            <a:r>
              <a:rPr lang="zh-TW" altLang="en-US" dirty="0" smtClean="0"/>
              <a:t>不同</a:t>
            </a:r>
            <a:endParaRPr lang="en-US" altLang="zh-TW" dirty="0" smtClean="0"/>
          </a:p>
          <a:p>
            <a:r>
              <a:rPr lang="en-US" altLang="zh-TW" dirty="0" smtClean="0">
                <a:effectLst/>
              </a:rPr>
              <a:t>[]</a:t>
            </a:r>
            <a:r>
              <a:rPr lang="zh-TW" altLang="en-US" dirty="0" smtClean="0">
                <a:effectLst/>
              </a:rPr>
              <a:t>號數變大 </a:t>
            </a:r>
            <a:r>
              <a:rPr lang="en-US" altLang="zh-TW" dirty="0" smtClean="0">
                <a:effectLst/>
              </a:rPr>
              <a:t>=&gt; </a:t>
            </a:r>
            <a:r>
              <a:rPr lang="zh-TW" altLang="en-US" dirty="0" smtClean="0">
                <a:effectLst/>
              </a:rPr>
              <a:t>優化效果變差</a:t>
            </a:r>
            <a:r>
              <a:rPr lang="en-US" altLang="zh-TW" dirty="0" smtClean="0">
                <a:effectLst/>
              </a:rPr>
              <a:t>, condition = initial</a:t>
            </a:r>
          </a:p>
          <a:p>
            <a:r>
              <a:rPr lang="en-US" altLang="zh-TW" dirty="0" smtClean="0">
                <a:effectLst/>
              </a:rPr>
              <a:t>[]</a:t>
            </a:r>
            <a:r>
              <a:rPr lang="zh-TW" altLang="en-US" dirty="0" smtClean="0">
                <a:effectLst/>
              </a:rPr>
              <a:t>號數變大 </a:t>
            </a:r>
            <a:r>
              <a:rPr lang="en-US" altLang="zh-TW" dirty="0" smtClean="0">
                <a:effectLst/>
              </a:rPr>
              <a:t>=&gt; </a:t>
            </a:r>
            <a:r>
              <a:rPr lang="zh-TW" altLang="en-US" dirty="0" smtClean="0">
                <a:effectLst/>
              </a:rPr>
              <a:t>上層優化效果變好，下層優化效果變差</a:t>
            </a:r>
            <a:r>
              <a:rPr lang="en-US" altLang="zh-TW" dirty="0" smtClean="0">
                <a:effectLst/>
              </a:rPr>
              <a:t>, condition = 60x80 =&gt; 50x70</a:t>
            </a:r>
          </a:p>
          <a:p>
            <a:r>
              <a:rPr lang="en-US" altLang="zh-TW" dirty="0" smtClean="0">
                <a:effectLst/>
              </a:rPr>
              <a:t>[]</a:t>
            </a:r>
            <a:r>
              <a:rPr lang="zh-TW" altLang="en-US" dirty="0" smtClean="0">
                <a:effectLst/>
              </a:rPr>
              <a:t>號數變大 </a:t>
            </a:r>
            <a:r>
              <a:rPr lang="en-US" altLang="zh-TW" dirty="0" smtClean="0">
                <a:effectLst/>
              </a:rPr>
              <a:t>=&gt; </a:t>
            </a:r>
            <a:r>
              <a:rPr lang="zh-TW" altLang="en-US" dirty="0" smtClean="0">
                <a:effectLst/>
              </a:rPr>
              <a:t>優化效果變好</a:t>
            </a:r>
            <a:r>
              <a:rPr lang="en-US" altLang="zh-TW" dirty="0" smtClean="0">
                <a:effectLst/>
              </a:rPr>
              <a:t>, condition = DLLL 0.2, 0.3 =&gt; 0.3, 0.5</a:t>
            </a:r>
          </a:p>
          <a:p>
            <a:r>
              <a:rPr lang="en-US" altLang="zh-TW" dirty="0" smtClean="0">
                <a:effectLst/>
              </a:rPr>
              <a:t>[]</a:t>
            </a:r>
            <a:r>
              <a:rPr lang="zh-TW" altLang="en-US" dirty="0" smtClean="0">
                <a:effectLst/>
              </a:rPr>
              <a:t>竟然找不到一個絕對的規律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然後每一個下去看也都蠻合理的，每個狀況都不太一樣，所以我覺得之前下結論下太快了，應該再多做一點測試，才能歸納出比較正確的規律。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5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Pushover k=0, 1,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78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Pushover mode 1, 4, MMC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56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擬合反應譜 圖</a:t>
            </a:r>
            <a:endParaRPr lang="en-US" altLang="zh-TW" dirty="0"/>
          </a:p>
          <a:p>
            <a:r>
              <a:rPr lang="zh-TW" altLang="en-US" dirty="0"/>
              <a:t>結果</a:t>
            </a:r>
            <a:endParaRPr lang="en-US" altLang="zh-TW" dirty="0"/>
          </a:p>
          <a:p>
            <a:r>
              <a:rPr lang="en-US" dirty="0"/>
              <a:t>IDA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68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手做一次模型</a:t>
            </a:r>
          </a:p>
          <a:p>
            <a:r>
              <a:rPr lang="zh-TW" altLang="en-US" dirty="0">
                <a:effectLst/>
              </a:rPr>
              <a:t>開發程式 </a:t>
            </a:r>
            <a:r>
              <a:rPr lang="en-US" dirty="0">
                <a:effectLst/>
              </a:rPr>
              <a:t>for </a:t>
            </a:r>
            <a:r>
              <a:rPr lang="en-US" dirty="0" err="1">
                <a:effectLst/>
              </a:rPr>
              <a:t>etabs</a:t>
            </a:r>
            <a:r>
              <a:rPr lang="en-US" dirty="0">
                <a:effectLst/>
              </a:rPr>
              <a:t> 2016</a:t>
            </a:r>
          </a:p>
          <a:p>
            <a:r>
              <a:rPr lang="zh-TW" altLang="en-US" dirty="0">
                <a:effectLst/>
              </a:rPr>
              <a:t>塑絞設定</a:t>
            </a:r>
          </a:p>
          <a:p>
            <a:pPr lvl="1"/>
            <a:r>
              <a:rPr lang="en-US" dirty="0">
                <a:effectLst/>
              </a:rPr>
              <a:t>TEASPA</a:t>
            </a:r>
          </a:p>
          <a:p>
            <a:pPr lvl="1"/>
            <a:r>
              <a:rPr lang="en-US" dirty="0">
                <a:effectLst/>
              </a:rPr>
              <a:t>SERCB</a:t>
            </a:r>
          </a:p>
          <a:p>
            <a:pPr lvl="1"/>
            <a:r>
              <a:rPr lang="zh-TW" altLang="en-US" dirty="0">
                <a:effectLst/>
              </a:rPr>
              <a:t>遲滯迴圈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760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由於很複雜，先記得最終的結果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400</a:t>
            </a:r>
            <a:endParaRPr lang="zh-TW" alt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1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emf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6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(8)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320" y="1283652"/>
            <a:ext cx="3600000" cy="46626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320" y="1283651"/>
            <a:ext cx="3600000" cy="46626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64262" y="1283651"/>
            <a:ext cx="2708049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Base Shear: 1532kN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131mm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780673" y="2713037"/>
            <a:ext cx="723900" cy="2194243"/>
            <a:chOff x="5372100" y="2713037"/>
            <a:chExt cx="723900" cy="2194243"/>
          </a:xfrm>
        </p:grpSpPr>
        <p:cxnSp>
          <p:nvCxnSpPr>
            <p:cNvPr id="7" name="直線接點 6"/>
            <p:cNvCxnSpPr/>
            <p:nvPr/>
          </p:nvCxnSpPr>
          <p:spPr>
            <a:xfrm>
              <a:off x="5372100" y="2723197"/>
              <a:ext cx="0" cy="2184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372100" y="3434080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5372100" y="4145280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372100" y="2713037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6096000" y="2723197"/>
              <a:ext cx="0" cy="14424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5372100" y="4165600"/>
              <a:ext cx="723900" cy="723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790833" y="5374640"/>
                <a:ext cx="78893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833" y="5374640"/>
                <a:ext cx="7889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8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320" y="1283650"/>
            <a:ext cx="3600000" cy="4662621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765302" y="2717161"/>
            <a:ext cx="1094741" cy="2176463"/>
            <a:chOff x="6819899" y="2713037"/>
            <a:chExt cx="1094741" cy="2176463"/>
          </a:xfrm>
        </p:grpSpPr>
        <p:cxnSp>
          <p:nvCxnSpPr>
            <p:cNvPr id="7" name="直線接點 6"/>
            <p:cNvCxnSpPr/>
            <p:nvPr/>
          </p:nvCxnSpPr>
          <p:spPr>
            <a:xfrm>
              <a:off x="6827520" y="2723197"/>
              <a:ext cx="0" cy="2166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6827520" y="2713037"/>
              <a:ext cx="10871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>
              <a:off x="6827520" y="2723197"/>
              <a:ext cx="1087120" cy="2166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6819899" y="3434080"/>
              <a:ext cx="739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6827520" y="4145280"/>
              <a:ext cx="365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1781045" y="5373674"/>
                <a:ext cx="595869" cy="42742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</m:oMath>
                </a14:m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45" y="5373674"/>
                <a:ext cx="595869" cy="427425"/>
              </a:xfrm>
              <a:prstGeom prst="rect">
                <a:avLst/>
              </a:prstGeom>
              <a:blipFill>
                <a:blip r:embed="rId3"/>
                <a:stretch>
                  <a:fillRect l="-15306" t="-1429" r="-10204" b="-2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1064262" y="1283651"/>
            <a:ext cx="2672783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Base Shear: 1314kN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140mm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320" y="1283651"/>
            <a:ext cx="3600000" cy="46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67" y="1280851"/>
            <a:ext cx="3600000" cy="46626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67" y="1280850"/>
            <a:ext cx="3600000" cy="46626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64262" y="1283651"/>
            <a:ext cx="2667974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Base Shear: 1190kN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143mm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776226" y="2713037"/>
            <a:ext cx="2875281" cy="4144963"/>
            <a:chOff x="8971279" y="2713037"/>
            <a:chExt cx="2875281" cy="4144963"/>
          </a:xfrm>
        </p:grpSpPr>
        <p:cxnSp>
          <p:nvCxnSpPr>
            <p:cNvPr id="7" name="直線接點 6"/>
            <p:cNvCxnSpPr/>
            <p:nvPr/>
          </p:nvCxnSpPr>
          <p:spPr>
            <a:xfrm>
              <a:off x="8971280" y="2713037"/>
              <a:ext cx="0" cy="2176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8971280" y="2713037"/>
              <a:ext cx="142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8971280" y="3434080"/>
              <a:ext cx="355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8971280" y="4145280"/>
              <a:ext cx="81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弧形 10"/>
            <p:cNvSpPr/>
            <p:nvPr/>
          </p:nvSpPr>
          <p:spPr>
            <a:xfrm flipH="1">
              <a:off x="8971279" y="2723198"/>
              <a:ext cx="2875281" cy="41348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1476505" y="5364460"/>
                <a:ext cx="78893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05" y="5364460"/>
                <a:ext cx="7889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59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-890588"/>
            <a:ext cx="6905625" cy="89439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507" y="-1042988"/>
            <a:ext cx="6905625" cy="89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3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667" y="-687388"/>
            <a:ext cx="6905625" cy="89439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47" y="-1083628"/>
            <a:ext cx="6905625" cy="89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-1042988"/>
            <a:ext cx="6905625" cy="8943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133" y="-890588"/>
            <a:ext cx="6905625" cy="89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19FF1-9EF2-0444-8D9A-A70C43C2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35283-8468-E748-9912-F139A611D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79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E41D2B-97E1-0641-A813-C5231409C7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20214-5B6A-8446-A115-A2A591A26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40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99" y="1"/>
            <a:ext cx="4422971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76685" y="5455921"/>
            <a:ext cx="1557875" cy="1402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767840" y="5862320"/>
            <a:ext cx="1046480" cy="995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20640" y="386080"/>
            <a:ext cx="158103" cy="5069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78584" y="6075632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41772" y="6156961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592" y="2326640"/>
            <a:ext cx="10557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14F B3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131061" y="3585870"/>
            <a:ext cx="105125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9131061" y="2149821"/>
            <a:ext cx="12865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545114" y="1948741"/>
            <a:ext cx="1502976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101.0%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727856" y="3384790"/>
            <a:ext cx="140198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99.5%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2123" y="979019"/>
            <a:ext cx="3323987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欣詮建設中和福祥段</a:t>
            </a:r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3876"/>
            <a:ext cx="6191284" cy="5623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29840" y="3027680"/>
            <a:ext cx="3464560" cy="3048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3360" y="4215813"/>
            <a:ext cx="1534160" cy="1961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082" y="4915828"/>
            <a:ext cx="74635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77m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09440" y="4270962"/>
            <a:ext cx="88421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153m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252244" y="1442702"/>
            <a:ext cx="0" cy="1361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4230" y="1783746"/>
            <a:ext cx="8649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9F B1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46103" y="1948741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93.5%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19842" y="3384790"/>
            <a:ext cx="1410001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92.4%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94.7%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44515" y="5601393"/>
            <a:ext cx="22467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</p:spTree>
    <p:extLst>
      <p:ext uri="{BB962C8B-B14F-4D97-AF65-F5344CB8AC3E}">
        <p14:creationId xmlns:p14="http://schemas.microsoft.com/office/powerpoint/2010/main" val="124383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86702"/>
            <a:ext cx="6095238" cy="4552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286702"/>
            <a:ext cx="6095238" cy="4552381"/>
          </a:xfrm>
          <a:prstGeom prst="rect">
            <a:avLst/>
          </a:prstGeom>
        </p:spPr>
      </p:pic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TRADITION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217355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0493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8225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02239" y="5515462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719193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27443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752338" y="3735963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9"/>
          <p:cNvSpPr txBox="1"/>
          <p:nvPr/>
        </p:nvSpPr>
        <p:spPr>
          <a:xfrm>
            <a:off x="7476276" y="5922561"/>
            <a:ext cx="154144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1/7(not yet)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9"/>
          <p:cNvSpPr txBox="1"/>
          <p:nvPr/>
        </p:nvSpPr>
        <p:spPr>
          <a:xfrm>
            <a:off x="10512848" y="5927894"/>
            <a:ext cx="154144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1/7(not yet)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73033" y="1988433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33660" y="4752585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</p:spTree>
    <p:extLst>
      <p:ext uri="{BB962C8B-B14F-4D97-AF65-F5344CB8AC3E}">
        <p14:creationId xmlns:p14="http://schemas.microsoft.com/office/powerpoint/2010/main" val="130194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TRADITION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1762409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21550" y="60600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58493" y="60600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6362700" y="15494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75400" y="1155700"/>
            <a:ext cx="0" cy="161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331200" y="1143000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68838" y="990600"/>
            <a:ext cx="36644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626992" y="1533809"/>
            <a:ext cx="309956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=max(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1/3*span )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6894615" y="2705100"/>
            <a:ext cx="143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376785" y="270510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弧形接點 28"/>
          <p:cNvCxnSpPr/>
          <p:nvPr/>
        </p:nvCxnSpPr>
        <p:spPr>
          <a:xfrm>
            <a:off x="6210300" y="3263900"/>
            <a:ext cx="3035300" cy="120736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9461544" y="4166570"/>
            <a:ext cx="20864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length &lt; 0?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321759" y="4445869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3353" y="2463002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770812" cy="1311128"/>
          </a:xfrm>
        </p:spPr>
        <p:txBody>
          <a:bodyPr/>
          <a:lstStyle/>
          <a:p>
            <a:r>
              <a:rPr lang="en-US" altLang="zh-TW" dirty="0"/>
              <a:t>COMPARE WITH RCAD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744662"/>
            <a:ext cx="6096000" cy="45624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71900" y="3804760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30800" y="2842077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36036" y="1744662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55221" y="2440141"/>
            <a:ext cx="98200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93697" y="5471588"/>
            <a:ext cx="98200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20303" y="4708225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77249" y="1560401"/>
            <a:ext cx="3737231" cy="245605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CONCLUSION: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MOSTLY SAME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REBAR USED ALMOST THE SAME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EXISTING DIFFERENT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DEFINED</a:t>
            </a:r>
          </a:p>
        </p:txBody>
      </p:sp>
    </p:spTree>
    <p:extLst>
      <p:ext uri="{BB962C8B-B14F-4D97-AF65-F5344CB8AC3E}">
        <p14:creationId xmlns:p14="http://schemas.microsoft.com/office/powerpoint/2010/main" val="11729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97" y="2712877"/>
            <a:ext cx="1916963" cy="1401067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IMPROVE </a:t>
            </a:r>
            <a:r>
              <a:rPr lang="en-US" altLang="zh-TW" dirty="0" err="1"/>
              <a:t>ld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745" y="2712879"/>
            <a:ext cx="1916963" cy="167733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2" y="2712879"/>
            <a:ext cx="1916963" cy="1677333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9631" y="2712879"/>
            <a:ext cx="1916963" cy="14010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947745" y="4880795"/>
            <a:ext cx="3282694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groupby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a beam</a:t>
            </a:r>
          </a:p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while spacing &lt; MIN_SPACING</a:t>
            </a:r>
          </a:p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UPGRADE SIZE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802" y="4880795"/>
            <a:ext cx="1812997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SIZE &amp; S 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&lt;=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 x =&gt;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zh-TW" alt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blipFill>
                <a:blip r:embed="rId7"/>
                <a:stretch>
                  <a:fillRect l="-7619" t="-4661" r="-25079" b="-42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9709631" y="4880795"/>
            <a:ext cx="2044791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DROP DOUBLE SIZE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5464" y="2523392"/>
            <a:ext cx="2485296" cy="29893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907807" y="1964886"/>
            <a:ext cx="152060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FINISHED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81222" y="1964886"/>
            <a:ext cx="565000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NEXT: CONSIDER DOUBLE STIRRUPS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79840" y="3434080"/>
            <a:ext cx="426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7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9586912" cy="2048766"/>
          </a:xfrm>
        </p:spPr>
        <p:txBody>
          <a:bodyPr/>
          <a:lstStyle/>
          <a:p>
            <a:r>
              <a:rPr lang="en-US" altLang="zh-TW" dirty="0"/>
              <a:t>CHECK BEAM ONE BY ONE</a:t>
            </a:r>
          </a:p>
          <a:p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7181" y="1762409"/>
            <a:ext cx="6095238" cy="4552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8154" y="3216331"/>
            <a:ext cx="4301420" cy="30955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48116" y="2010559"/>
            <a:ext cx="4662495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混凝土結構設計規範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401-100 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538154" y="2725785"/>
            <a:ext cx="10765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R5.11.2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419600" y="4253301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403126" y="3216331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82311" y="2481018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77172" y="5059118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166416" y="4284932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697912" cy="1311128"/>
          </a:xfrm>
        </p:spPr>
        <p:txBody>
          <a:bodyPr/>
          <a:lstStyle/>
          <a:p>
            <a:r>
              <a:rPr lang="en-US" altLang="zh-TW" dirty="0"/>
              <a:t>CHECK BEAM ONE BY ONE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1762409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19600" y="4253301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90626" y="2566794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28611" y="1720849"/>
            <a:ext cx="2511585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r>
              <a:rPr lang="zh-TW" altLang="en-US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82%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56208" y="4722145"/>
            <a:ext cx="2455480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r>
              <a:rPr lang="zh-TW" altLang="en-US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91%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18539" y="5083319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版面配置區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BETA VERSION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4108" y="2008405"/>
            <a:ext cx="1393062" cy="21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1029" y="2355705"/>
            <a:ext cx="1981773" cy="18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27196" y="4882896"/>
            <a:ext cx="107978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101.0%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43497" y="4881477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93.5%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16840" y="5754043"/>
            <a:ext cx="100283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97.8%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43497" y="5754043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93.2%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72923" y="4308760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cxnSp>
        <p:nvCxnSpPr>
          <p:cNvPr id="23" name="直線接點 22"/>
          <p:cNvCxnSpPr/>
          <p:nvPr/>
        </p:nvCxnSpPr>
        <p:spPr>
          <a:xfrm>
            <a:off x="6825589" y="127000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251" y="2699720"/>
            <a:ext cx="4323319" cy="21164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7546251" y="1435372"/>
            <a:ext cx="204511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MULTI CUT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2768936" y="1437270"/>
            <a:ext cx="347620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TRATIONAL REPLACE?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952974" y="5436220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4381915" y="5442913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1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31" y="2699720"/>
            <a:ext cx="4323319" cy="2116400"/>
          </a:xfrm>
          <a:prstGeom prst="rect">
            <a:avLst/>
          </a:prstGeom>
        </p:spPr>
      </p:pic>
      <p:sp>
        <p:nvSpPr>
          <p:cNvPr id="21" name="文字版面配置區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BETA VERSION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2428" y="2008405"/>
            <a:ext cx="1393062" cy="21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9349" y="2355705"/>
            <a:ext cx="1981773" cy="18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35516" y="4882896"/>
            <a:ext cx="107978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101.0%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51817" y="4881477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93.5%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125160" y="5754043"/>
            <a:ext cx="100283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97.8%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551817" y="5754043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93.2%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481243" y="4308760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cxnSp>
        <p:nvCxnSpPr>
          <p:cNvPr id="23" name="直線接點 22"/>
          <p:cNvCxnSpPr/>
          <p:nvPr/>
        </p:nvCxnSpPr>
        <p:spPr>
          <a:xfrm>
            <a:off x="6094069" y="127000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064171" y="1435372"/>
            <a:ext cx="204511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MULTI CUT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8377256" y="1437270"/>
            <a:ext cx="347620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TRATIONAL REPLACE?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7561294" y="5436220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9990235" y="5442913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DETAIL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15" y="2712984"/>
            <a:ext cx="4344006" cy="297697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440" y="2712984"/>
            <a:ext cx="3602831" cy="233765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66800" y="2712984"/>
            <a:ext cx="156709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5% DROP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2946400" y="2712984"/>
            <a:ext cx="0" cy="3643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985000" y="3881809"/>
            <a:ext cx="4806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TOO MUCH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8450" y="2000250"/>
            <a:ext cx="6438900" cy="2524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2000250"/>
            <a:ext cx="3352800" cy="17907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4762500" y="29845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雙箍延伸長度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7752" y="2501644"/>
            <a:ext cx="1838095" cy="9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6159" y="2545137"/>
            <a:ext cx="447619" cy="457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7752" y="4375208"/>
            <a:ext cx="3838095" cy="15333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407592" y="2773708"/>
            <a:ext cx="0" cy="4946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07592" y="4647271"/>
            <a:ext cx="0" cy="49460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3708" y="2008405"/>
            <a:ext cx="1393062" cy="2160000"/>
          </a:xfrm>
          <a:prstGeom prst="rect">
            <a:avLst/>
          </a:prstGeom>
        </p:spPr>
      </p:pic>
      <p:pic>
        <p:nvPicPr>
          <p:cNvPr id="25" name="圖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1109" y="2355705"/>
            <a:ext cx="1981773" cy="1800000"/>
          </a:xfrm>
          <a:prstGeom prst="rect">
            <a:avLst/>
          </a:prstGeom>
        </p:spPr>
      </p:pic>
      <p:sp>
        <p:nvSpPr>
          <p:cNvPr id="26" name="文字方塊 5"/>
          <p:cNvSpPr txBox="1"/>
          <p:nvPr/>
        </p:nvSpPr>
        <p:spPr>
          <a:xfrm>
            <a:off x="7195701" y="5025136"/>
            <a:ext cx="76719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1.5%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7"/>
          <p:cNvSpPr txBox="1"/>
          <p:nvPr/>
        </p:nvSpPr>
        <p:spPr>
          <a:xfrm>
            <a:off x="9858083" y="5023717"/>
            <a:ext cx="82330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2"/>
                </a:solidFill>
              </a:rPr>
              <a:t>0.6%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8" name="文字方塊 16"/>
          <p:cNvSpPr txBox="1"/>
          <p:nvPr/>
        </p:nvSpPr>
        <p:spPr>
          <a:xfrm>
            <a:off x="7481243" y="4379880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46959" y="3718560"/>
            <a:ext cx="0" cy="449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2"/>
          <p:cNvCxnSpPr/>
          <p:nvPr/>
        </p:nvCxnSpPr>
        <p:spPr>
          <a:xfrm>
            <a:off x="6094069" y="1554480"/>
            <a:ext cx="0" cy="468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5354" y="4943146"/>
            <a:ext cx="504762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8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1311128"/>
          </a:xfrm>
        </p:spPr>
        <p:txBody>
          <a:bodyPr/>
          <a:lstStyle/>
          <a:p>
            <a:r>
              <a:rPr lang="en-US" dirty="0"/>
              <a:t>SIMPLE 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" y="1569369"/>
            <a:ext cx="6095238" cy="45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69369"/>
            <a:ext cx="6095238" cy="45523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995680" y="2814320"/>
            <a:ext cx="1391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32000" y="3088640"/>
            <a:ext cx="2153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30320" y="2814320"/>
            <a:ext cx="1391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32960" y="1971528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2960" y="1502719"/>
            <a:ext cx="155106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</a:t>
            </a:r>
            <a:r>
              <a:rPr lang="en-US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273040" y="1930144"/>
            <a:ext cx="0" cy="660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32960" y="1930144"/>
            <a:ext cx="0" cy="1016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57189" y="4665250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46984" y="2930808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73859" y="1536739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95271" y="1536739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60558" y="3302352"/>
            <a:ext cx="646972" cy="42742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9788" y="3461071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21023" y="5793342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85474" y="5462259"/>
            <a:ext cx="646972" cy="42742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 sz="2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100%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785360" y="5303326"/>
            <a:ext cx="4876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75200" y="5793342"/>
            <a:ext cx="155106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</a:t>
            </a:r>
            <a:r>
              <a:rPr lang="en-US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283452" y="5099382"/>
            <a:ext cx="0" cy="660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75200" y="5099382"/>
            <a:ext cx="0" cy="69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201259" y="3470270"/>
            <a:ext cx="129458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 </a:t>
            </a:r>
            <a:r>
              <a:rPr lang="en-US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52427" y="4748173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52740" y="2927370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11999" y="3298914"/>
            <a:ext cx="555601" cy="46166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 sz="2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80%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72579" y="3479405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26779" y="5789904"/>
            <a:ext cx="14741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 USED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21519" y="5215997"/>
            <a:ext cx="515527" cy="427425"/>
          </a:xfrm>
          <a:prstGeom prst="rect">
            <a:avLst/>
          </a:prstGeom>
          <a:solidFill>
            <a:srgbClr val="F7F7F7">
              <a:alpha val="69804"/>
            </a:srgb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 sz="2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91%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530389" y="5820983"/>
            <a:ext cx="129458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 </a:t>
            </a:r>
            <a:r>
              <a:rPr lang="en-US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5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REBAR SIZE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68" y="2010170"/>
            <a:ext cx="5249063" cy="13537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967" y="4393693"/>
            <a:ext cx="5249063" cy="13537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10248900" y="2247900"/>
            <a:ext cx="0" cy="69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10248900" y="4584700"/>
            <a:ext cx="0" cy="97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BEAM LENGTH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968" y="1288431"/>
            <a:ext cx="5249063" cy="26884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68" y="4616890"/>
            <a:ext cx="5249063" cy="9724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058400" y="1288431"/>
            <a:ext cx="9787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058400" y="5153666"/>
            <a:ext cx="9787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0198100" y="2908300"/>
            <a:ext cx="0" cy="1068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198100" y="4619400"/>
            <a:ext cx="0" cy="53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8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66" y="4367411"/>
            <a:ext cx="5249063" cy="230706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351712" cy="701731"/>
          </a:xfrm>
        </p:spPr>
        <p:txBody>
          <a:bodyPr/>
          <a:lstStyle/>
          <a:p>
            <a:r>
              <a:rPr lang="zh-TW" altLang="en-US" dirty="0"/>
              <a:t>各支各層梁主筋體積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106935" y="2932558"/>
            <a:ext cx="1066959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r>
              <a:rPr lang="en-US" altLang="zh-TW" sz="20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2000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06935" y="6247053"/>
            <a:ext cx="10669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r>
              <a:rPr lang="en-US" altLang="zh-TW" sz="20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2000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65" y="2022486"/>
            <a:ext cx="5249063" cy="135373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7EEFCD4-4F19-4A20-82C3-086EF0785D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56" y="268458"/>
            <a:ext cx="2057944" cy="15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5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708" y="2001837"/>
            <a:ext cx="3765292" cy="449475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9752012" cy="1311128"/>
          </a:xfrm>
        </p:spPr>
        <p:txBody>
          <a:bodyPr/>
          <a:lstStyle/>
          <a:p>
            <a:r>
              <a:rPr lang="en-US" altLang="zh-TW" dirty="0"/>
              <a:t>NONLINEAR</a:t>
            </a:r>
            <a:r>
              <a:rPr lang="zh-TW" altLang="en-US" dirty="0"/>
              <a:t> </a:t>
            </a:r>
            <a:r>
              <a:rPr lang="en-US" altLang="zh-TW" dirty="0"/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5384800" y="2006600"/>
            <a:ext cx="3108030" cy="319472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STORYS,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ONE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BAY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HEIGHT: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BEAM: 60x80cm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COLUMN: 60x60cm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SPAN: 8m</a:t>
            </a:r>
          </a:p>
          <a:p>
            <a:pPr algn="l"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台北一區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0625" y="2802526"/>
            <a:ext cx="1393062" cy="21600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067799" y="2001837"/>
            <a:ext cx="279871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ACTUAL PROJECT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8610600" y="2001837"/>
            <a:ext cx="0" cy="4354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708" y="2001837"/>
            <a:ext cx="3765292" cy="449475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342312" cy="1311128"/>
          </a:xfrm>
        </p:spPr>
        <p:txBody>
          <a:bodyPr/>
          <a:lstStyle/>
          <a:p>
            <a:r>
              <a:rPr lang="en-US" altLang="zh-TW" dirty="0"/>
              <a:t>NONLINEAR</a:t>
            </a:r>
            <a:r>
              <a:rPr lang="zh-TW" altLang="en-US" dirty="0"/>
              <a:t> </a:t>
            </a:r>
            <a:r>
              <a:rPr lang="en-US" altLang="zh-TW" dirty="0"/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5381330" y="2001837"/>
            <a:ext cx="4436471" cy="267765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BENCHMARK: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8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FOLLOW IDA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altLang="zh-TW" sz="28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nd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MODE PUSHOVER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altLang="zh-TW" sz="28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MPA, MMC, APA</a:t>
            </a:r>
          </a:p>
          <a:p>
            <a:pPr algn="l">
              <a:lnSpc>
                <a:spcPct val="120000"/>
              </a:lnSpc>
            </a:pP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95410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NEXT WEEK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651403"/>
            <a:ext cx="1692000" cy="39446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物流中心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2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/>
              <a:t>NOW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延伸長度考慮</a:t>
            </a:r>
            <a:endParaRPr lang="en-US" altLang="zh-TW" dirty="0"/>
          </a:p>
          <a:p>
            <a:r>
              <a:rPr lang="zh-TW" altLang="en-US" dirty="0"/>
              <a:t>雙箍面積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NOW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693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zh-TW" altLang="en-US" dirty="0"/>
              <a:t>五點斷筋</a:t>
            </a:r>
            <a:endParaRPr lang="fr-FR" altLang="zh-TW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5" y="2026815"/>
            <a:ext cx="2438569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solidFill>
                  <a:schemeClr val="accent3"/>
                </a:solidFill>
              </a:rPr>
              <a:t>NEXT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非線性 </a:t>
            </a:r>
            <a:r>
              <a:rPr lang="en-US" altLang="zh-TW" dirty="0"/>
              <a:t>BENCHMARK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545959" y="5614612"/>
            <a:ext cx="810478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剪力筋</a:t>
            </a:r>
          </a:p>
          <a:p>
            <a:pPr algn="l">
              <a:lnSpc>
                <a:spcPct val="120000"/>
              </a:lnSpc>
            </a:pPr>
            <a:r>
              <a:rPr lang="zh-TW" alt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施工成本</a:t>
            </a:r>
          </a:p>
        </p:txBody>
      </p:sp>
    </p:spTree>
    <p:extLst>
      <p:ext uri="{BB962C8B-B14F-4D97-AF65-F5344CB8AC3E}">
        <p14:creationId xmlns:p14="http://schemas.microsoft.com/office/powerpoint/2010/main" val="1283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6877" y="550863"/>
            <a:ext cx="8884435" cy="58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2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700" y="125366"/>
            <a:ext cx="9590087" cy="65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/>
              <a:t>剪力多點斷筋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cxnSp>
        <p:nvCxnSpPr>
          <p:cNvPr id="5" name="直線接點 22"/>
          <p:cNvCxnSpPr/>
          <p:nvPr/>
        </p:nvCxnSpPr>
        <p:spPr>
          <a:xfrm>
            <a:off x="6094069" y="1554480"/>
            <a:ext cx="0" cy="468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22400" y="2499360"/>
            <a:ext cx="21441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Solution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22399" y="3445502"/>
                <a:ext cx="2336665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𝐸𝑇𝐵𝐴𝑆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zh-TW" altLang="en-US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中央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𝑉𝑐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99" y="3445502"/>
                <a:ext cx="233666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22400" y="4378960"/>
            <a:ext cx="2105705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Solution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22400" y="5311459"/>
                <a:ext cx="3750386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𝑉𝑠</m:t>
                      </m:r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0" y="5311459"/>
                <a:ext cx="3750386" cy="461665"/>
              </a:xfrm>
              <a:prstGeom prst="rect">
                <a:avLst/>
              </a:prstGeom>
              <a:blipFill>
                <a:blip r:embed="rId3"/>
                <a:stretch>
                  <a:fillRect l="-135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045833" y="2499360"/>
            <a:ext cx="21441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Solution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5833" y="4378960"/>
            <a:ext cx="2105705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Solution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45833" y="3423920"/>
            <a:ext cx="2809367" cy="10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52080" y="3099431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21058" y="3100202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45833" y="3748409"/>
            <a:ext cx="7062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21058" y="3748409"/>
            <a:ext cx="7341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52080" y="3748409"/>
            <a:ext cx="13689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28765" y="3748409"/>
            <a:ext cx="38728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¼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34470" y="3758569"/>
            <a:ext cx="38728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¼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73611" y="3759323"/>
            <a:ext cx="337593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½ 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038339" y="5301299"/>
            <a:ext cx="2809367" cy="10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44586" y="4976810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113564" y="4977581"/>
            <a:ext cx="0" cy="648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38339" y="5625788"/>
            <a:ext cx="7062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113564" y="5625788"/>
            <a:ext cx="7341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44586" y="5625788"/>
            <a:ext cx="13689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56537" y="5625788"/>
            <a:ext cx="316753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62242" y="5635948"/>
            <a:ext cx="316753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07795" y="5636702"/>
            <a:ext cx="254237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6111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</p:spTree>
    <p:extLst>
      <p:ext uri="{BB962C8B-B14F-4D97-AF65-F5344CB8AC3E}">
        <p14:creationId xmlns:p14="http://schemas.microsoft.com/office/powerpoint/2010/main" val="415390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818393-CB14-1848-9D15-D29FF2BE8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5" name="Picture 1" descr="/var/folders/rp/1m3l6v2x0dq9jdn72y0fvxhr0000gn/T/com.microsoft.Powerpoint/WebArchiveCopyPasteTempFiles/p13062">
            <a:extLst>
              <a:ext uri="{FF2B5EF4-FFF2-40B4-BE49-F238E27FC236}">
                <a16:creationId xmlns:a16="http://schemas.microsoft.com/office/drawing/2014/main" id="{F3E4C39D-C332-1A4F-85C1-8A322B3B194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r="22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9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5 MULTI CUT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71" y="2496520"/>
            <a:ext cx="4323319" cy="2116400"/>
          </a:xfrm>
          <a:prstGeom prst="rect">
            <a:avLst/>
          </a:prstGeom>
        </p:spPr>
      </p:pic>
      <p:grpSp>
        <p:nvGrpSpPr>
          <p:cNvPr id="30" name="群組 29"/>
          <p:cNvGrpSpPr/>
          <p:nvPr/>
        </p:nvGrpSpPr>
        <p:grpSpPr>
          <a:xfrm>
            <a:off x="6797040" y="2806692"/>
            <a:ext cx="3627120" cy="1107440"/>
            <a:chOff x="6807200" y="2702560"/>
            <a:chExt cx="3627120" cy="1107440"/>
          </a:xfrm>
        </p:grpSpPr>
        <p:cxnSp>
          <p:nvCxnSpPr>
            <p:cNvPr id="10" name="直線接點 9"/>
            <p:cNvCxnSpPr/>
            <p:nvPr/>
          </p:nvCxnSpPr>
          <p:spPr>
            <a:xfrm>
              <a:off x="6807200" y="2702560"/>
              <a:ext cx="741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7548880" y="2722880"/>
              <a:ext cx="0" cy="71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7548880" y="3423920"/>
              <a:ext cx="71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V="1">
              <a:off x="8270240" y="2987040"/>
              <a:ext cx="0" cy="447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8260080" y="3007360"/>
              <a:ext cx="7213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8991600" y="2987040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8981440" y="3810000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V="1">
              <a:off x="9723120" y="2987040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9712960" y="2987040"/>
              <a:ext cx="7213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 rot="10800000">
            <a:off x="6797040" y="4239252"/>
            <a:ext cx="3627120" cy="1107440"/>
            <a:chOff x="6807200" y="2702560"/>
            <a:chExt cx="3627120" cy="1107440"/>
          </a:xfrm>
        </p:grpSpPr>
        <p:cxnSp>
          <p:nvCxnSpPr>
            <p:cNvPr id="33" name="直線接點 32"/>
            <p:cNvCxnSpPr/>
            <p:nvPr/>
          </p:nvCxnSpPr>
          <p:spPr>
            <a:xfrm>
              <a:off x="6807200" y="2702560"/>
              <a:ext cx="741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48880" y="2722880"/>
              <a:ext cx="0" cy="71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7548880" y="3423920"/>
              <a:ext cx="71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8270240" y="2987040"/>
              <a:ext cx="0" cy="447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8260080" y="3007360"/>
              <a:ext cx="7213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8991600" y="2987040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8981440" y="3810000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9723120" y="2987040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9712960" y="2987040"/>
              <a:ext cx="7213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5"/>
          <p:cNvSpPr>
            <a:spLocks/>
          </p:cNvSpPr>
          <p:nvPr/>
        </p:nvSpPr>
        <p:spPr bwMode="auto">
          <a:xfrm>
            <a:off x="7781889" y="233271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" name="文字方塊 42"/>
          <p:cNvSpPr txBox="1"/>
          <p:nvPr/>
        </p:nvSpPr>
        <p:spPr>
          <a:xfrm>
            <a:off x="8270240" y="2286001"/>
            <a:ext cx="85170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Pattern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880062" y="3811827"/>
            <a:ext cx="26545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6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68430F-74CA-AC49-8AAF-CCD2A05F5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Simple 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5BF87-AA63-B94B-A564-B4DFB5BBB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0868" y="2001837"/>
            <a:ext cx="3765292" cy="44947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5384800" y="1996440"/>
                <a:ext cx="1960024" cy="120032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𝐵𝑒𝑎𝑚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:60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80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𝑐𝑚</m:t>
                      </m:r>
                    </m:oMath>
                  </m:oMathPara>
                </a14:m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𝐷𝐿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0.2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𝐿𝐿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:0.3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1996440"/>
                <a:ext cx="1960024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0" y="4160013"/>
            <a:ext cx="5249063" cy="13537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7543800" y="2004168"/>
                <a:ext cx="2041649" cy="120032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𝐵𝑒𝑎𝑚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:50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𝑥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70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𝑐𝑚</m:t>
                      </m:r>
                    </m:oMath>
                  </m:oMathPara>
                </a14:m>
                <a:endParaRPr lang="en-US" altLang="zh-TW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𝐷𝐿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0.2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𝐿𝐿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:0.3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004168"/>
                <a:ext cx="2041649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9699418" y="1996440"/>
                <a:ext cx="1960024" cy="120032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𝐵𝑒𝑎𝑚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:60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𝑥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80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𝑐𝑚</m:t>
                      </m:r>
                    </m:oMath>
                  </m:oMathPara>
                </a14:m>
                <a:endParaRPr lang="en-US" altLang="zh-TW" sz="200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𝐷𝐿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0.3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𝐿𝐿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:0.5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418" y="1996440"/>
                <a:ext cx="1960024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/>
          <p:nvPr/>
        </p:nvCxnSpPr>
        <p:spPr>
          <a:xfrm>
            <a:off x="11135360" y="4389120"/>
            <a:ext cx="0" cy="97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FA5D16-4050-A54E-B6E3-F0638B46F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Pushover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FB7625-2296-2A4E-A94D-91040245B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07244" y="2725618"/>
            <a:ext cx="1967232" cy="2348349"/>
          </a:xfrm>
          <a:prstGeom prst="rect">
            <a:avLst/>
          </a:prstGeom>
        </p:spPr>
      </p:pic>
      <p:grpSp>
        <p:nvGrpSpPr>
          <p:cNvPr id="54" name="群組 53"/>
          <p:cNvGrpSpPr/>
          <p:nvPr/>
        </p:nvGrpSpPr>
        <p:grpSpPr>
          <a:xfrm>
            <a:off x="4650740" y="2713037"/>
            <a:ext cx="723900" cy="2194243"/>
            <a:chOff x="5372100" y="2713037"/>
            <a:chExt cx="723900" cy="2194243"/>
          </a:xfrm>
        </p:grpSpPr>
        <p:cxnSp>
          <p:nvCxnSpPr>
            <p:cNvPr id="6" name="直線接點 5"/>
            <p:cNvCxnSpPr/>
            <p:nvPr/>
          </p:nvCxnSpPr>
          <p:spPr>
            <a:xfrm>
              <a:off x="5372100" y="2723197"/>
              <a:ext cx="0" cy="2184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372100" y="3434080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5372100" y="4145280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>
              <a:off x="5372100" y="2713037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6096000" y="2723197"/>
              <a:ext cx="0" cy="14424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H="1">
              <a:off x="5372100" y="4165600"/>
              <a:ext cx="723900" cy="723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>
            <a:off x="6088379" y="2713037"/>
            <a:ext cx="1094741" cy="2176463"/>
            <a:chOff x="6819899" y="2713037"/>
            <a:chExt cx="1094741" cy="2176463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6827520" y="2723197"/>
              <a:ext cx="0" cy="2166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6827520" y="2713037"/>
              <a:ext cx="10871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6827520" y="2723197"/>
              <a:ext cx="1087120" cy="2166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>
              <a:off x="6819899" y="3434080"/>
              <a:ext cx="739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6827520" y="4145280"/>
              <a:ext cx="365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997392"/>
            <a:ext cx="2705100" cy="3076575"/>
          </a:xfrm>
          <a:prstGeom prst="rect">
            <a:avLst/>
          </a:prstGeom>
        </p:spPr>
      </p:pic>
      <p:grpSp>
        <p:nvGrpSpPr>
          <p:cNvPr id="53" name="群組 52"/>
          <p:cNvGrpSpPr/>
          <p:nvPr/>
        </p:nvGrpSpPr>
        <p:grpSpPr>
          <a:xfrm>
            <a:off x="7853679" y="2713037"/>
            <a:ext cx="2875281" cy="4144963"/>
            <a:chOff x="8971279" y="2713037"/>
            <a:chExt cx="2875281" cy="4144963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8971280" y="2713037"/>
              <a:ext cx="0" cy="2176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8971280" y="2713037"/>
              <a:ext cx="142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>
              <a:off x="8971280" y="3434080"/>
              <a:ext cx="355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8971280" y="4145280"/>
              <a:ext cx="81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弧形 49"/>
            <p:cNvSpPr/>
            <p:nvPr/>
          </p:nvSpPr>
          <p:spPr>
            <a:xfrm flipH="1">
              <a:off x="8971279" y="2723198"/>
              <a:ext cx="2875281" cy="413480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/>
              <p:cNvSpPr txBox="1"/>
              <p:nvPr/>
            </p:nvSpPr>
            <p:spPr>
              <a:xfrm>
                <a:off x="4660900" y="5374640"/>
                <a:ext cx="78893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00" y="5374640"/>
                <a:ext cx="78893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/>
              <p:cNvSpPr txBox="1"/>
              <p:nvPr/>
            </p:nvSpPr>
            <p:spPr>
              <a:xfrm>
                <a:off x="6104122" y="5369550"/>
                <a:ext cx="595869" cy="42742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</m:oMath>
                </a14:m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22" y="5369550"/>
                <a:ext cx="595869" cy="427425"/>
              </a:xfrm>
              <a:prstGeom prst="rect">
                <a:avLst/>
              </a:prstGeom>
              <a:blipFill>
                <a:blip r:embed="rId6"/>
                <a:stretch>
                  <a:fillRect l="-15306" t="-1429" r="-10204" b="-2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字方塊 58"/>
              <p:cNvSpPr txBox="1"/>
              <p:nvPr/>
            </p:nvSpPr>
            <p:spPr>
              <a:xfrm>
                <a:off x="7553958" y="5364460"/>
                <a:ext cx="78893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958" y="5364460"/>
                <a:ext cx="78893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8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D5123-0174-1A45-8AA1-B73522386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 smtClean="0"/>
              <a:t>Pushover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AC727D-99CD-A649-9E95-62E3952A9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3465" y="1594167"/>
            <a:ext cx="895350" cy="4924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7625" y="1630997"/>
            <a:ext cx="1209675" cy="4867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070295" y="2001520"/>
                <a:ext cx="997261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1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95" y="2001520"/>
                <a:ext cx="9972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3940913" y="2001519"/>
                <a:ext cx="997260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4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913" y="2001519"/>
                <a:ext cx="99726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7545070" y="2001519"/>
                <a:ext cx="3436775" cy="2238818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000" i="1" dirty="0" smtClean="0">
                    <a:latin typeface="Cambria Math" panose="02040503050406030204" pitchFamily="18" charset="0"/>
                    <a:cs typeface="Segoe UI Light" panose="020B0502040204020203" pitchFamily="34" charset="0"/>
                  </a:rPr>
                  <a:t>MMC: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1∗0.85+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𝑀𝑜𝑑𝑒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4∗0.11</m:t>
                      </m:r>
                    </m:oMath>
                  </m:oMathPara>
                </a14:m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TW" sz="2000" b="0" i="1" dirty="0" smtClean="0"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070" y="2001519"/>
                <a:ext cx="3436775" cy="2238818"/>
              </a:xfrm>
              <a:prstGeom prst="rect">
                <a:avLst/>
              </a:prstGeom>
              <a:blipFill>
                <a:blip r:embed="rId7"/>
                <a:stretch>
                  <a:fillRect l="-4618" t="-2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72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1189</Words>
  <Application>Microsoft Office PowerPoint</Application>
  <PresentationFormat>寬螢幕</PresentationFormat>
  <Paragraphs>397</Paragraphs>
  <Slides>40</Slides>
  <Notes>26</Notes>
  <HiddenSlides>5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244</cp:revision>
  <dcterms:created xsi:type="dcterms:W3CDTF">2015-10-12T10:51:44Z</dcterms:created>
  <dcterms:modified xsi:type="dcterms:W3CDTF">2018-12-19T15:11:02Z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