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314" r:id="rId5"/>
    <p:sldId id="365" r:id="rId6"/>
    <p:sldId id="337" r:id="rId7"/>
    <p:sldId id="358" r:id="rId8"/>
    <p:sldId id="356" r:id="rId9"/>
    <p:sldId id="364" r:id="rId10"/>
    <p:sldId id="349" r:id="rId11"/>
    <p:sldId id="350" r:id="rId12"/>
    <p:sldId id="359" r:id="rId13"/>
    <p:sldId id="361" r:id="rId14"/>
    <p:sldId id="363" r:id="rId15"/>
    <p:sldId id="362" r:id="rId16"/>
    <p:sldId id="339" r:id="rId17"/>
    <p:sldId id="351" r:id="rId18"/>
    <p:sldId id="357" r:id="rId19"/>
    <p:sldId id="31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  <p14:sldId id="365"/>
          </p14:sldIdLst>
        </p14:section>
        <p14:section name="Load Pattern" id="{421BC145-42E0-40B1-AE6A-F3F593C49DA7}">
          <p14:sldIdLst>
            <p14:sldId id="337"/>
            <p14:sldId id="358"/>
            <p14:sldId id="356"/>
            <p14:sldId id="364"/>
          </p14:sldIdLst>
        </p14:section>
        <p14:section name="IDA vs Pushover" id="{33525A39-1BB0-420E-A99F-89CE9DAF8F9A}">
          <p14:sldIdLst>
            <p14:sldId id="349"/>
            <p14:sldId id="350"/>
            <p14:sldId id="359"/>
            <p14:sldId id="361"/>
            <p14:sldId id="363"/>
            <p14:sldId id="362"/>
          </p14:sldIdLst>
        </p14:section>
        <p14:section name="Pushover Hinge" id="{D649DAEF-F8B3-4CC4-97F8-B7754DD18883}">
          <p14:sldIdLst>
            <p14:sldId id="339"/>
            <p14:sldId id="351"/>
          </p14:sldIdLst>
        </p14:section>
        <p14:section name="GUI" id="{4985B93E-9939-477A-BA0E-1A938E934863}">
          <p14:sldIdLst>
            <p14:sldId id="357"/>
          </p14:sldIdLst>
        </p14:section>
        <p14:section name="Roadmap" id="{4B1DB29A-4AEB-4B77-8A06-0C7ADFAC9240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F7F7F7"/>
    <a:srgbClr val="F8F8F8"/>
    <a:srgbClr val="FE1359"/>
    <a:srgbClr val="FAF8F9"/>
    <a:srgbClr val="F9E5D7"/>
    <a:srgbClr val="1B1B1B"/>
    <a:srgbClr val="FAFAFA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81439" autoAdjust="0"/>
  </p:normalViewPr>
  <p:slideViewPr>
    <p:cSldViewPr snapToGrid="0">
      <p:cViewPr varScale="1">
        <p:scale>
          <a:sx n="90" d="100"/>
          <a:sy n="90" d="100"/>
        </p:scale>
        <p:origin x="1014" y="90"/>
      </p:cViewPr>
      <p:guideLst>
        <p:guide orient="horz" pos="2160"/>
        <p:guide pos="3840"/>
        <p:guide pos="529"/>
        <p:guide pos="7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Cut\Meeting\20190125%20Meeting\20190122%20Mode%20Sha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Cut\Meeting\20190125%20Meeting\20190122%20Mode%20Sha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Mode Shape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'Diaphragm Center of Mass Displa'!$N$6</c:f>
              <c:strCache>
                <c:ptCount val="1"/>
                <c:pt idx="0">
                  <c:v>Modal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'Diaphragm Center of Mass Displa'!$T$7:$T$10</c:f>
              <c:numCache>
                <c:formatCode>General</c:formatCode>
                <c:ptCount val="4"/>
                <c:pt idx="0">
                  <c:v>1</c:v>
                </c:pt>
                <c:pt idx="1">
                  <c:v>0.65357572517043183</c:v>
                </c:pt>
                <c:pt idx="2">
                  <c:v>0.2523115702637157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C0-4E76-8FB0-1B73B611EB94}"/>
            </c:ext>
          </c:extLst>
        </c:ser>
        <c:ser>
          <c:idx val="2"/>
          <c:order val="1"/>
          <c:tx>
            <c:strRef>
              <c:f>'Diaphragm Center of Mass Displa'!$O$6</c:f>
              <c:strCache>
                <c:ptCount val="1"/>
                <c:pt idx="0">
                  <c:v>Modal 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'Diaphragm Center of Mass Displa'!$U$7:$U$10</c:f>
              <c:numCache>
                <c:formatCode>General</c:formatCode>
                <c:ptCount val="4"/>
                <c:pt idx="0">
                  <c:v>1</c:v>
                </c:pt>
                <c:pt idx="1">
                  <c:v>-1.0055853120614098</c:v>
                </c:pt>
                <c:pt idx="2">
                  <c:v>-1.1268410047833186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9C0-4E76-8FB0-1B73B611EB94}"/>
            </c:ext>
          </c:extLst>
        </c:ser>
        <c:ser>
          <c:idx val="3"/>
          <c:order val="2"/>
          <c:tx>
            <c:strRef>
              <c:f>'Diaphragm Center of Mass Displa'!$P$6</c:f>
              <c:strCache>
                <c:ptCount val="1"/>
                <c:pt idx="0">
                  <c:v>Modal 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'Diaphragm Center of Mass Displa'!$V$7:$V$10</c:f>
              <c:numCache>
                <c:formatCode>General</c:formatCode>
                <c:ptCount val="4"/>
                <c:pt idx="0">
                  <c:v>1</c:v>
                </c:pt>
                <c:pt idx="1">
                  <c:v>-2.6898176857249161</c:v>
                </c:pt>
                <c:pt idx="2">
                  <c:v>3.2359336888668402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9C0-4E76-8FB0-1B73B611EB94}"/>
            </c:ext>
          </c:extLst>
        </c:ser>
        <c:ser>
          <c:idx val="1"/>
          <c:order val="3"/>
          <c:tx>
            <c:strRef>
              <c:f>'Diaphragm Center of Mass Displa'!$W$6</c:f>
              <c:strCache>
                <c:ptCount val="1"/>
                <c:pt idx="0">
                  <c:v>MMC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'Diaphragm Center of Mass Displa'!$W$7:$W$10</c:f>
              <c:numCache>
                <c:formatCode>General</c:formatCode>
                <c:ptCount val="4"/>
                <c:pt idx="0">
                  <c:v>0.99990000000000001</c:v>
                </c:pt>
                <c:pt idx="1">
                  <c:v>0.27056112196894877</c:v>
                </c:pt>
                <c:pt idx="2">
                  <c:v>0.16620508525935893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9C0-4E76-8FB0-1B73B611E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885807"/>
        <c:axId val="1975499343"/>
      </c:scatterChart>
      <c:valAx>
        <c:axId val="3488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499343"/>
        <c:crosses val="autoZero"/>
        <c:crossBetween val="midCat"/>
      </c:valAx>
      <c:valAx>
        <c:axId val="197549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885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Mode Shape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'Diaphragm Center of Mass Displa'!$N$6</c:f>
              <c:strCache>
                <c:ptCount val="1"/>
                <c:pt idx="0">
                  <c:v>Modal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'Diaphragm Center of Mass Displa'!$T$7:$T$10</c:f>
              <c:numCache>
                <c:formatCode>General</c:formatCode>
                <c:ptCount val="4"/>
                <c:pt idx="0">
                  <c:v>1</c:v>
                </c:pt>
                <c:pt idx="1">
                  <c:v>0.65357572517043183</c:v>
                </c:pt>
                <c:pt idx="2">
                  <c:v>0.2523115702637157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A2-4279-B166-8FF0C14F76E7}"/>
            </c:ext>
          </c:extLst>
        </c:ser>
        <c:ser>
          <c:idx val="2"/>
          <c:order val="1"/>
          <c:tx>
            <c:strRef>
              <c:f>'Diaphragm Center of Mass Displa'!$O$6</c:f>
              <c:strCache>
                <c:ptCount val="1"/>
                <c:pt idx="0">
                  <c:v>Modal 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'Diaphragm Center of Mass Displa'!$U$7:$U$10</c:f>
              <c:numCache>
                <c:formatCode>General</c:formatCode>
                <c:ptCount val="4"/>
                <c:pt idx="0">
                  <c:v>1</c:v>
                </c:pt>
                <c:pt idx="1">
                  <c:v>-1.0055853120614098</c:v>
                </c:pt>
                <c:pt idx="2">
                  <c:v>-1.1268410047833186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9A2-4279-B166-8FF0C14F76E7}"/>
            </c:ext>
          </c:extLst>
        </c:ser>
        <c:ser>
          <c:idx val="3"/>
          <c:order val="2"/>
          <c:tx>
            <c:strRef>
              <c:f>'Diaphragm Center of Mass Displa'!$P$6</c:f>
              <c:strCache>
                <c:ptCount val="1"/>
                <c:pt idx="0">
                  <c:v>Modal 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'Diaphragm Center of Mass Displa'!$V$7:$V$10</c:f>
              <c:numCache>
                <c:formatCode>General</c:formatCode>
                <c:ptCount val="4"/>
                <c:pt idx="0">
                  <c:v>1</c:v>
                </c:pt>
                <c:pt idx="1">
                  <c:v>-2.6898176857249161</c:v>
                </c:pt>
                <c:pt idx="2">
                  <c:v>3.2359336888668402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9A2-4279-B166-8FF0C14F76E7}"/>
            </c:ext>
          </c:extLst>
        </c:ser>
        <c:ser>
          <c:idx val="1"/>
          <c:order val="3"/>
          <c:tx>
            <c:strRef>
              <c:f>'Diaphragm Center of Mass Displa'!$W$6</c:f>
              <c:strCache>
                <c:ptCount val="1"/>
                <c:pt idx="0">
                  <c:v>MMC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'Diaphragm Center of Mass Displa'!$W$7:$W$10</c:f>
              <c:numCache>
                <c:formatCode>General</c:formatCode>
                <c:ptCount val="4"/>
                <c:pt idx="0">
                  <c:v>0.99990000000000001</c:v>
                </c:pt>
                <c:pt idx="1">
                  <c:v>0.27056112196894877</c:v>
                </c:pt>
                <c:pt idx="2">
                  <c:v>0.16620508525935893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9A2-4279-B166-8FF0C14F7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885807"/>
        <c:axId val="1975499343"/>
      </c:scatterChart>
      <c:valAx>
        <c:axId val="3488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499343"/>
        <c:crosses val="autoZero"/>
        <c:crossBetween val="midCat"/>
      </c:valAx>
      <c:valAx>
        <c:axId val="197549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885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Inertia Force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[活頁簿3]工作表1!$E$1</c:f>
              <c:strCache>
                <c:ptCount val="1"/>
                <c:pt idx="0">
                  <c:v>elcentro 4 2.06s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[活頁簿3]工作表1!$E$2:$E$5</c:f>
              <c:numCache>
                <c:formatCode>General</c:formatCode>
                <c:ptCount val="4"/>
                <c:pt idx="0">
                  <c:v>1</c:v>
                </c:pt>
                <c:pt idx="1">
                  <c:v>0.69046914710933027</c:v>
                </c:pt>
                <c:pt idx="2">
                  <c:v>0.42790887235260433</c:v>
                </c:pt>
                <c:pt idx="3">
                  <c:v>0</c:v>
                </c:pt>
              </c:numCache>
            </c:numRef>
          </c:xVal>
          <c:yVal>
            <c:numRef>
              <c:f>[活頁簿3]工作表1!$B$2:$B$5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11-4782-975A-A3DC32DCE68D}"/>
            </c:ext>
          </c:extLst>
        </c:ser>
        <c:ser>
          <c:idx val="1"/>
          <c:order val="1"/>
          <c:tx>
            <c:strRef>
              <c:f>[活頁簿3]工作表1!$E$6</c:f>
              <c:strCache>
                <c:ptCount val="1"/>
                <c:pt idx="0">
                  <c:v>elcentro 4 15.42s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[活頁簿3]工作表1!$E$7:$E$10</c:f>
              <c:numCache>
                <c:formatCode>General</c:formatCode>
                <c:ptCount val="4"/>
                <c:pt idx="0">
                  <c:v>1</c:v>
                </c:pt>
                <c:pt idx="1">
                  <c:v>0.87208959026769506</c:v>
                </c:pt>
                <c:pt idx="2">
                  <c:v>0.65988093456658792</c:v>
                </c:pt>
                <c:pt idx="3">
                  <c:v>0</c:v>
                </c:pt>
              </c:numCache>
            </c:numRef>
          </c:xVal>
          <c:yVal>
            <c:numRef>
              <c:f>[活頁簿3]工作表1!$B$2:$B$5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B11-4782-975A-A3DC32DCE68D}"/>
            </c:ext>
          </c:extLst>
        </c:ser>
        <c:ser>
          <c:idx val="2"/>
          <c:order val="2"/>
          <c:tx>
            <c:strRef>
              <c:f>[活頁簿3]工作表1!$E$11</c:f>
              <c:strCache>
                <c:ptCount val="1"/>
                <c:pt idx="0">
                  <c:v>elcentro 4 17.82s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[活頁簿3]工作表1!$E$12:$E$15</c:f>
              <c:numCache>
                <c:formatCode>General</c:formatCode>
                <c:ptCount val="4"/>
                <c:pt idx="0">
                  <c:v>1</c:v>
                </c:pt>
                <c:pt idx="1">
                  <c:v>0.90052493530233702</c:v>
                </c:pt>
                <c:pt idx="2">
                  <c:v>0.53464608014455828</c:v>
                </c:pt>
                <c:pt idx="3">
                  <c:v>0</c:v>
                </c:pt>
              </c:numCache>
            </c:numRef>
          </c:xVal>
          <c:yVal>
            <c:numRef>
              <c:f>[活頁簿3]工作表1!$B$2:$B$5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B11-4782-975A-A3DC32DCE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9127935"/>
        <c:axId val="1837085983"/>
      </c:scatterChart>
      <c:valAx>
        <c:axId val="1849127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085983"/>
        <c:crosses val="autoZero"/>
        <c:crossBetween val="midCat"/>
      </c:valAx>
      <c:valAx>
        <c:axId val="183708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127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試試看暫停一下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Pushover mode load pattern</a:t>
            </a:r>
          </a:p>
          <a:p>
            <a:r>
              <a:rPr lang="en-US" dirty="0" smtClean="0"/>
              <a:t>Time history inertia</a:t>
            </a:r>
            <a:r>
              <a:rPr lang="en-US" baseline="0" dirty="0" smtClean="0"/>
              <a:t> force vs mode shape</a:t>
            </a:r>
          </a:p>
          <a:p>
            <a:r>
              <a:rPr lang="en-US" baseline="0" dirty="0" smtClean="0"/>
              <a:t>Ida vs pushover</a:t>
            </a:r>
          </a:p>
          <a:p>
            <a:r>
              <a:rPr lang="en-US" baseline="0" dirty="0" smtClean="0"/>
              <a:t>Pushover nonlinear hinge</a:t>
            </a:r>
          </a:p>
          <a:p>
            <a:r>
              <a:rPr lang="en-US" baseline="0" dirty="0" smtClean="0"/>
              <a:t>GUI progress</a:t>
            </a:r>
          </a:p>
          <a:p>
            <a:r>
              <a:rPr lang="en-US" baseline="0" dirty="0" smtClean="0"/>
              <a:t>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36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16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(11)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IDA vs Pushover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689768"/>
            <a:ext cx="6095238" cy="4552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689769"/>
            <a:ext cx="609523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215943"/>
            <a:ext cx="12192000" cy="602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0457" y="5827332"/>
            <a:ext cx="3271088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</a:p>
        </p:txBody>
      </p:sp>
    </p:spTree>
    <p:extLst>
      <p:ext uri="{BB962C8B-B14F-4D97-AF65-F5344CB8AC3E}">
        <p14:creationId xmlns:p14="http://schemas.microsoft.com/office/powerpoint/2010/main" val="21714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IDA vs </a:t>
            </a:r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80347"/>
            <a:ext cx="6095238" cy="45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680346"/>
            <a:ext cx="6095238" cy="455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9957" y="6075632"/>
            <a:ext cx="211532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5195" y="6075632"/>
            <a:ext cx="211532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</a:p>
        </p:txBody>
      </p:sp>
    </p:spTree>
    <p:extLst>
      <p:ext uri="{BB962C8B-B14F-4D97-AF65-F5344CB8AC3E}">
        <p14:creationId xmlns:p14="http://schemas.microsoft.com/office/powerpoint/2010/main" val="341693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Beam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705" b="19225"/>
          <a:stretch/>
        </p:blipFill>
        <p:spPr>
          <a:xfrm>
            <a:off x="6100933" y="2190309"/>
            <a:ext cx="5506850" cy="40510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466" b="21085"/>
          <a:stretch/>
        </p:blipFill>
        <p:spPr>
          <a:xfrm>
            <a:off x="584496" y="2232840"/>
            <a:ext cx="5506850" cy="40084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7898" y="1559646"/>
            <a:ext cx="19945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6970" y="1559642"/>
            <a:ext cx="14773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346" y="1552353"/>
            <a:ext cx="0" cy="46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7479" y="3637108"/>
            <a:ext cx="1934183" cy="427425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Middle Hinge</a:t>
            </a:r>
          </a:p>
        </p:txBody>
      </p:sp>
    </p:spTree>
    <p:extLst>
      <p:ext uri="{BB962C8B-B14F-4D97-AF65-F5344CB8AC3E}">
        <p14:creationId xmlns:p14="http://schemas.microsoft.com/office/powerpoint/2010/main" val="28762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721597" cy="1311128"/>
          </a:xfrm>
        </p:spPr>
        <p:txBody>
          <a:bodyPr/>
          <a:lstStyle/>
          <a:p>
            <a:r>
              <a:rPr lang="en-US" dirty="0" smtClean="0"/>
              <a:t>Strong Column Weak Beam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641" b="20641"/>
          <a:stretch/>
        </p:blipFill>
        <p:spPr>
          <a:xfrm>
            <a:off x="810292" y="2286000"/>
            <a:ext cx="5783938" cy="42115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154" r="4613" b="21410"/>
          <a:stretch/>
        </p:blipFill>
        <p:spPr>
          <a:xfrm>
            <a:off x="5996405" y="2333004"/>
            <a:ext cx="5530314" cy="41293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091346" y="1552353"/>
            <a:ext cx="0" cy="46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96668" y="1565313"/>
            <a:ext cx="19945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8446" y="1565310"/>
            <a:ext cx="14773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479" y="3936212"/>
            <a:ext cx="1934183" cy="427425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Middle Hinge</a:t>
            </a:r>
          </a:p>
        </p:txBody>
      </p:sp>
    </p:spTree>
    <p:extLst>
      <p:ext uri="{BB962C8B-B14F-4D97-AF65-F5344CB8AC3E}">
        <p14:creationId xmlns:p14="http://schemas.microsoft.com/office/powerpoint/2010/main" val="16829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11" b="31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LinearCut</a:t>
            </a:r>
            <a:r>
              <a:rPr lang="fr-FR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GUI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oggle-downloads-production.s3.eu-west-1.amazonaws.com/71efc77a0e627aba32e5c44a01051b557e3c3ea79fb21b2957e74b7a1e1594a4/download.png?AWSAccessKeyId=ASIA4YTCGXFHK6DODE4P&amp;Expires=1550141232&amp;Signature=Scpbhc6RgaiFBSUlzlCTEdnCT0M%3D&amp;x-amz-security-token=FQoGZXIvYXdzEI3%2F%2F%2F%2F%2F%2F%2F%2F%2F%2FwEaDL4NX9JtlEoWubZVdiLwAWyzvYD1QpAtkk6XlY%2F5mcOUg5L3%2B4Dwq4e8py43%2BhslbLlaLqeSX5q1FF%2FWgApW6Lox%2FaxELVAiEnTub7xtIkHxKf%2Bw297DX5ZLwQ9z%2F3JaHZ5PF7hoPthsBXr6PAMsM%2Fets2aP%2FjRRsMtpVQhUbs5pasoe6nOE5tY04ySGgUUGVhs14%2BdJ1WWa4AJ1lnFaVKD4TBcPsWoUEoavujsa2L3gSqQcFUff8hU5e%2FVJP9Zz3Z0fio6n9zG2bEMQoxkEwr7H7X4f6e69mMjgtgcWzA6Fme8e2bKBZ6rkWg906jrv9qFjE%2FwtN3UIkW9NUK2GoyikwZPjBQ%3D%3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" y="1691452"/>
            <a:ext cx="12188360" cy="45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Roadmap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5" name="TextBox 3"/>
          <p:cNvSpPr txBox="1"/>
          <p:nvPr/>
        </p:nvSpPr>
        <p:spPr>
          <a:xfrm>
            <a:off x="4019107" y="4784651"/>
            <a:ext cx="184922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123632" y="3793439"/>
            <a:ext cx="6469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5496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Pattern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 vs </a:t>
            </a:r>
            <a:r>
              <a:rPr lang="fr-FR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GUI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Progress 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4" name="圖表 2">
            <a:extLst>
              <a:ext uri="{FF2B5EF4-FFF2-40B4-BE49-F238E27FC236}">
                <a16:creationId xmlns:a16="http://schemas.microsoft.com/office/drawing/2014/main" id="{1CF1B00C-8A1B-4267-AFEA-E2237D6A4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644033"/>
              </p:ext>
            </p:extLst>
          </p:nvPr>
        </p:nvGraphicFramePr>
        <p:xfrm>
          <a:off x="199838" y="1845565"/>
          <a:ext cx="6081823" cy="396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24" y="0"/>
            <a:ext cx="2761488" cy="3439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0512" y="0"/>
            <a:ext cx="2761488" cy="3439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5148" y="3439040"/>
            <a:ext cx="2745364" cy="3418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5249" y="3424858"/>
            <a:ext cx="2756751" cy="3433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9736" y="1631853"/>
            <a:ext cx="88582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9736" y="5070891"/>
            <a:ext cx="9258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74051" y="1631853"/>
            <a:ext cx="9258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9736" y="2108021"/>
            <a:ext cx="86658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100mm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76024" y="2100930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8236" y="5594363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69024" y="0"/>
            <a:ext cx="5522976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57521" y="2644400"/>
            <a:ext cx="3141245" cy="904863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  <a:endParaRPr lang="en-US" sz="4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98283" y="5091317"/>
            <a:ext cx="67743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98283" y="5655515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9598283" y="3826820"/>
            <a:ext cx="245310" cy="1155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474051" y="5091316"/>
            <a:ext cx="859370" cy="102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68" y="54412"/>
            <a:ext cx="2743200" cy="21469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6" y="1555333"/>
            <a:ext cx="4572000" cy="4683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530" y="1555334"/>
            <a:ext cx="4572000" cy="46836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299938" y="1010575"/>
            <a:ext cx="1608993" cy="2886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6893" y="1127908"/>
            <a:ext cx="3803565" cy="4274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 Generate 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5404" y="1127908"/>
            <a:ext cx="218425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 Defined 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89169" y="6356350"/>
            <a:ext cx="2743200" cy="365125"/>
          </a:xfrm>
        </p:spPr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35" y="-1"/>
            <a:ext cx="2743200" cy="3416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35" y="3441734"/>
            <a:ext cx="2743200" cy="341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51" y="12735"/>
            <a:ext cx="2743200" cy="3416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651" y="3441734"/>
            <a:ext cx="2743200" cy="3416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146" y="-2"/>
            <a:ext cx="2743200" cy="3416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4146" y="3441733"/>
            <a:ext cx="2743200" cy="341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226" y="-1"/>
            <a:ext cx="2743200" cy="34162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4226" y="3441733"/>
            <a:ext cx="2743200" cy="3416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39715" y="1554241"/>
            <a:ext cx="885820" cy="796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135mm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44550" y="5295875"/>
            <a:ext cx="885820" cy="796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135mm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7095" y="1552814"/>
            <a:ext cx="925894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13mm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3384" y="5294448"/>
            <a:ext cx="925894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20mm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28876" y="1551389"/>
            <a:ext cx="925896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27mm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25165" y="5301569"/>
            <a:ext cx="925896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56775" y="1558510"/>
            <a:ext cx="88261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-MMC-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13mm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61610" y="5300144"/>
            <a:ext cx="88261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-MMC-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150mm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0" y="3416265"/>
            <a:ext cx="12192000" cy="12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78496" y="3216634"/>
            <a:ext cx="14350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192" y="4159285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766" y="5036560"/>
            <a:ext cx="930704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Defined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26" y="1292524"/>
            <a:ext cx="1079783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Generate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3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Inertia </a:t>
            </a:r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4" name="圖表 2">
            <a:extLst>
              <a:ext uri="{FF2B5EF4-FFF2-40B4-BE49-F238E27FC236}">
                <a16:creationId xmlns:a16="http://schemas.microsoft.com/office/drawing/2014/main" id="{1CF1B00C-8A1B-4267-AFEA-E2237D6A4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752687"/>
              </p:ext>
            </p:extLst>
          </p:nvPr>
        </p:nvGraphicFramePr>
        <p:xfrm>
          <a:off x="470839" y="1549526"/>
          <a:ext cx="5623636" cy="396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1">
            <a:extLst>
              <a:ext uri="{FF2B5EF4-FFF2-40B4-BE49-F238E27FC236}">
                <a16:creationId xmlns:a16="http://schemas.microsoft.com/office/drawing/2014/main" id="{3067072D-C345-400F-A1B8-55C33E547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630388"/>
              </p:ext>
            </p:extLst>
          </p:nvPr>
        </p:nvGraphicFramePr>
        <p:xfrm>
          <a:off x="6094475" y="1549527"/>
          <a:ext cx="4572000" cy="3962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65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839788" y="1917602"/>
            <a:ext cx="5256212" cy="4169084"/>
            <a:chOff x="839788" y="1917602"/>
            <a:chExt cx="5256212" cy="4169084"/>
          </a:xfrm>
        </p:grpSpPr>
        <p:sp>
          <p:nvSpPr>
            <p:cNvPr id="10" name="矩形 9"/>
            <p:cNvSpPr/>
            <p:nvPr/>
          </p:nvSpPr>
          <p:spPr>
            <a:xfrm>
              <a:off x="1449421" y="2269864"/>
              <a:ext cx="250287" cy="3463962"/>
            </a:xfrm>
            <a:prstGeom prst="rect">
              <a:avLst/>
            </a:prstGeom>
            <a:solidFill>
              <a:srgbClr val="1ABC9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99708" y="2269864"/>
              <a:ext cx="849854" cy="3463962"/>
            </a:xfrm>
            <a:prstGeom prst="rect">
              <a:avLst/>
            </a:prstGeom>
            <a:solidFill>
              <a:srgbClr val="3498D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549562" y="2269864"/>
              <a:ext cx="3259567" cy="3463962"/>
            </a:xfrm>
            <a:prstGeom prst="rect">
              <a:avLst/>
            </a:prstGeom>
            <a:solidFill>
              <a:srgbClr val="E9584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788" y="1917602"/>
              <a:ext cx="5256212" cy="4169084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6096000" y="1917602"/>
            <a:ext cx="143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ELASTIC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346751"/>
            <a:ext cx="2635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NON-NEGATIVE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54077" y="387173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528" y="3900567"/>
            <a:ext cx="37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EQUAL DISPLACEMENT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775901"/>
            <a:ext cx="170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NEGATIVE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445" y="5328703"/>
            <a:ext cx="200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SOFTENING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51994" y="529003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04481" y="225604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32" y="2284874"/>
            <a:ext cx="129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MATCH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254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3346751"/>
            <a:ext cx="482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NEGATIVE =&gt; NON-NEGATIVE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54077" y="409667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528" y="3900567"/>
            <a:ext cx="3763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NEW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EQUAL DISPLACEMENT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1452282" y="1785769"/>
            <a:ext cx="4937760" cy="39480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452282" y="1785769"/>
            <a:ext cx="3012142" cy="39480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108499" y="2280621"/>
            <a:ext cx="0" cy="34532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39845" y="2280621"/>
            <a:ext cx="0" cy="34532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5417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4899</TotalTime>
  <Words>190</Words>
  <Application>Microsoft Office PowerPoint</Application>
  <PresentationFormat>Widescreen</PresentationFormat>
  <Paragraphs>111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327</cp:revision>
  <dcterms:created xsi:type="dcterms:W3CDTF">2015-10-12T10:51:44Z</dcterms:created>
  <dcterms:modified xsi:type="dcterms:W3CDTF">2019-02-14T14:07:13Z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