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sldIdLst>
    <p:sldId id="315" r:id="rId5"/>
    <p:sldId id="256" r:id="rId6"/>
    <p:sldId id="257" r:id="rId7"/>
    <p:sldId id="314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7" r:id="rId18"/>
    <p:sldId id="337" r:id="rId19"/>
    <p:sldId id="330" r:id="rId20"/>
    <p:sldId id="332" r:id="rId21"/>
    <p:sldId id="333" r:id="rId22"/>
    <p:sldId id="334" r:id="rId23"/>
    <p:sldId id="335" r:id="rId24"/>
    <p:sldId id="340" r:id="rId25"/>
    <p:sldId id="341" r:id="rId26"/>
    <p:sldId id="342" r:id="rId27"/>
    <p:sldId id="34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5"/>
            <p14:sldId id="256"/>
          </p14:sldIdLst>
        </p14:section>
        <p14:section name="Problem" id="{B3722385-FBB2-468F-965A-7B63E17B98FE}">
          <p14:sldIdLst>
            <p14:sldId id="257"/>
            <p14:sldId id="314"/>
          </p14:sldIdLst>
        </p14:section>
        <p14:section name="Solution" id="{6F810BF0-EDC2-41F7-95E5-BBAB83EAF059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37"/>
            <p14:sldId id="330"/>
            <p14:sldId id="332"/>
            <p14:sldId id="333"/>
            <p14:sldId id="334"/>
            <p14:sldId id="335"/>
            <p14:sldId id="340"/>
            <p14:sldId id="341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C9C"/>
    <a:srgbClr val="E7E6E6"/>
    <a:srgbClr val="FE1359"/>
    <a:srgbClr val="F7F7F7"/>
    <a:srgbClr val="FAF8F9"/>
    <a:srgbClr val="F9E5D7"/>
    <a:srgbClr val="1B1B1B"/>
    <a:srgbClr val="FAFAF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65891" autoAdjust="0"/>
  </p:normalViewPr>
  <p:slideViewPr>
    <p:cSldViewPr snapToGrid="0">
      <p:cViewPr>
        <p:scale>
          <a:sx n="75" d="100"/>
          <a:sy n="75" d="100"/>
        </p:scale>
        <p:origin x="1656" y="84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AA46-07DF-4322-A3C9-6F23CC76EF72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6951-5998-4EE4-8E5C-75385F0B8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1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老師學長姐大家好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8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接下來是實驗的過程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Scrag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test </a:t>
            </a:r>
            <a:r>
              <a:rPr lang="zh-TW" altLang="en-US" sz="1200" dirty="0" smtClean="0"/>
              <a:t>和 </a:t>
            </a:r>
            <a:r>
              <a:rPr lang="en-US" altLang="zh-TW" dirty="0" smtClean="0"/>
              <a:t>Shear test </a:t>
            </a:r>
            <a:r>
              <a:rPr lang="zh-TW" altLang="en-US" dirty="0" smtClean="0"/>
              <a:t>都是施加一個軸力後</a:t>
            </a:r>
            <a:r>
              <a:rPr lang="zh-TW" altLang="en-US" dirty="0" smtClean="0"/>
              <a:t>，再推水平</a:t>
            </a:r>
            <a:r>
              <a:rPr lang="zh-TW" altLang="en-US" dirty="0" smtClean="0"/>
              <a:t>方向位移到 </a:t>
            </a:r>
            <a:r>
              <a:rPr lang="en-US" altLang="zh-TW" dirty="0" smtClean="0"/>
              <a:t>u </a:t>
            </a:r>
            <a:r>
              <a:rPr lang="zh-TW" altLang="en-US" dirty="0" smtClean="0"/>
              <a:t>後，</a:t>
            </a:r>
            <a:r>
              <a:rPr lang="en-US" altLang="zh-TW" dirty="0" smtClean="0"/>
              <a:t>5</a:t>
            </a:r>
            <a:r>
              <a:rPr lang="zh-TW" altLang="en-US" dirty="0" smtClean="0"/>
              <a:t> 個循環。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他們的作用方別是讓支承達到 </a:t>
            </a:r>
            <a:r>
              <a:rPr lang="en-US" altLang="zh-TW" sz="1200" dirty="0" smtClean="0"/>
              <a:t>steady state </a:t>
            </a:r>
            <a:r>
              <a:rPr lang="zh-TW" altLang="en-US" sz="1200" dirty="0" smtClean="0"/>
              <a:t>和觀察支承性質的變化</a:t>
            </a: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重點不在這裡，重點在第三個 </a:t>
            </a:r>
            <a:r>
              <a:rPr lang="en-US" altLang="zh-TW" sz="1200" dirty="0" smtClean="0">
                <a:solidFill>
                  <a:schemeClr val="accent1"/>
                </a:solidFill>
              </a:rPr>
              <a:t>Stability/critical load test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chemeClr val="accent1"/>
                </a:solidFill>
              </a:rPr>
              <a:t>我們不在這裡解釋 </a:t>
            </a:r>
            <a:r>
              <a:rPr lang="zh-TW" altLang="en-US" sz="1200" dirty="0" smtClean="0">
                <a:solidFill>
                  <a:schemeClr val="accent1"/>
                </a:solidFill>
              </a:rPr>
              <a:t>用下一頁實驗</a:t>
            </a:r>
            <a:r>
              <a:rPr lang="zh-TW" altLang="en-US" sz="1200" dirty="0" smtClean="0">
                <a:solidFill>
                  <a:schemeClr val="accent1"/>
                </a:solidFill>
              </a:rPr>
              <a:t>結果的</a:t>
            </a:r>
            <a:r>
              <a:rPr lang="zh-TW" altLang="en-US" sz="1200" dirty="0" smtClean="0">
                <a:solidFill>
                  <a:schemeClr val="accent1"/>
                </a:solidFill>
              </a:rPr>
              <a:t>歷時資料來解釋實驗的過程</a:t>
            </a:r>
            <a:endParaRPr lang="zh-TW" altLang="en-US" sz="1200" dirty="0" smtClean="0">
              <a:solidFill>
                <a:schemeClr val="accent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Shear test </a:t>
            </a:r>
          </a:p>
          <a:p>
            <a:pPr lvl="1"/>
            <a:r>
              <a:rPr lang="en-US" altLang="zh-TW" dirty="0" smtClean="0"/>
              <a:t>Constant axial load P</a:t>
            </a:r>
            <a:r>
              <a:rPr lang="en-US" altLang="zh-TW" baseline="0" dirty="0" smtClean="0"/>
              <a:t> = </a:t>
            </a:r>
            <a:r>
              <a:rPr lang="en-US" altLang="zh-TW" dirty="0" smtClean="0"/>
              <a:t>P1 applied</a:t>
            </a:r>
          </a:p>
          <a:p>
            <a:pPr lvl="1"/>
            <a:r>
              <a:rPr lang="en-US" altLang="zh-TW" dirty="0" smtClean="0"/>
              <a:t>Five cycles of shear displacement, u, applied</a:t>
            </a:r>
          </a:p>
          <a:p>
            <a:pPr lvl="0"/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accent1"/>
                </a:solidFill>
              </a:rPr>
              <a:t>Stability/critical load test </a:t>
            </a:r>
            <a:endParaRPr lang="zh-TW" altLang="en-US" sz="1200" dirty="0" smtClean="0">
              <a:solidFill>
                <a:schemeClr val="accent1"/>
              </a:solidFill>
            </a:endParaRPr>
          </a:p>
          <a:p>
            <a:pPr lvl="1"/>
            <a:r>
              <a:rPr lang="zh-TW" altLang="en-US" dirty="0" smtClean="0">
                <a:effectLst/>
              </a:rPr>
              <a:t>施加軸力 </a:t>
            </a:r>
            <a:r>
              <a:rPr lang="en-US" altLang="zh-TW" dirty="0" smtClean="0">
                <a:effectLst/>
              </a:rPr>
              <a:t>P1</a:t>
            </a:r>
          </a:p>
          <a:p>
            <a:pPr lvl="1"/>
            <a:r>
              <a:rPr lang="zh-TW" altLang="en-US" dirty="0" smtClean="0">
                <a:effectLst/>
              </a:rPr>
              <a:t>水平位移控制在 </a:t>
            </a:r>
            <a:r>
              <a:rPr lang="en-US" altLang="zh-TW" dirty="0" smtClean="0">
                <a:effectLst/>
              </a:rPr>
              <a:t>u</a:t>
            </a:r>
          </a:p>
          <a:p>
            <a:pPr lvl="1"/>
            <a:r>
              <a:rPr lang="zh-TW" altLang="en-US" dirty="0" smtClean="0">
                <a:effectLst/>
              </a:rPr>
              <a:t>軸力 ↑，剪力 ↓</a:t>
            </a:r>
          </a:p>
          <a:p>
            <a:pPr lvl="1"/>
            <a:r>
              <a:rPr lang="zh-TW" altLang="en-US" dirty="0" smtClean="0">
                <a:effectLst/>
              </a:rPr>
              <a:t>卸載回復</a:t>
            </a:r>
          </a:p>
          <a:p>
            <a:pPr lvl="0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96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accent1"/>
                </a:solidFill>
              </a:rPr>
              <a:t>Stability/critical load test </a:t>
            </a:r>
            <a:r>
              <a:rPr lang="zh-TW" altLang="en-US" sz="1200" dirty="0" smtClean="0">
                <a:solidFill>
                  <a:schemeClr val="accent1"/>
                </a:solidFill>
              </a:rPr>
              <a:t>是先施加軸力，然後水平位移控制在 </a:t>
            </a:r>
            <a:r>
              <a:rPr lang="en-US" altLang="zh-TW" sz="1200" dirty="0" smtClean="0">
                <a:solidFill>
                  <a:schemeClr val="accent1"/>
                </a:solidFill>
              </a:rPr>
              <a:t>u </a:t>
            </a:r>
            <a:r>
              <a:rPr lang="zh-TW" altLang="en-US" sz="1200" dirty="0" smtClean="0">
                <a:solidFill>
                  <a:schemeClr val="accent1"/>
                </a:solidFill>
              </a:rPr>
              <a:t>後，軸力上升，剪力下降，最後卸載回復。</a:t>
            </a:r>
            <a:endParaRPr lang="en-US" altLang="zh-TW" sz="1200" dirty="0" smtClean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chemeClr val="accent1"/>
                </a:solidFill>
              </a:rPr>
              <a:t>實驗結果是軸力上升剪力就會下降，甚至會是負的。</a:t>
            </a:r>
            <a:endParaRPr lang="en-US" altLang="zh-TW" sz="1200" dirty="0" smtClean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accent1"/>
                </a:solidFill>
              </a:rPr>
              <a:t>Stability/critical load test </a:t>
            </a:r>
            <a:endParaRPr lang="zh-TW" altLang="en-US" sz="1200" dirty="0" smtClean="0">
              <a:solidFill>
                <a:schemeClr val="accent1"/>
              </a:solidFill>
            </a:endParaRPr>
          </a:p>
          <a:p>
            <a:pPr lvl="1"/>
            <a:r>
              <a:rPr lang="zh-TW" altLang="en-US" dirty="0" smtClean="0">
                <a:effectLst/>
              </a:rPr>
              <a:t>施加軸力 </a:t>
            </a:r>
            <a:r>
              <a:rPr lang="en-US" altLang="zh-TW" dirty="0" smtClean="0">
                <a:effectLst/>
              </a:rPr>
              <a:t>P1</a:t>
            </a:r>
          </a:p>
          <a:p>
            <a:pPr lvl="1"/>
            <a:r>
              <a:rPr lang="zh-TW" altLang="en-US" dirty="0" smtClean="0">
                <a:effectLst/>
              </a:rPr>
              <a:t>水平位移控制在 </a:t>
            </a:r>
            <a:r>
              <a:rPr lang="en-US" altLang="zh-TW" dirty="0" smtClean="0">
                <a:effectLst/>
              </a:rPr>
              <a:t>u</a:t>
            </a:r>
          </a:p>
          <a:p>
            <a:pPr lvl="1"/>
            <a:r>
              <a:rPr lang="zh-TW" altLang="en-US" dirty="0" smtClean="0">
                <a:effectLst/>
              </a:rPr>
              <a:t>軸力 ↑，剪力 ↓</a:t>
            </a:r>
          </a:p>
          <a:p>
            <a:pPr lvl="1"/>
            <a:r>
              <a:rPr lang="zh-TW" altLang="en-US" dirty="0" smtClean="0">
                <a:effectLst/>
              </a:rPr>
              <a:t>卸載回復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實驗結果</a:t>
            </a:r>
          </a:p>
          <a:p>
            <a:pPr lvl="1"/>
            <a:r>
              <a:rPr lang="zh-TW" altLang="en-US" dirty="0" smtClean="0">
                <a:effectLst/>
              </a:rPr>
              <a:t>軸力 ↑，剪力 ↓</a:t>
            </a:r>
          </a:p>
          <a:p>
            <a:pPr lvl="1"/>
            <a:endParaRPr lang="zh-TW" altLang="en-US" dirty="0" smtClean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4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那我們如何由實驗結果決定 </a:t>
            </a:r>
            <a:r>
              <a:rPr lang="en-US" altLang="zh-TW" dirty="0" smtClean="0">
                <a:effectLst/>
              </a:rPr>
              <a:t>critical </a:t>
            </a:r>
            <a:r>
              <a:rPr lang="en-US" altLang="zh-TW" dirty="0" smtClean="0">
                <a:effectLst/>
              </a:rPr>
              <a:t>load</a:t>
            </a:r>
            <a:r>
              <a:rPr lang="zh-TW" altLang="en-US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呢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水平力等於 </a:t>
            </a:r>
            <a:r>
              <a:rPr lang="en-US" altLang="zh-TW" dirty="0" smtClean="0">
                <a:effectLst/>
              </a:rPr>
              <a:t>0 </a:t>
            </a:r>
            <a:r>
              <a:rPr lang="zh-TW" altLang="en-US" dirty="0" smtClean="0">
                <a:effectLst/>
              </a:rPr>
              <a:t>時 </a:t>
            </a:r>
            <a:r>
              <a:rPr lang="en-US" altLang="zh-TW" dirty="0" smtClean="0">
                <a:effectLst/>
              </a:rPr>
              <a:t>=&gt; axial load = critical axial load</a:t>
            </a:r>
            <a:r>
              <a:rPr lang="en-US" altLang="zh-TW" dirty="0" smtClean="0">
                <a:effectLst/>
              </a:rPr>
              <a:t>,</a:t>
            </a:r>
            <a:r>
              <a:rPr lang="zh-TW" altLang="en-US" dirty="0" smtClean="0">
                <a:effectLst/>
              </a:rPr>
              <a:t>也</a:t>
            </a:r>
            <a:r>
              <a:rPr lang="zh-TW" altLang="en-US" dirty="0" smtClean="0">
                <a:effectLst/>
              </a:rPr>
              <a:t>被叫做 </a:t>
            </a:r>
            <a:r>
              <a:rPr lang="en-US" altLang="zh-TW" dirty="0" smtClean="0">
                <a:effectLst/>
              </a:rPr>
              <a:t>constrained critical loads</a:t>
            </a:r>
            <a:r>
              <a:rPr lang="zh-TW" altLang="en-US" dirty="0" smtClean="0">
                <a:effectLst/>
              </a:rPr>
              <a:t>，因為水平位移被限制住了</a:t>
            </a:r>
            <a:r>
              <a:rPr lang="zh-TW" altLang="en-US" dirty="0" smtClean="0">
                <a:effectLst/>
              </a:rPr>
              <a:t>。但是</a:t>
            </a:r>
            <a:r>
              <a:rPr lang="zh-TW" altLang="en-US" dirty="0" smtClean="0">
                <a:effectLst/>
              </a:rPr>
              <a:t>真實環境下不會這樣</a:t>
            </a:r>
            <a:r>
              <a:rPr lang="zh-TW" altLang="en-US" dirty="0" smtClean="0">
                <a:effectLst/>
              </a:rPr>
              <a:t>。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所以他又用另外一種方法 </a:t>
            </a:r>
            <a:r>
              <a:rPr lang="en-US" altLang="zh-TW" dirty="0" smtClean="0"/>
              <a:t>equilibrium paths </a:t>
            </a:r>
            <a:r>
              <a:rPr lang="zh-TW" altLang="en-US" dirty="0" smtClean="0">
                <a:effectLst/>
              </a:rPr>
              <a:t>來得到 </a:t>
            </a:r>
            <a:r>
              <a:rPr lang="en-US" altLang="zh-TW" dirty="0" smtClean="0"/>
              <a:t>unconstrained </a:t>
            </a:r>
            <a:r>
              <a:rPr lang="en-US" altLang="zh-TW" dirty="0" smtClean="0">
                <a:effectLst/>
              </a:rPr>
              <a:t>critical load</a:t>
            </a:r>
          </a:p>
          <a:p>
            <a:pPr lvl="1"/>
            <a:endParaRPr lang="en-US" altLang="zh-TW" dirty="0" smtClean="0">
              <a:effectLst/>
            </a:endParaRPr>
          </a:p>
          <a:p>
            <a:pPr lvl="1"/>
            <a:endParaRPr lang="zh-TW" altLang="en-US" dirty="0" smtClean="0">
              <a:effectLst/>
            </a:endParaRPr>
          </a:p>
          <a:p>
            <a:pPr lvl="0"/>
            <a:r>
              <a:rPr lang="en-US" altLang="zh-TW" dirty="0" smtClean="0"/>
              <a:t>equilibrium paths =&gt; unconstrained critical loads 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the value of the axial load at which the horizontal load is zero was defined as the critical load for that shear displacement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5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甚麼又是 </a:t>
            </a:r>
            <a:r>
              <a:rPr lang="en-US" altLang="zh-TW" sz="1200" dirty="0" smtClean="0"/>
              <a:t>equilibrium paths 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呢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equilibrium paths </a:t>
            </a:r>
            <a:r>
              <a:rPr lang="zh-TW" altLang="en-US" sz="1200" dirty="0" smtClean="0"/>
              <a:t>是指說平滑曲線通過離散的點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通過</a:t>
            </a:r>
            <a:r>
              <a:rPr lang="zh-TW" altLang="en-US" sz="1200" dirty="0" smtClean="0"/>
              <a:t>極限點的就是 </a:t>
            </a:r>
            <a:r>
              <a:rPr lang="en-US" altLang="zh-TW" sz="1200" dirty="0" smtClean="0"/>
              <a:t>critical load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所以就可以從左圖得到右</a:t>
            </a:r>
            <a:r>
              <a:rPr lang="zh-TW" altLang="en-US" sz="1200" dirty="0" smtClean="0"/>
              <a:t>圖 </a:t>
            </a:r>
            <a:r>
              <a:rPr lang="en-US" altLang="zh-TW" sz="1200" dirty="0" smtClean="0"/>
              <a:t>critical load</a:t>
            </a:r>
            <a:r>
              <a:rPr lang="en-US" altLang="zh-TW" sz="1200" baseline="0" dirty="0" smtClean="0"/>
              <a:t> </a:t>
            </a:r>
            <a:r>
              <a:rPr lang="zh-TW" altLang="en-US" sz="1200" baseline="0" dirty="0" smtClean="0"/>
              <a:t>和水平位移的關係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但是有一點很奇怪，我不知道 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 這一條的極限點在哪裡，但他就是得出來了。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Paper </a:t>
            </a:r>
            <a:r>
              <a:rPr lang="zh-TW" altLang="en-US" dirty="0" smtClean="0"/>
              <a:t>寫說 </a:t>
            </a:r>
            <a:r>
              <a:rPr lang="en-US" altLang="zh-TW" dirty="0" smtClean="0"/>
              <a:t>passes through a limit point, which is the critical load.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75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左圖 </a:t>
            </a:r>
            <a:r>
              <a:rPr lang="en-US" altLang="zh-TW" dirty="0" smtClean="0"/>
              <a:t>shear force–displacement curves</a:t>
            </a:r>
            <a:r>
              <a:rPr lang="zh-TW" altLang="en-US" dirty="0" smtClean="0"/>
              <a:t> 可以驗證 </a:t>
            </a:r>
            <a:r>
              <a:rPr lang="en-US" altLang="zh-TW" dirty="0" smtClean="0"/>
              <a:t>critical load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因為當 </a:t>
            </a:r>
            <a:r>
              <a:rPr lang="en-US" altLang="zh-TW" baseline="0" dirty="0" smtClean="0"/>
              <a:t>axial load =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critical load </a:t>
            </a:r>
            <a:r>
              <a:rPr lang="zh-TW" altLang="en-US" baseline="0" dirty="0" smtClean="0"/>
              <a:t>的時候，水平勁度為 </a:t>
            </a:r>
            <a:r>
              <a:rPr lang="en-US" altLang="zh-TW" baseline="0" dirty="0" smtClean="0"/>
              <a:t>0</a:t>
            </a:r>
          </a:p>
          <a:p>
            <a:r>
              <a:rPr lang="zh-TW" altLang="en-US" baseline="0" dirty="0" smtClean="0"/>
              <a:t>但其實我一直看不懂他是怎麼驗證的，如果用切線等於 </a:t>
            </a:r>
            <a:r>
              <a:rPr lang="en-US" altLang="zh-TW" baseline="0" dirty="0" smtClean="0"/>
              <a:t>0</a:t>
            </a:r>
            <a:r>
              <a:rPr lang="zh-TW" altLang="en-US" baseline="0" dirty="0" smtClean="0"/>
              <a:t> 好了，他這個是不連續的根本得不到切線等於 </a:t>
            </a:r>
            <a:r>
              <a:rPr lang="en-US" altLang="zh-TW" baseline="0" dirty="0" smtClean="0"/>
              <a:t>0</a:t>
            </a:r>
            <a:r>
              <a:rPr lang="zh-TW" altLang="en-US" baseline="0" dirty="0" smtClean="0"/>
              <a:t> 的時候，而且切線等於 </a:t>
            </a:r>
            <a:r>
              <a:rPr lang="en-US" altLang="zh-TW" baseline="0" dirty="0" smtClean="0"/>
              <a:t>0</a:t>
            </a:r>
            <a:r>
              <a:rPr lang="zh-TW" altLang="en-US" baseline="0" dirty="0" smtClean="0"/>
              <a:t> ，它的物理意義是甚麼我也不知道。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critical axial load </a:t>
            </a:r>
            <a:r>
              <a:rPr lang="zh-TW" altLang="en-US" dirty="0" smtClean="0"/>
              <a:t>↑，剪力和水平位移 ↓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軸力和水平位移 ↑，</a:t>
            </a:r>
            <a:r>
              <a:rPr lang="en-US" altLang="zh-TW" dirty="0" err="1" smtClean="0"/>
              <a:t>Kh</a:t>
            </a:r>
            <a:r>
              <a:rPr lang="en-US" altLang="zh-TW" dirty="0" smtClean="0"/>
              <a:t> ↓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verify the critical load, since, at </a:t>
            </a:r>
            <a:r>
              <a:rPr lang="en-US" altLang="zh-TW" dirty="0" err="1" smtClean="0"/>
              <a:t>Pcr</a:t>
            </a:r>
            <a:r>
              <a:rPr lang="en-US" altLang="zh-TW" dirty="0" smtClean="0"/>
              <a:t> the horizontal tangential stiffness goes to zero. 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183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我們得到 </a:t>
            </a:r>
            <a:r>
              <a:rPr lang="en-US" altLang="zh-TW" dirty="0" smtClean="0"/>
              <a:t>critical</a:t>
            </a:r>
            <a:r>
              <a:rPr lang="en-US" altLang="zh-TW" baseline="0" dirty="0" smtClean="0"/>
              <a:t> load </a:t>
            </a:r>
            <a:r>
              <a:rPr lang="zh-TW" altLang="en-US" baseline="0" dirty="0" smtClean="0"/>
              <a:t>了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水平</a:t>
            </a:r>
            <a:r>
              <a:rPr lang="zh-TW" altLang="en-US" dirty="0" smtClean="0"/>
              <a:t>位移 ↑，</a:t>
            </a:r>
            <a:r>
              <a:rPr lang="en-US" altLang="zh-TW" dirty="0" err="1" smtClean="0"/>
              <a:t>Pcr</a:t>
            </a:r>
            <a:r>
              <a:rPr lang="en-US" altLang="zh-TW" dirty="0" smtClean="0"/>
              <a:t> ↓ 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軸力 ↑，</a:t>
            </a:r>
            <a:r>
              <a:rPr lang="en-US" altLang="zh-TW" dirty="0" smtClean="0"/>
              <a:t>moment </a:t>
            </a:r>
            <a:r>
              <a:rPr lang="zh-TW" altLang="en-US" dirty="0" smtClean="0"/>
              <a:t>和水平位移 ↑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effectLst/>
              </a:rPr>
              <a:t>水平位移和軸力 ↑，垂直變位 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↑</a:t>
            </a:r>
            <a:endParaRPr lang="zh-TW" altLang="en-US" dirty="0" smtClean="0">
              <a:effectLst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其他支承</a:t>
            </a:r>
            <a:r>
              <a:rPr lang="zh-TW" altLang="en-US" dirty="0" smtClean="0"/>
              <a:t>墊的實驗結果也</a:t>
            </a:r>
            <a:r>
              <a:rPr lang="zh-TW" altLang="en-US" dirty="0" smtClean="0"/>
              <a:t>都相似，這裡就不顯示了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05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有限元分析</a:t>
            </a:r>
          </a:p>
          <a:p>
            <a:pPr lvl="1"/>
            <a:r>
              <a:rPr lang="en-US" altLang="zh-TW" dirty="0" smtClean="0">
                <a:effectLst/>
              </a:rPr>
              <a:t>ADINA</a:t>
            </a:r>
          </a:p>
          <a:p>
            <a:pPr lvl="1"/>
            <a:r>
              <a:rPr lang="zh-TW" altLang="en-US" dirty="0" smtClean="0">
                <a:effectLst/>
              </a:rPr>
              <a:t>作和</a:t>
            </a:r>
            <a:r>
              <a:rPr lang="zh-TW" altLang="en-US" dirty="0" smtClean="0">
                <a:effectLst/>
              </a:rPr>
              <a:t>實驗做很像的假設，並得到 </a:t>
            </a:r>
            <a:r>
              <a:rPr lang="en-US" altLang="zh-TW" dirty="0" smtClean="0">
                <a:effectLst/>
              </a:rPr>
              <a:t>critical load-horizontal </a:t>
            </a:r>
            <a:r>
              <a:rPr lang="en-US" altLang="zh-TW" dirty="0" smtClean="0">
                <a:effectLst/>
              </a:rPr>
              <a:t>displacement </a:t>
            </a:r>
            <a:r>
              <a:rPr lang="zh-TW" altLang="en-US" dirty="0" smtClean="0">
                <a:effectLst/>
              </a:rPr>
              <a:t>的關係</a:t>
            </a:r>
            <a:endParaRPr lang="en-US" altLang="zh-TW" dirty="0" smtClean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292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比較了四筆資料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實驗</a:t>
            </a:r>
            <a:endParaRPr lang="en-US" altLang="zh-TW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nonlinear analytical model 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Nagarajaiah</a:t>
            </a:r>
            <a:r>
              <a:rPr lang="en-US" altLang="zh-TW" dirty="0" smtClean="0"/>
              <a:t> and Ferrell 1999)</a:t>
            </a:r>
          </a:p>
          <a:p>
            <a:r>
              <a:rPr lang="en-US" altLang="zh-TW" dirty="0" smtClean="0">
                <a:effectLst/>
              </a:rPr>
              <a:t>Correction factor</a:t>
            </a:r>
          </a:p>
          <a:p>
            <a:r>
              <a:rPr lang="en-US" altLang="zh-TW" dirty="0" smtClean="0">
                <a:effectLst/>
              </a:rPr>
              <a:t>ADINA</a:t>
            </a:r>
          </a:p>
          <a:p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500 600 </a:t>
            </a:r>
            <a:r>
              <a:rPr lang="zh-TW" altLang="en-US" dirty="0" smtClean="0">
                <a:effectLst/>
              </a:rPr>
              <a:t>系列由於實驗限制做不到 </a:t>
            </a:r>
            <a:r>
              <a:rPr lang="en-US" altLang="zh-TW" dirty="0" err="1" smtClean="0">
                <a:effectLst/>
              </a:rPr>
              <a:t>Pcr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所以沒有</a:t>
            </a:r>
            <a:r>
              <a:rPr lang="zh-TW" altLang="en-US" dirty="0" smtClean="0">
                <a:effectLst/>
              </a:rPr>
              <a:t>資料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分析結果</a:t>
            </a:r>
          </a:p>
          <a:p>
            <a:pPr lvl="1"/>
            <a:r>
              <a:rPr lang="zh-TW" altLang="en-US" dirty="0" smtClean="0">
                <a:effectLst/>
              </a:rPr>
              <a:t>水平位移 ↑，</a:t>
            </a:r>
            <a:r>
              <a:rPr lang="en-US" altLang="zh-TW" dirty="0" err="1" smtClean="0">
                <a:effectLst/>
              </a:rPr>
              <a:t>Pcr</a:t>
            </a:r>
            <a:r>
              <a:rPr lang="en-US" altLang="zh-TW" dirty="0" smtClean="0">
                <a:effectLst/>
              </a:rPr>
              <a:t> ↓</a:t>
            </a:r>
          </a:p>
          <a:p>
            <a:pPr lvl="1"/>
            <a:r>
              <a:rPr lang="en-US" altLang="zh-TW" dirty="0" smtClean="0">
                <a:effectLst/>
              </a:rPr>
              <a:t>correction factor </a:t>
            </a:r>
            <a:r>
              <a:rPr lang="zh-TW" altLang="en-US" dirty="0" smtClean="0">
                <a:effectLst/>
              </a:rPr>
              <a:t>在小位移時不保守，大位移時過份保守</a:t>
            </a:r>
            <a:r>
              <a:rPr lang="zh-TW" altLang="en-US" dirty="0" smtClean="0">
                <a:effectLst/>
              </a:rPr>
              <a:t>。</a:t>
            </a:r>
            <a:endParaRPr lang="en-US" altLang="zh-TW" dirty="0" smtClean="0">
              <a:effectLst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而實驗發現 </a:t>
            </a:r>
            <a:r>
              <a:rPr lang="en-US" altLang="zh-TW" dirty="0" smtClean="0">
                <a:effectLst/>
              </a:rPr>
              <a:t>200</a:t>
            </a:r>
            <a:r>
              <a:rPr lang="zh-TW" altLang="en-US" dirty="0" smtClean="0">
                <a:effectLst/>
              </a:rPr>
              <a:t> 系列和 </a:t>
            </a:r>
            <a:r>
              <a:rPr lang="en-US" altLang="zh-TW" dirty="0" smtClean="0">
                <a:effectLst/>
              </a:rPr>
              <a:t>500</a:t>
            </a:r>
            <a:r>
              <a:rPr lang="zh-TW" altLang="en-US" dirty="0" smtClean="0">
                <a:effectLst/>
              </a:rPr>
              <a:t> 系列相似，</a:t>
            </a:r>
            <a:r>
              <a:rPr lang="en-US" altLang="zh-TW" dirty="0" smtClean="0">
                <a:effectLst/>
              </a:rPr>
              <a:t>300</a:t>
            </a:r>
            <a:r>
              <a:rPr lang="zh-TW" altLang="en-US" dirty="0" smtClean="0">
                <a:effectLst/>
              </a:rPr>
              <a:t> 系列和 </a:t>
            </a:r>
            <a:r>
              <a:rPr lang="en-US" altLang="zh-TW" dirty="0" smtClean="0">
                <a:effectLst/>
              </a:rPr>
              <a:t>600</a:t>
            </a:r>
            <a:r>
              <a:rPr lang="zh-TW" altLang="en-US" dirty="0" smtClean="0">
                <a:effectLst/>
              </a:rPr>
              <a:t> 系列相似，他就做了下面這張表</a:t>
            </a:r>
            <a:endParaRPr lang="en-US" altLang="zh-TW" dirty="0" smtClean="0">
              <a:effectLst/>
            </a:endParaRPr>
          </a:p>
          <a:p>
            <a:pPr lvl="1"/>
            <a:endParaRPr lang="zh-TW" altLang="en-US" dirty="0" smtClean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80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effectLst/>
              </a:rPr>
              <a:t>由以上幾張圖可以得到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橡膠層厚度比 </a:t>
            </a:r>
            <a:r>
              <a:rPr lang="en-US" altLang="zh-TW" dirty="0" smtClean="0">
                <a:effectLst/>
              </a:rPr>
              <a:t>shape factor </a:t>
            </a:r>
            <a:r>
              <a:rPr lang="zh-TW" altLang="en-US" dirty="0" smtClean="0">
                <a:effectLst/>
              </a:rPr>
              <a:t>對於 </a:t>
            </a:r>
            <a:r>
              <a:rPr lang="en-US" altLang="zh-TW" dirty="0" smtClean="0">
                <a:effectLst/>
              </a:rPr>
              <a:t>critical</a:t>
            </a:r>
            <a:r>
              <a:rPr lang="en-US" altLang="zh-TW" baseline="0" dirty="0" smtClean="0">
                <a:effectLst/>
              </a:rPr>
              <a:t> load </a:t>
            </a:r>
            <a:r>
              <a:rPr lang="zh-TW" altLang="en-US" dirty="0" smtClean="0">
                <a:effectLst/>
              </a:rPr>
              <a:t>影響</a:t>
            </a:r>
            <a:r>
              <a:rPr lang="zh-TW" altLang="en-US" dirty="0" smtClean="0">
                <a:effectLst/>
              </a:rPr>
              <a:t>大。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3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水平位移 ↑，</a:t>
            </a:r>
            <a:r>
              <a:rPr lang="en-US" altLang="zh-TW" dirty="0" err="1" smtClean="0">
                <a:effectLst/>
              </a:rPr>
              <a:t>Pcr</a:t>
            </a:r>
            <a:r>
              <a:rPr lang="en-US" altLang="zh-TW" dirty="0" smtClean="0">
                <a:effectLst/>
              </a:rPr>
              <a:t> </a:t>
            </a:r>
            <a:r>
              <a:rPr lang="en-US" altLang="zh-TW" dirty="0" smtClean="0">
                <a:effectLst/>
              </a:rPr>
              <a:t>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effectLst/>
              </a:rPr>
              <a:t>P ↑, moment capability ↑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P ↑, </a:t>
            </a:r>
            <a:r>
              <a:rPr lang="zh-TW" altLang="en-US" dirty="0" smtClean="0">
                <a:effectLst/>
              </a:rPr>
              <a:t>水平位移 ↑，水平勁度 ↓</a:t>
            </a:r>
          </a:p>
          <a:p>
            <a:r>
              <a:rPr lang="en-US" altLang="zh-TW" dirty="0" smtClean="0">
                <a:effectLst/>
              </a:rPr>
              <a:t>P </a:t>
            </a:r>
            <a:r>
              <a:rPr lang="en-US" altLang="zh-TW" dirty="0" smtClean="0">
                <a:effectLst/>
              </a:rPr>
              <a:t>↑, </a:t>
            </a:r>
            <a:r>
              <a:rPr lang="zh-TW" altLang="en-US" dirty="0" smtClean="0">
                <a:effectLst/>
              </a:rPr>
              <a:t>水平位移 ↑，垂直位移 ↑</a:t>
            </a:r>
          </a:p>
          <a:p>
            <a:r>
              <a:rPr lang="zh-TW" altLang="en-US" dirty="0" smtClean="0">
                <a:effectLst/>
              </a:rPr>
              <a:t>第五點看不懂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今天我要來簡報我讀的 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 給大家參考。</a:t>
            </a:r>
            <a:endParaRPr lang="en-US" altLang="zh-TW" dirty="0" smtClean="0"/>
          </a:p>
          <a:p>
            <a:r>
              <a:rPr lang="zh-TW" altLang="en-US" dirty="0" smtClean="0"/>
              <a:t>這篇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是在研究 彈性隔震支承的穩定度 並以實驗驗證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2002</a:t>
            </a:r>
            <a:r>
              <a:rPr lang="zh-TW" altLang="en-US" dirty="0" smtClean="0"/>
              <a:t> 年 </a:t>
            </a:r>
            <a:r>
              <a:rPr lang="en-US" altLang="zh-TW" dirty="0" smtClean="0"/>
              <a:t>1</a:t>
            </a:r>
            <a:r>
              <a:rPr lang="zh-TW" altLang="en-US" dirty="0" smtClean="0"/>
              <a:t> 月的期刊</a:t>
            </a:r>
            <a:endParaRPr lang="en-US" altLang="zh-TW" dirty="0" smtClean="0"/>
          </a:p>
          <a:p>
            <a:r>
              <a:rPr lang="zh-TW" altLang="en-US" dirty="0" smtClean="0"/>
              <a:t>作者是這三個人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correction factor </a:t>
            </a:r>
            <a:r>
              <a:rPr lang="zh-TW" altLang="en-US" dirty="0" smtClean="0">
                <a:effectLst/>
              </a:rPr>
              <a:t>在小位移時不保守，大位移時過份保守。</a:t>
            </a:r>
          </a:p>
          <a:p>
            <a:r>
              <a:rPr lang="zh-TW" altLang="en-US" dirty="0" smtClean="0">
                <a:effectLst/>
              </a:rPr>
              <a:t>橡膠層厚度比 </a:t>
            </a:r>
            <a:r>
              <a:rPr lang="en-US" altLang="zh-TW" dirty="0" smtClean="0">
                <a:effectLst/>
              </a:rPr>
              <a:t>shape factor </a:t>
            </a:r>
            <a:r>
              <a:rPr lang="zh-TW" altLang="en-US" dirty="0" smtClean="0">
                <a:effectLst/>
              </a:rPr>
              <a:t>對 </a:t>
            </a:r>
            <a:r>
              <a:rPr lang="en-US" altLang="zh-TW" dirty="0" smtClean="0">
                <a:effectLst/>
              </a:rPr>
              <a:t>critical load </a:t>
            </a:r>
            <a:r>
              <a:rPr lang="zh-TW" altLang="en-US" dirty="0" smtClean="0">
                <a:effectLst/>
              </a:rPr>
              <a:t>的影響</a:t>
            </a:r>
            <a:r>
              <a:rPr lang="zh-TW" altLang="en-US" dirty="0" smtClean="0">
                <a:effectLst/>
              </a:rPr>
              <a:t>大。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以上都是 </a:t>
            </a:r>
            <a:r>
              <a:rPr lang="en-US" altLang="zh-TW" dirty="0" smtClean="0"/>
              <a:t>low shape factor </a:t>
            </a:r>
            <a:r>
              <a:rPr lang="zh-TW" altLang="en-US" dirty="0" smtClean="0"/>
              <a:t>的情況下，</a:t>
            </a:r>
            <a:r>
              <a:rPr lang="en-US" altLang="zh-TW" dirty="0" smtClean="0"/>
              <a:t>large shape factor </a:t>
            </a:r>
            <a:r>
              <a:rPr lang="zh-TW" altLang="en-US" dirty="0" smtClean="0"/>
              <a:t>還需要做實驗。 </a:t>
            </a:r>
            <a:endParaRPr lang="zh-TW" altLang="en-US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91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最後是我看完這篇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的心得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他有沒有達到他的實驗目的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我覺得有</a:t>
            </a:r>
            <a:endParaRPr lang="en-US" altLang="zh-TW" dirty="0" smtClean="0">
              <a:effectLst/>
            </a:endParaRPr>
          </a:p>
          <a:p>
            <a:pPr lvl="2"/>
            <a:endParaRPr lang="en-US" altLang="zh-TW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795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她很好的解釋了 </a:t>
            </a:r>
            <a:r>
              <a:rPr lang="en-US" altLang="zh-TW" dirty="0" smtClean="0"/>
              <a:t>critical load </a:t>
            </a:r>
            <a:r>
              <a:rPr lang="zh-TW" altLang="en-US" dirty="0" smtClean="0"/>
              <a:t>和水平位移的關係</a:t>
            </a:r>
            <a:endParaRPr lang="en-US" altLang="zh-TW" dirty="0" smtClean="0"/>
          </a:p>
          <a:p>
            <a:r>
              <a:rPr lang="zh-TW" altLang="en-US" dirty="0" smtClean="0"/>
              <a:t>而且對於 </a:t>
            </a:r>
            <a:r>
              <a:rPr lang="en-US" altLang="zh-TW" dirty="0" smtClean="0"/>
              <a:t>correction</a:t>
            </a:r>
            <a:r>
              <a:rPr lang="en-US" altLang="zh-TW" baseline="0" dirty="0" smtClean="0"/>
              <a:t> factor </a:t>
            </a:r>
            <a:r>
              <a:rPr lang="zh-TW" altLang="en-US" baseline="0" dirty="0" smtClean="0"/>
              <a:t>提出了在小位移時不保守，大位移時過份保守的問題。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但是我覺得他只有定性，沒有定量，這是有點可惜的地方。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80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當我遇到同樣的問題，我還是只能用同樣的解決方案。</a:t>
            </a:r>
            <a:endParaRPr lang="en-US" altLang="zh-TW" dirty="0" smtClean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94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小變位用</a:t>
            </a:r>
            <a:r>
              <a:rPr lang="zh-TW" altLang="en-US" dirty="0" smtClean="0">
                <a:effectLst/>
              </a:rPr>
              <a:t> </a:t>
            </a:r>
            <a:r>
              <a:rPr lang="en-US" altLang="zh-TW" dirty="0" err="1" smtClean="0">
                <a:effectLst/>
              </a:rPr>
              <a:t>Haringx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theory </a:t>
            </a:r>
          </a:p>
          <a:p>
            <a:r>
              <a:rPr lang="zh-TW" altLang="en-US" dirty="0" smtClean="0">
                <a:effectLst/>
              </a:rPr>
              <a:t>大位移用 </a:t>
            </a:r>
            <a:r>
              <a:rPr lang="en-US" altLang="zh-TW" dirty="0" smtClean="0">
                <a:effectLst/>
              </a:rPr>
              <a:t>correction factor </a:t>
            </a:r>
            <a:r>
              <a:rPr lang="zh-TW" altLang="en-US" dirty="0" smtClean="0">
                <a:effectLst/>
              </a:rPr>
              <a:t>修正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27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首先是遇到的問題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彈性隔震支承需要在高剪應變下</a:t>
            </a:r>
            <a:r>
              <a:rPr lang="zh-TW" altLang="en-US" dirty="0" smtClean="0">
                <a:effectLst/>
              </a:rPr>
              <a:t>仍然可以保持</a:t>
            </a:r>
            <a:r>
              <a:rPr lang="zh-TW" altLang="en-US" dirty="0" smtClean="0">
                <a:effectLst/>
              </a:rPr>
              <a:t>穩定。</a:t>
            </a:r>
          </a:p>
          <a:p>
            <a:pPr lvl="1"/>
            <a:r>
              <a:rPr lang="zh-TW" altLang="en-US" dirty="0" smtClean="0">
                <a:effectLst/>
              </a:rPr>
              <a:t>所以需要嚴格的決定他的 </a:t>
            </a:r>
            <a:r>
              <a:rPr lang="en-US" altLang="zh-TW" dirty="0" smtClean="0">
                <a:effectLst/>
              </a:rPr>
              <a:t>critical axial load</a:t>
            </a:r>
            <a:r>
              <a:rPr lang="zh-TW" altLang="en-US" dirty="0" smtClean="0">
                <a:effectLst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86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那我們現在是如何找出彈性隔震支承的 </a:t>
            </a:r>
            <a:r>
              <a:rPr lang="en-US" altLang="zh-TW" dirty="0" smtClean="0">
                <a:effectLst/>
              </a:rPr>
              <a:t>critical axial load</a:t>
            </a:r>
            <a:r>
              <a:rPr lang="zh-TW" altLang="en-US" dirty="0" smtClean="0">
                <a:effectLst/>
              </a:rPr>
              <a:t> 呢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現在的解決辦法</a:t>
            </a:r>
          </a:p>
          <a:p>
            <a:pPr lvl="1"/>
            <a:r>
              <a:rPr lang="zh-TW" altLang="en-US" dirty="0" smtClean="0">
                <a:effectLst/>
              </a:rPr>
              <a:t>在小位移下，用 </a:t>
            </a:r>
            <a:r>
              <a:rPr lang="en-US" altLang="zh-TW" dirty="0" err="1" smtClean="0">
                <a:effectLst/>
              </a:rPr>
              <a:t>Haringx</a:t>
            </a:r>
            <a:r>
              <a:rPr lang="en-US" altLang="zh-TW" dirty="0" smtClean="0">
                <a:effectLst/>
              </a:rPr>
              <a:t> theory </a:t>
            </a:r>
            <a:r>
              <a:rPr lang="zh-TW" altLang="en-US" dirty="0" smtClean="0">
                <a:effectLst/>
              </a:rPr>
              <a:t>來決定 </a:t>
            </a:r>
            <a:r>
              <a:rPr lang="en-US" altLang="zh-TW" dirty="0" smtClean="0">
                <a:effectLst/>
              </a:rPr>
              <a:t>critical axial load</a:t>
            </a:r>
            <a:r>
              <a:rPr lang="zh-TW" altLang="en-US" dirty="0" smtClean="0">
                <a:effectLst/>
              </a:rPr>
              <a:t>。</a:t>
            </a:r>
          </a:p>
          <a:p>
            <a:pPr lvl="1"/>
            <a:r>
              <a:rPr lang="zh-TW" altLang="en-US" dirty="0" smtClean="0">
                <a:effectLst/>
              </a:rPr>
              <a:t>在大位移下，用 </a:t>
            </a:r>
            <a:r>
              <a:rPr lang="en-US" altLang="zh-TW" dirty="0" smtClean="0">
                <a:effectLst/>
              </a:rPr>
              <a:t>correction factor </a:t>
            </a:r>
            <a:r>
              <a:rPr lang="zh-TW" altLang="en-US" dirty="0" smtClean="0">
                <a:effectLst/>
              </a:rPr>
              <a:t>來對 </a:t>
            </a:r>
            <a:r>
              <a:rPr lang="en-US" altLang="zh-TW" dirty="0" smtClean="0">
                <a:effectLst/>
              </a:rPr>
              <a:t>critical axial load </a:t>
            </a:r>
            <a:r>
              <a:rPr lang="zh-TW" altLang="en-US" dirty="0" smtClean="0">
                <a:effectLst/>
              </a:rPr>
              <a:t>做修正。</a:t>
            </a:r>
            <a:endParaRPr lang="zh-TW" altLang="en-US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92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而這篇 </a:t>
            </a:r>
            <a:r>
              <a:rPr lang="en-US" altLang="zh-TW" dirty="0" smtClean="0">
                <a:effectLst/>
              </a:rPr>
              <a:t>paper </a:t>
            </a:r>
            <a:r>
              <a:rPr lang="zh-TW" altLang="en-US" dirty="0" smtClean="0">
                <a:effectLst/>
              </a:rPr>
              <a:t>主要就是以實驗研究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水平</a:t>
            </a:r>
            <a:r>
              <a:rPr lang="zh-TW" altLang="en-US" dirty="0" smtClean="0">
                <a:effectLst/>
              </a:rPr>
              <a:t>位移和 </a:t>
            </a:r>
            <a:r>
              <a:rPr lang="en-US" altLang="zh-TW" dirty="0" smtClean="0">
                <a:effectLst/>
              </a:rPr>
              <a:t>critical axial load </a:t>
            </a:r>
            <a:r>
              <a:rPr lang="zh-TW" altLang="en-US" dirty="0" smtClean="0">
                <a:effectLst/>
              </a:rPr>
              <a:t>的關係。</a:t>
            </a:r>
          </a:p>
          <a:p>
            <a:pPr lvl="1"/>
            <a:r>
              <a:rPr lang="zh-TW" altLang="en-US" dirty="0" smtClean="0">
                <a:effectLst/>
              </a:rPr>
              <a:t>驗證 </a:t>
            </a:r>
            <a:r>
              <a:rPr lang="en-US" altLang="zh-TW" dirty="0" smtClean="0">
                <a:effectLst/>
              </a:rPr>
              <a:t>correction factor </a:t>
            </a:r>
            <a:r>
              <a:rPr lang="zh-TW" altLang="en-US" dirty="0" smtClean="0">
                <a:effectLst/>
              </a:rPr>
              <a:t>的正確性。</a:t>
            </a:r>
            <a:endParaRPr lang="en-US" altLang="zh-TW" dirty="0" smtClean="0">
              <a:effectLst/>
            </a:endParaRPr>
          </a:p>
          <a:p>
            <a:pPr lvl="2"/>
            <a:endParaRPr lang="en-US" altLang="zh-TW" dirty="0" smtClean="0">
              <a:effectLst/>
            </a:endParaRPr>
          </a:p>
          <a:p>
            <a:pPr lvl="0"/>
            <a:r>
              <a:rPr lang="zh-TW" altLang="en-US" dirty="0" smtClean="0">
                <a:effectLst/>
              </a:rPr>
              <a:t>這裡是整篇 </a:t>
            </a:r>
            <a:r>
              <a:rPr lang="en-US" altLang="zh-TW" dirty="0" smtClean="0">
                <a:effectLst/>
              </a:rPr>
              <a:t>paper</a:t>
            </a:r>
            <a:r>
              <a:rPr lang="zh-TW" altLang="en-US" dirty="0" smtClean="0">
                <a:effectLst/>
              </a:rPr>
              <a:t> 的核心概念，只要抓住這兩點，就會知道這篇文章在幹嘛了。</a:t>
            </a:r>
            <a:endParaRPr lang="en-US" altLang="zh-TW" dirty="0" smtClean="0">
              <a:effectLst/>
            </a:endParaRPr>
          </a:p>
          <a:p>
            <a:pPr lvl="2"/>
            <a:endParaRPr lang="en-US" altLang="zh-TW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89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接下來進入內文的部分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簡單介紹彈性隔震支承的性質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隔震支承有垂直勁度，水平比較彈性。</a:t>
            </a:r>
          </a:p>
          <a:p>
            <a:r>
              <a:rPr lang="zh-TW" altLang="en-US" dirty="0" smtClean="0">
                <a:effectLst/>
              </a:rPr>
              <a:t>水平彈性，可以延長隔震建築的週期，使地震力較小。</a:t>
            </a:r>
          </a:p>
          <a:p>
            <a:r>
              <a:rPr lang="zh-TW" altLang="en-US" dirty="0" smtClean="0">
                <a:effectLst/>
              </a:rPr>
              <a:t>但是大的水平位移，也會減少 </a:t>
            </a:r>
            <a:r>
              <a:rPr lang="en-US" altLang="zh-TW" dirty="0" smtClean="0">
                <a:effectLst/>
              </a:rPr>
              <a:t>critical axial load</a:t>
            </a:r>
            <a:r>
              <a:rPr lang="zh-TW" altLang="en-US" dirty="0" smtClean="0">
                <a:effectLst/>
              </a:rPr>
              <a:t>。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而我們要如何準確預測 </a:t>
            </a:r>
            <a:r>
              <a:rPr lang="en-US" altLang="zh-TW" dirty="0" smtClean="0">
                <a:effectLst/>
              </a:rPr>
              <a:t>critical axial load</a:t>
            </a:r>
            <a:r>
              <a:rPr lang="zh-TW" altLang="en-US" dirty="0" smtClean="0">
                <a:effectLst/>
              </a:rPr>
              <a:t> 呢</a:t>
            </a:r>
            <a:r>
              <a:rPr lang="en-US" altLang="zh-TW" dirty="0" smtClean="0">
                <a:effectLst/>
              </a:rPr>
              <a:t>?</a:t>
            </a:r>
            <a:endParaRPr lang="zh-TW" altLang="en-US" dirty="0" smtClean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13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現在的設計方式是用 </a:t>
            </a:r>
            <a:r>
              <a:rPr lang="en-US" altLang="zh-TW" dirty="0" err="1" smtClean="0">
                <a:effectLst/>
              </a:rPr>
              <a:t>Haringx</a:t>
            </a:r>
            <a:r>
              <a:rPr lang="en-US" altLang="zh-TW" dirty="0" smtClean="0">
                <a:effectLst/>
              </a:rPr>
              <a:t> theory </a:t>
            </a:r>
            <a:r>
              <a:rPr lang="zh-TW" altLang="en-US" dirty="0" smtClean="0">
                <a:effectLst/>
              </a:rPr>
              <a:t>來預測 </a:t>
            </a:r>
            <a:r>
              <a:rPr lang="en-US" altLang="zh-TW" dirty="0" smtClean="0">
                <a:effectLst/>
              </a:rPr>
              <a:t>critical load</a:t>
            </a:r>
            <a:r>
              <a:rPr lang="zh-TW" altLang="en-US" dirty="0" smtClean="0">
                <a:effectLst/>
              </a:rPr>
              <a:t>，但只能用在小變位。</a:t>
            </a:r>
          </a:p>
          <a:p>
            <a:r>
              <a:rPr lang="zh-TW" altLang="en-US" dirty="0" smtClean="0">
                <a:effectLst/>
              </a:rPr>
              <a:t>大位移就要用到 </a:t>
            </a:r>
            <a:r>
              <a:rPr lang="en-US" altLang="zh-TW" dirty="0" smtClean="0">
                <a:effectLst/>
              </a:rPr>
              <a:t>correction factor </a:t>
            </a:r>
            <a:r>
              <a:rPr lang="zh-TW" altLang="en-US" dirty="0" smtClean="0">
                <a:effectLst/>
              </a:rPr>
              <a:t>來對 </a:t>
            </a:r>
            <a:r>
              <a:rPr lang="en-US" altLang="zh-TW" dirty="0" err="1" smtClean="0">
                <a:effectLst/>
              </a:rPr>
              <a:t>Haringx</a:t>
            </a:r>
            <a:r>
              <a:rPr lang="en-US" altLang="zh-TW" dirty="0" smtClean="0">
                <a:effectLst/>
              </a:rPr>
              <a:t> theory</a:t>
            </a:r>
            <a:r>
              <a:rPr lang="zh-TW" altLang="en-US" dirty="0" smtClean="0">
                <a:effectLst/>
              </a:rPr>
              <a:t> 得出的 </a:t>
            </a:r>
            <a:r>
              <a:rPr lang="en-US" altLang="zh-TW" dirty="0" smtClean="0">
                <a:effectLst/>
              </a:rPr>
              <a:t>critical load </a:t>
            </a:r>
            <a:r>
              <a:rPr lang="zh-TW" altLang="en-US" dirty="0" smtClean="0">
                <a:effectLst/>
              </a:rPr>
              <a:t>做修正。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0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接下來進入實驗的支承數據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86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接下來進入實驗的設置</a:t>
            </a:r>
            <a:endParaRPr lang="en-US" altLang="zh-TW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支承放在中央，這個實驗允許水平力與垂直力同時施作。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水平方向是</a:t>
            </a:r>
            <a:r>
              <a:rPr lang="zh-TW" altLang="en-US" baseline="0" dirty="0" smtClean="0">
                <a:effectLst/>
              </a:rPr>
              <a:t> </a:t>
            </a:r>
            <a:r>
              <a:rPr lang="en-US" altLang="zh-TW" baseline="0" dirty="0" smtClean="0">
                <a:effectLst/>
              </a:rPr>
              <a:t>displacement control</a:t>
            </a:r>
            <a:r>
              <a:rPr lang="zh-TW" altLang="en-US" dirty="0" smtClean="0">
                <a:effectLst/>
              </a:rPr>
              <a:t>，垂直方向是 </a:t>
            </a:r>
            <a:r>
              <a:rPr lang="en-US" altLang="zh-TW" dirty="0" smtClean="0">
                <a:effectLst/>
              </a:rPr>
              <a:t>force control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實驗是先推一個水平位移到指定的值，然後垂直力再加上來，直到臨界狀態才停止。</a:t>
            </a:r>
            <a:endParaRPr lang="en-US" altLang="zh-TW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而如何判斷達到臨界狀態呢</a:t>
            </a:r>
            <a:endParaRPr lang="en-US" altLang="zh-TW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實驗設置</a:t>
            </a:r>
          </a:p>
          <a:p>
            <a:pPr lvl="1"/>
            <a:r>
              <a:rPr lang="zh-TW" altLang="en-US" dirty="0" smtClean="0">
                <a:effectLst/>
              </a:rPr>
              <a:t>實驗目的：水平力小於等於 </a:t>
            </a:r>
            <a:r>
              <a:rPr lang="en-US" altLang="zh-TW" dirty="0" smtClean="0">
                <a:effectLst/>
              </a:rPr>
              <a:t>0 </a:t>
            </a:r>
            <a:r>
              <a:rPr lang="zh-TW" altLang="en-US" dirty="0" smtClean="0">
                <a:effectLst/>
              </a:rPr>
              <a:t>時，代表支承達到臨界狀態。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test setup permitted simultaneous application of vertical and horizontal loads.</a:t>
            </a:r>
          </a:p>
          <a:p>
            <a:r>
              <a:rPr lang="en-US" altLang="zh-TW" dirty="0" smtClean="0"/>
              <a:t>During testing, the load in each actuator was adjusted to maintain the required vertical load taking into account the overturning moment in the bearings and the increasing inclination of actuators ~from the vertical! as the horizontal displacement increases.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test was run with the horizontal actuator under displacement control and the vertical actuator under force control, </a:t>
            </a:r>
          </a:p>
          <a:p>
            <a:r>
              <a:rPr lang="en-US" altLang="zh-TW" dirty="0" smtClean="0"/>
              <a:t>i.e., the horizontal displacement was held at a specified value while the vertical load was increased until critical load conditions occurred. </a:t>
            </a:r>
          </a:p>
          <a:p>
            <a:r>
              <a:rPr lang="en-US" altLang="zh-TW" dirty="0" smtClean="0"/>
              <a:t>For the purpose of this experiment, a bearing was considered to be in critical state when the horizontal force became zero or negative. </a:t>
            </a:r>
          </a:p>
          <a:p>
            <a:r>
              <a:rPr lang="en-US" altLang="zh-TW" dirty="0" smtClean="0"/>
              <a:t>Horizontal forces and vertical displacements were therefore monitored throughout the test. </a:t>
            </a:r>
          </a:p>
          <a:p>
            <a:r>
              <a:rPr lang="en-US" altLang="zh-TW" dirty="0" smtClean="0"/>
              <a:t>This protocol assured the safety of the test system as critical conditions were approached.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48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3" name="日期版面配置區 2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0" name="日期版面配置區 5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3" name="頁尾版面配置區 6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4" name="投影片編號版面配置區 6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smtClean="0">
                <a:latin typeface="Segoe UI" panose="020B0502040204020203" pitchFamily="34" charset="0"/>
                <a:cs typeface="Segoe UI" panose="020B0502040204020203" pitchFamily="34" charset="0"/>
              </a:rPr>
              <a:t>Group 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Meeting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20867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fr-FR" sz="3600" dirty="0" smtClean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fr-FR" sz="3600" dirty="0" smtClean="0">
                <a:cs typeface="Segoe UI" panose="020B0502040204020203" pitchFamily="34" charset="0"/>
              </a:rPr>
              <a:t>Presenters </a:t>
            </a:r>
            <a:r>
              <a:rPr lang="fr-FR" sz="3600" dirty="0">
                <a:cs typeface="Segoe UI" panose="020B0502040204020203" pitchFamily="34" charset="0"/>
              </a:rPr>
              <a:t>: </a:t>
            </a:r>
            <a:r>
              <a:rPr lang="fr-FR" sz="3600" dirty="0" smtClean="0">
                <a:cs typeface="Segoe UI" panose="020B0502040204020203" pitchFamily="34" charset="0"/>
              </a:rPr>
              <a:t>You-Ran </a:t>
            </a:r>
            <a:r>
              <a:rPr lang="fr-FR" sz="3600" dirty="0">
                <a:cs typeface="Segoe UI" panose="020B0502040204020203" pitchFamily="34" charset="0"/>
              </a:rPr>
              <a:t>Nai</a:t>
            </a:r>
          </a:p>
          <a:p>
            <a:pPr algn="ctr">
              <a:lnSpc>
                <a:spcPct val="120000"/>
              </a:lnSpc>
            </a:pPr>
            <a:r>
              <a:rPr lang="fr-FR" sz="3600" dirty="0">
                <a:cs typeface="Segoe UI" panose="020B0502040204020203" pitchFamily="34" charset="0"/>
              </a:rPr>
              <a:t>Advisor : Prof. K.C.Chang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430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Test Procedure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1887589" y="2177534"/>
            <a:ext cx="1749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Scrag</a:t>
            </a:r>
            <a:r>
              <a:rPr lang="en-US" altLang="zh-TW" sz="2800" dirty="0" smtClean="0"/>
              <a:t> test 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887589" y="3169848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Shear test 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887589" y="4162162"/>
            <a:ext cx="3897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Stability/critical load test 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589" y="5132391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Shear test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651212" y="2331422"/>
            <a:ext cx="7702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precondition the bearing until steady state bearing properties were achieved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51212" y="3323736"/>
            <a:ext cx="397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observe changes in bearing properties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84810" y="4310087"/>
            <a:ext cx="6056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constant displacement and monotonically varying axial </a:t>
            </a:r>
            <a:r>
              <a:rPr lang="en-US" altLang="zh-TW" dirty="0" smtClean="0"/>
              <a:t>load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51212" y="5286279"/>
            <a:ext cx="397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observe changes in bearing properties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9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Test Results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820245"/>
            <a:ext cx="4252387" cy="3616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0305" y="1827917"/>
            <a:ext cx="5093495" cy="36086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9788" y="5710018"/>
            <a:ext cx="4832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2. Stability test: </a:t>
            </a:r>
            <a:r>
              <a:rPr lang="en-US" altLang="zh-TW" dirty="0" smtClean="0"/>
              <a:t>(a) </a:t>
            </a:r>
            <a:r>
              <a:rPr lang="en-US" altLang="zh-TW" dirty="0"/>
              <a:t>Force, P, F, and displacement, u, </a:t>
            </a:r>
            <a:r>
              <a:rPr lang="en-US" altLang="zh-TW" dirty="0">
                <a:solidFill>
                  <a:schemeClr val="accent1"/>
                </a:solidFill>
              </a:rPr>
              <a:t>time histories</a:t>
            </a:r>
            <a:r>
              <a:rPr lang="en-US" altLang="zh-TW" dirty="0"/>
              <a:t>;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60305" y="5710019"/>
            <a:ext cx="5093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2. Stability test</a:t>
            </a:r>
            <a:r>
              <a:rPr lang="en-US" altLang="zh-TW" dirty="0" smtClean="0"/>
              <a:t>: (</a:t>
            </a:r>
            <a:r>
              <a:rPr lang="en-US" altLang="zh-TW" dirty="0"/>
              <a:t>b) </a:t>
            </a:r>
            <a:r>
              <a:rPr lang="en-US" altLang="zh-TW" dirty="0">
                <a:solidFill>
                  <a:schemeClr val="accent1"/>
                </a:solidFill>
              </a:rPr>
              <a:t>Axial load–shear force </a:t>
            </a:r>
            <a:r>
              <a:rPr lang="en-US" altLang="zh-TW" dirty="0"/>
              <a:t>variation as function of displacement, u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321300" y="3708400"/>
            <a:ext cx="113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559800" y="2870200"/>
            <a:ext cx="8382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920526"/>
          </a:xfrm>
        </p:spPr>
        <p:txBody>
          <a:bodyPr/>
          <a:lstStyle/>
          <a:p>
            <a:r>
              <a:rPr lang="en-US" altLang="zh-TW" dirty="0"/>
              <a:t>Determination of </a:t>
            </a:r>
            <a:r>
              <a:rPr lang="en-US" altLang="zh-TW" dirty="0">
                <a:solidFill>
                  <a:schemeClr val="accent1"/>
                </a:solidFill>
              </a:rPr>
              <a:t>Critical Load </a:t>
            </a:r>
            <a:r>
              <a:rPr lang="en-US" altLang="zh-TW" dirty="0"/>
              <a:t>from Test Results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839788" y="3295135"/>
            <a:ext cx="3611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horizontal load is zero </a:t>
            </a:r>
            <a:endParaRPr lang="zh-TW" altLang="en-US" sz="28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893733" y="3556745"/>
            <a:ext cx="948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20226" y="3295135"/>
            <a:ext cx="41440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axial </a:t>
            </a:r>
            <a:r>
              <a:rPr lang="en-US" altLang="zh-TW" sz="2800" dirty="0" smtClean="0"/>
              <a:t>load = critical load =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constrained</a:t>
            </a:r>
            <a:r>
              <a:rPr lang="en-US" altLang="zh-TW" sz="2800" dirty="0">
                <a:solidFill>
                  <a:schemeClr val="accent1"/>
                </a:solidFill>
              </a:rPr>
              <a:t> critical loads</a:t>
            </a:r>
            <a:r>
              <a:rPr lang="en-US" altLang="zh-TW" sz="2800" dirty="0" smtClean="0">
                <a:solidFill>
                  <a:schemeClr val="accent1"/>
                </a:solidFill>
              </a:rPr>
              <a:t> 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788" y="4836068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equilibrium paths </a:t>
            </a:r>
            <a:endParaRPr lang="zh-TW" altLang="en-US" sz="28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847166" y="5097678"/>
            <a:ext cx="948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20226" y="4825742"/>
            <a:ext cx="4342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unconstrained</a:t>
            </a:r>
            <a:r>
              <a:rPr lang="en-US" altLang="zh-TW" sz="2800" dirty="0">
                <a:solidFill>
                  <a:schemeClr val="accent1"/>
                </a:solidFill>
              </a:rPr>
              <a:t> critical loads</a:t>
            </a:r>
            <a:r>
              <a:rPr lang="en-US" altLang="zh-TW" sz="2800" dirty="0" smtClean="0">
                <a:solidFill>
                  <a:schemeClr val="accent1"/>
                </a:solidFill>
              </a:rPr>
              <a:t> 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10947" y="5359288"/>
            <a:ext cx="305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Nagarajaiah</a:t>
            </a:r>
            <a:r>
              <a:rPr lang="en-US" altLang="zh-TW" dirty="0"/>
              <a:t> and Ferrell </a:t>
            </a:r>
            <a:r>
              <a:rPr lang="en-US" altLang="zh-TW" dirty="0" smtClean="0"/>
              <a:t>(1999)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5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 smtClean="0"/>
              <a:t>Unconstrained Critical Loads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71528"/>
            <a:ext cx="5125432" cy="39292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9788" y="5910650"/>
            <a:ext cx="5407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2. Stability test</a:t>
            </a:r>
            <a:r>
              <a:rPr lang="en-US" altLang="zh-TW" dirty="0" smtClean="0"/>
              <a:t>: (c) </a:t>
            </a:r>
            <a:r>
              <a:rPr lang="en-US" altLang="zh-TW" dirty="0"/>
              <a:t>Axial load–horizontal displacement variation as a function of shear force, F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0905" y="1971528"/>
            <a:ext cx="4991891" cy="39292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90905" y="5910650"/>
            <a:ext cx="4991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3. Stability test: </a:t>
            </a:r>
            <a:r>
              <a:rPr lang="en-US" altLang="zh-TW" dirty="0" smtClean="0"/>
              <a:t>(a) </a:t>
            </a:r>
            <a:r>
              <a:rPr lang="en-US" altLang="zh-TW" dirty="0"/>
              <a:t>Critical load as function of horizontal </a:t>
            </a:r>
            <a:r>
              <a:rPr lang="en-US" altLang="zh-TW" dirty="0" smtClean="0"/>
              <a:t>displacement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06824" y="4088573"/>
            <a:ext cx="7783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50461" y="3557009"/>
            <a:ext cx="11496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limit point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71529"/>
            <a:ext cx="5200903" cy="39292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9788" y="5900818"/>
            <a:ext cx="5200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3. Stability test</a:t>
            </a:r>
            <a:r>
              <a:rPr lang="en-US" altLang="zh-TW" dirty="0" smtClean="0"/>
              <a:t>: (b) </a:t>
            </a:r>
            <a:r>
              <a:rPr lang="en-US" altLang="zh-TW" dirty="0"/>
              <a:t>shear force–displacement curves as function of axial load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Unconstrained Critical Loads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069" y="1971528"/>
            <a:ext cx="4991891" cy="39292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92069" y="5910650"/>
            <a:ext cx="4991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3. Stability test: </a:t>
            </a:r>
            <a:r>
              <a:rPr lang="en-US" altLang="zh-TW" dirty="0" smtClean="0"/>
              <a:t>(a) </a:t>
            </a:r>
            <a:r>
              <a:rPr lang="en-US" altLang="zh-TW" dirty="0"/>
              <a:t>Critical load as function of horizontal </a:t>
            </a:r>
            <a:r>
              <a:rPr lang="en-US" altLang="zh-TW" dirty="0" smtClean="0"/>
              <a:t>displacement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626100" y="4088573"/>
            <a:ext cx="1549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10561" y="3566842"/>
            <a:ext cx="704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verify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94055" y="4170408"/>
            <a:ext cx="1808445" cy="671887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51957"/>
          <a:stretch/>
        </p:blipFill>
        <p:spPr>
          <a:xfrm>
            <a:off x="5494055" y="4168004"/>
            <a:ext cx="1808445" cy="6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0973" y="2253552"/>
            <a:ext cx="3160411" cy="25091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02921" y="4935579"/>
            <a:ext cx="2988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4. Stability test: </a:t>
            </a:r>
            <a:r>
              <a:rPr lang="en-US" altLang="zh-TW" dirty="0" smtClean="0"/>
              <a:t>(</a:t>
            </a:r>
            <a:r>
              <a:rPr lang="en-US" altLang="zh-TW" dirty="0"/>
              <a:t>b) height reduction due to horizontal displacement as function of axial load </a:t>
            </a:r>
            <a:r>
              <a:rPr lang="en-US" altLang="zh-TW" dirty="0" smtClean="0"/>
              <a:t>levels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253552"/>
            <a:ext cx="3187701" cy="25091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9787" y="4935579"/>
            <a:ext cx="3187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3. Stability test: </a:t>
            </a:r>
            <a:r>
              <a:rPr lang="en-US" altLang="zh-TW" dirty="0" smtClean="0"/>
              <a:t>(a) </a:t>
            </a:r>
            <a:r>
              <a:rPr lang="en-US" altLang="zh-TW" dirty="0"/>
              <a:t>Critical load as function of horizontal </a:t>
            </a:r>
            <a:r>
              <a:rPr lang="en-US" altLang="zh-TW" dirty="0" smtClean="0"/>
              <a:t>displacement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Evaluation of Test Results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矩形 5"/>
          <p:cNvSpPr/>
          <p:nvPr/>
        </p:nvSpPr>
        <p:spPr>
          <a:xfrm>
            <a:off x="4281360" y="4935579"/>
            <a:ext cx="3495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Fig. 4. Stability test: (a) Moment–displacement curves as function of axial load 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3"/>
          <a:stretch/>
        </p:blipFill>
        <p:spPr>
          <a:xfrm>
            <a:off x="4281361" y="2253552"/>
            <a:ext cx="3495739" cy="2509150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>
            <a:off x="2115344" y="2912533"/>
            <a:ext cx="9652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9423400" y="2912533"/>
            <a:ext cx="457200" cy="111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600700" y="3048000"/>
            <a:ext cx="876300" cy="128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Finite Element </a:t>
            </a:r>
            <a:r>
              <a:rPr lang="en-US" altLang="zh-TW" dirty="0" smtClean="0"/>
              <a:t>Analysis - </a:t>
            </a:r>
            <a:r>
              <a:rPr lang="en-US" altLang="zh-TW" dirty="0" smtClean="0">
                <a:solidFill>
                  <a:schemeClr val="accent1"/>
                </a:solidFill>
              </a:rPr>
              <a:t>ADINA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6662" y="1971528"/>
            <a:ext cx="6510338" cy="41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4835" y="0"/>
            <a:ext cx="4544653" cy="33924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2282" y="3392488"/>
            <a:ext cx="4587205" cy="34991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3392488"/>
            <a:ext cx="4397572" cy="346551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-1526"/>
            <a:ext cx="4066646" cy="3394014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657754" y="3432176"/>
            <a:ext cx="10803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2934034" y="1419624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478687" y="1535909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478687" y="5102622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34034" y="5102622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Evaluation of Analysis Results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2817522"/>
            <a:ext cx="6883400" cy="3538828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7315200" y="4741333"/>
            <a:ext cx="0" cy="10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9364134" y="4741333"/>
            <a:ext cx="0" cy="10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2057715" y="2272267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/>
              <a:t>horizontal </a:t>
            </a:r>
            <a:r>
              <a:rPr lang="en-US" altLang="zh-TW" sz="2800" dirty="0" smtClean="0"/>
              <a:t>displacement</a:t>
            </a:r>
            <a:r>
              <a:rPr lang="zh-TW" altLang="en-US" sz="2800" dirty="0" smtClean="0"/>
              <a:t> </a:t>
            </a:r>
            <a:r>
              <a:rPr lang="zh-TW" altLang="en-US" sz="2800" dirty="0">
                <a:solidFill>
                  <a:schemeClr val="accent1"/>
                </a:solidFill>
              </a:rPr>
              <a:t>↑</a:t>
            </a:r>
          </a:p>
        </p:txBody>
      </p:sp>
      <p:sp>
        <p:nvSpPr>
          <p:cNvPr id="5" name="矩形 4"/>
          <p:cNvSpPr/>
          <p:nvPr/>
        </p:nvSpPr>
        <p:spPr>
          <a:xfrm>
            <a:off x="9205471" y="2272267"/>
            <a:ext cx="2146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/>
              <a:t>critical </a:t>
            </a:r>
            <a:r>
              <a:rPr lang="en-US" altLang="zh-TW" sz="2800" dirty="0" smtClean="0"/>
              <a:t>load</a:t>
            </a:r>
            <a:r>
              <a:rPr lang="zh-TW" altLang="en-US" sz="2800" dirty="0" smtClean="0"/>
              <a:t> </a:t>
            </a:r>
            <a:r>
              <a:rPr lang="en-US" altLang="zh-TW" sz="2800" dirty="0">
                <a:solidFill>
                  <a:schemeClr val="accent3"/>
                </a:solidFill>
              </a:rPr>
              <a:t>↓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46" y="4295385"/>
            <a:ext cx="5889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 smtClean="0"/>
              <a:t>axial load &amp; horizontal displacement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solidFill>
                  <a:schemeClr val="accent1"/>
                </a:solidFill>
              </a:rPr>
              <a:t>↑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3444" y="3981094"/>
            <a:ext cx="3228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 smtClean="0"/>
              <a:t>horizontal stiffness</a:t>
            </a:r>
            <a:r>
              <a:rPr lang="zh-TW" altLang="en-US" sz="2800" dirty="0" smtClean="0"/>
              <a:t> </a:t>
            </a:r>
            <a:r>
              <a:rPr lang="zh-TW" altLang="en-US" sz="2800" dirty="0">
                <a:solidFill>
                  <a:schemeClr val="accent3"/>
                </a:solidFill>
              </a:rPr>
              <a:t>↓</a:t>
            </a:r>
          </a:p>
        </p:txBody>
      </p:sp>
      <p:sp>
        <p:nvSpPr>
          <p:cNvPr id="8" name="矩形 7"/>
          <p:cNvSpPr/>
          <p:nvPr/>
        </p:nvSpPr>
        <p:spPr>
          <a:xfrm>
            <a:off x="6804943" y="3166159"/>
            <a:ext cx="4547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/>
              <a:t>moment resisting </a:t>
            </a:r>
            <a:r>
              <a:rPr lang="en-US" altLang="zh-TW" sz="2800" dirty="0" smtClean="0"/>
              <a:t>capability</a:t>
            </a:r>
            <a:r>
              <a:rPr lang="zh-TW" altLang="en-US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↑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7799" y="3166159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/>
              <a:t>axial </a:t>
            </a:r>
            <a:r>
              <a:rPr lang="en-US" altLang="zh-TW" sz="2800" dirty="0" smtClean="0"/>
              <a:t>load</a:t>
            </a:r>
            <a:r>
              <a:rPr lang="zh-TW" altLang="en-US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↑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4655" y="4696357"/>
            <a:ext cx="512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dirty="0" smtClean="0"/>
              <a:t>height </a:t>
            </a:r>
            <a:r>
              <a:rPr lang="en-US" altLang="zh-TW" sz="2800" dirty="0"/>
              <a:t>reduction of the </a:t>
            </a:r>
            <a:r>
              <a:rPr lang="en-US" altLang="zh-TW" sz="2800" dirty="0" smtClean="0"/>
              <a:t>bearing</a:t>
            </a:r>
            <a:r>
              <a:rPr lang="zh-TW" altLang="en-US" sz="2800" dirty="0" smtClean="0"/>
              <a:t> </a:t>
            </a:r>
            <a:r>
              <a:rPr lang="zh-TW" altLang="en-US" sz="2800" dirty="0">
                <a:solidFill>
                  <a:schemeClr val="accent1"/>
                </a:solidFill>
              </a:rPr>
              <a:t>↑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839788" y="2795487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9788" y="3712134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107569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839788" y="2676678"/>
            <a:ext cx="280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correction factors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44994" y="4580196"/>
            <a:ext cx="344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rubber layer thickness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471395" y="4599304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shape factor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277942" y="2153458"/>
            <a:ext cx="64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not conservative </a:t>
            </a:r>
            <a:r>
              <a:rPr lang="en-US" altLang="zh-TW" sz="2800" dirty="0"/>
              <a:t>at smaller displacements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277942" y="3111666"/>
            <a:ext cx="6629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overly conservative </a:t>
            </a:r>
            <a:r>
              <a:rPr lang="en-US" altLang="zh-TW" sz="2800" dirty="0"/>
              <a:t>at larger displacements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70000" y="4562945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558800" y="4191000"/>
            <a:ext cx="1055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Experimental Study</a:t>
            </a:r>
          </a:p>
        </p:txBody>
      </p:sp>
      <p:sp>
        <p:nvSpPr>
          <p:cNvPr id="8" name="TextBox 98"/>
          <p:cNvSpPr txBox="1"/>
          <p:nvPr/>
        </p:nvSpPr>
        <p:spPr>
          <a:xfrm>
            <a:off x="1711740" y="3392504"/>
            <a:ext cx="3609560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/>
              <a:t>E</a:t>
            </a:r>
            <a:r>
              <a:rPr lang="en-US" altLang="zh-TW" sz="2800" dirty="0" smtClean="0"/>
              <a:t>ffect of </a:t>
            </a:r>
            <a:r>
              <a:rPr lang="en-US" altLang="zh-TW" sz="2800" dirty="0" smtClean="0">
                <a:solidFill>
                  <a:schemeClr val="accent1"/>
                </a:solidFill>
              </a:rPr>
              <a:t>horizontal </a:t>
            </a:r>
            <a:r>
              <a:rPr lang="en-US" altLang="zh-TW" sz="2800" dirty="0">
                <a:solidFill>
                  <a:schemeClr val="accent1"/>
                </a:solidFill>
              </a:rPr>
              <a:t>displacement </a:t>
            </a:r>
            <a:r>
              <a:rPr lang="en-US" altLang="zh-TW" sz="2800" dirty="0"/>
              <a:t>or shear strain on critical </a:t>
            </a:r>
            <a:r>
              <a:rPr lang="en-US" altLang="zh-TW" sz="2800" dirty="0" smtClean="0"/>
              <a:t>load</a:t>
            </a:r>
            <a:endParaRPr lang="fr-FR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sp>
        <p:nvSpPr>
          <p:cNvPr id="10" name="TextBox 98"/>
          <p:cNvSpPr txBox="1"/>
          <p:nvPr/>
        </p:nvSpPr>
        <p:spPr>
          <a:xfrm>
            <a:off x="7380059" y="3392505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dirty="0" smtClean="0"/>
              <a:t>alidity </a:t>
            </a:r>
            <a:r>
              <a:rPr lang="en-US" altLang="zh-TW" sz="2800" dirty="0"/>
              <a:t>of the approximate </a:t>
            </a:r>
            <a:r>
              <a:rPr lang="en-US" altLang="zh-TW" sz="2800" dirty="0">
                <a:solidFill>
                  <a:schemeClr val="accent2"/>
                </a:solidFill>
              </a:rPr>
              <a:t>correction factor </a:t>
            </a:r>
            <a:endParaRPr lang="fr-FR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4835" y="0"/>
            <a:ext cx="4544653" cy="33924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2282" y="3392488"/>
            <a:ext cx="4587205" cy="34991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3392488"/>
            <a:ext cx="4397572" cy="346551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-1526"/>
            <a:ext cx="4066646" cy="3394014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657754" y="3432176"/>
            <a:ext cx="10803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2934034" y="1419624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478687" y="1535909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478687" y="5102622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34034" y="5102622"/>
            <a:ext cx="1028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2714" y="2747541"/>
            <a:ext cx="4151086" cy="24191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Elastomeric isolation bearings are required to be </a:t>
            </a:r>
            <a:r>
              <a:rPr 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stable at high shear </a:t>
            </a: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strains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rigorous determination of the </a:t>
            </a: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 axial load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140"/>
            <a:ext cx="6096000" cy="4189926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11" name="矩形 10"/>
          <p:cNvSpPr/>
          <p:nvPr/>
        </p:nvSpPr>
        <p:spPr>
          <a:xfrm>
            <a:off x="0" y="6052066"/>
            <a:ext cx="51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Fig. 1. </a:t>
            </a:r>
            <a:r>
              <a:rPr lang="en-US" altLang="zh-TW" dirty="0" smtClean="0"/>
              <a:t>(c) </a:t>
            </a:r>
            <a:r>
              <a:rPr lang="en-US" altLang="zh-TW" dirty="0"/>
              <a:t>10 in. bearing displaced to 0.6B in test rig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0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9354079" cy="1439368"/>
          </a:xfrm>
        </p:spPr>
        <p:txBody>
          <a:bodyPr/>
          <a:lstStyle/>
          <a:p>
            <a:r>
              <a:rPr lang="en-US" altLang="zh-TW" dirty="0"/>
              <a:t>Today’s </a:t>
            </a:r>
            <a:r>
              <a:rPr lang="en-US" altLang="zh-TW" dirty="0" smtClean="0"/>
              <a:t>solution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</a:p>
          <a:p>
            <a:r>
              <a:rPr lang="en-US" altLang="zh-TW" dirty="0" err="1" smtClean="0">
                <a:solidFill>
                  <a:schemeClr val="accent1"/>
                </a:solidFill>
              </a:rPr>
              <a:t>Haringx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theory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chemeClr val="accent2"/>
                </a:solidFill>
              </a:rPr>
              <a:t>correction </a:t>
            </a:r>
            <a:r>
              <a:rPr lang="en-US" altLang="zh-TW" dirty="0" smtClean="0">
                <a:solidFill>
                  <a:schemeClr val="accent2"/>
                </a:solidFill>
              </a:rPr>
              <a:t>factor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3851" y="3030043"/>
            <a:ext cx="6219825" cy="1028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69226" y="4873624"/>
            <a:ext cx="5276850" cy="552450"/>
          </a:xfrm>
          <a:prstGeom prst="rect">
            <a:avLst/>
          </a:prstGeom>
        </p:spPr>
      </p:pic>
      <p:sp>
        <p:nvSpPr>
          <p:cNvPr id="7" name="TextBox 98"/>
          <p:cNvSpPr txBox="1"/>
          <p:nvPr/>
        </p:nvSpPr>
        <p:spPr>
          <a:xfrm>
            <a:off x="1143301" y="3030043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98"/>
          <p:cNvSpPr txBox="1"/>
          <p:nvPr/>
        </p:nvSpPr>
        <p:spPr>
          <a:xfrm>
            <a:off x="1143301" y="4672796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r>
              <a:rPr lang="en-US" altLang="zh-TW" sz="2800" dirty="0" smtClean="0"/>
              <a:t> 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2714" y="2747541"/>
            <a:ext cx="4151086" cy="24191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Elastomeric isolation bearings are required to be </a:t>
            </a:r>
            <a:r>
              <a:rPr 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stable at high shear </a:t>
            </a: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strains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rigorous determination of the </a:t>
            </a: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 axial load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140"/>
            <a:ext cx="6096000" cy="4189926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 dirty="0"/>
          </a:p>
        </p:txBody>
      </p:sp>
      <p:sp>
        <p:nvSpPr>
          <p:cNvPr id="11" name="矩形 10"/>
          <p:cNvSpPr/>
          <p:nvPr/>
        </p:nvSpPr>
        <p:spPr>
          <a:xfrm>
            <a:off x="0" y="6052066"/>
            <a:ext cx="51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Fig. 1. </a:t>
            </a:r>
            <a:r>
              <a:rPr lang="en-US" altLang="zh-TW" dirty="0" smtClean="0"/>
              <a:t>(c) </a:t>
            </a:r>
            <a:r>
              <a:rPr lang="en-US" altLang="zh-TW" dirty="0"/>
              <a:t>10 in. bearing displaced to 0.6B in test rig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 smtClean="0"/>
              <a:t>Today’s solution – critical axial load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71379" y="3065128"/>
            <a:ext cx="3610091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TW" sz="4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Haringx theory</a:t>
            </a:r>
            <a:endParaRPr lang="fr-FR" altLang="zh-TW" sz="4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06370" y="3065128"/>
            <a:ext cx="4064511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400" dirty="0" smtClean="0">
                <a:solidFill>
                  <a:schemeClr val="accent2"/>
                </a:solidFill>
              </a:rPr>
              <a:t>Correction factor</a:t>
            </a:r>
            <a:endParaRPr lang="fr-FR" altLang="zh-TW" sz="4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98"/>
          <p:cNvSpPr txBox="1"/>
          <p:nvPr/>
        </p:nvSpPr>
        <p:spPr>
          <a:xfrm>
            <a:off x="1775355" y="4768125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98"/>
          <p:cNvSpPr txBox="1"/>
          <p:nvPr/>
        </p:nvSpPr>
        <p:spPr>
          <a:xfrm>
            <a:off x="7814500" y="4768125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r>
              <a:rPr lang="en-US" altLang="zh-TW" sz="2800" dirty="0" smtClean="0"/>
              <a:t> 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9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Experimental Study</a:t>
            </a:r>
          </a:p>
        </p:txBody>
      </p:sp>
      <p:sp>
        <p:nvSpPr>
          <p:cNvPr id="8" name="TextBox 98"/>
          <p:cNvSpPr txBox="1"/>
          <p:nvPr/>
        </p:nvSpPr>
        <p:spPr>
          <a:xfrm>
            <a:off x="1711740" y="3392504"/>
            <a:ext cx="3609560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/>
              <a:t>E</a:t>
            </a:r>
            <a:r>
              <a:rPr lang="en-US" altLang="zh-TW" sz="2800" dirty="0" smtClean="0"/>
              <a:t>ffect of </a:t>
            </a:r>
            <a:r>
              <a:rPr lang="en-US" altLang="zh-TW" sz="2800" dirty="0" smtClean="0">
                <a:solidFill>
                  <a:schemeClr val="accent1"/>
                </a:solidFill>
              </a:rPr>
              <a:t>horizontal </a:t>
            </a:r>
            <a:r>
              <a:rPr lang="en-US" altLang="zh-TW" sz="2800" dirty="0">
                <a:solidFill>
                  <a:schemeClr val="accent1"/>
                </a:solidFill>
              </a:rPr>
              <a:t>displacement </a:t>
            </a:r>
            <a:r>
              <a:rPr lang="en-US" altLang="zh-TW" sz="2800" dirty="0"/>
              <a:t>or shear strain on critical </a:t>
            </a:r>
            <a:r>
              <a:rPr lang="en-US" altLang="zh-TW" sz="2800" dirty="0" smtClean="0"/>
              <a:t>load</a:t>
            </a:r>
            <a:endParaRPr lang="fr-FR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10" name="TextBox 98"/>
          <p:cNvSpPr txBox="1"/>
          <p:nvPr/>
        </p:nvSpPr>
        <p:spPr>
          <a:xfrm>
            <a:off x="7380059" y="3392505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dirty="0" smtClean="0"/>
              <a:t>alidity </a:t>
            </a:r>
            <a:r>
              <a:rPr lang="en-US" altLang="zh-TW" sz="2800" dirty="0"/>
              <a:t>of the approximate </a:t>
            </a:r>
            <a:r>
              <a:rPr lang="en-US" altLang="zh-TW" sz="2800" dirty="0">
                <a:solidFill>
                  <a:schemeClr val="accent2"/>
                </a:solidFill>
              </a:rPr>
              <a:t>correction factor </a:t>
            </a:r>
            <a:endParaRPr lang="fr-FR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1439368"/>
          </a:xfrm>
        </p:spPr>
        <p:txBody>
          <a:bodyPr/>
          <a:lstStyle/>
          <a:p>
            <a:r>
              <a:rPr lang="en-US" altLang="zh-TW" dirty="0"/>
              <a:t>Introduction </a:t>
            </a:r>
            <a:endParaRPr lang="en-US" altLang="zh-TW" dirty="0" smtClean="0"/>
          </a:p>
          <a:p>
            <a:r>
              <a:rPr lang="en-US" altLang="zh-TW" dirty="0" smtClean="0"/>
              <a:t>- </a:t>
            </a:r>
            <a:r>
              <a:rPr lang="en-US" altLang="zh-TW" dirty="0"/>
              <a:t>elastomeric isolation bearing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981" y="2693458"/>
            <a:ext cx="4429125" cy="2162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6035" y="4889858"/>
            <a:ext cx="3179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504C48"/>
                </a:solidFill>
                <a:latin typeface="Helvetica Neue"/>
              </a:rPr>
              <a:t>Seismic Retrofitting </a:t>
            </a:r>
            <a:r>
              <a:rPr lang="en-US" altLang="zh-TW" dirty="0" smtClean="0">
                <a:solidFill>
                  <a:srgbClr val="504C48"/>
                </a:solidFill>
                <a:latin typeface="Helvetica Neue"/>
              </a:rPr>
              <a:t>Techniques,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Aritra</a:t>
            </a:r>
            <a:r>
              <a:rPr lang="en-US" altLang="zh-TW" dirty="0"/>
              <a:t> Banerjee</a:t>
            </a:r>
            <a:endParaRPr lang="en-US" altLang="zh-TW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301" y="2906413"/>
            <a:ext cx="3413125" cy="19492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87636" y="5005827"/>
            <a:ext cx="4927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Experimental Investigation of Elastomeric Isolation Bearings with Flexible Supporting </a:t>
            </a:r>
            <a:r>
              <a:rPr lang="en-US" altLang="zh-TW" dirty="0" smtClean="0"/>
              <a:t>Columns</a:t>
            </a:r>
            <a:r>
              <a:rPr lang="en-US" altLang="zh-TW" dirty="0"/>
              <a:t>, Adrian P. Crowder and Tracy C. Becker, A.M.ASCE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9354079" cy="1439368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- </a:t>
            </a:r>
            <a:r>
              <a:rPr lang="en-US" altLang="zh-TW" dirty="0" err="1" smtClean="0">
                <a:solidFill>
                  <a:schemeClr val="accent1"/>
                </a:solidFill>
              </a:rPr>
              <a:t>Haringx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theory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chemeClr val="accent2"/>
                </a:solidFill>
              </a:rPr>
              <a:t>correction </a:t>
            </a:r>
            <a:r>
              <a:rPr lang="en-US" altLang="zh-TW" dirty="0" smtClean="0">
                <a:solidFill>
                  <a:schemeClr val="accent2"/>
                </a:solidFill>
              </a:rPr>
              <a:t>factor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3851" y="3030043"/>
            <a:ext cx="6219825" cy="1028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69226" y="4873624"/>
            <a:ext cx="5276850" cy="552450"/>
          </a:xfrm>
          <a:prstGeom prst="rect">
            <a:avLst/>
          </a:prstGeom>
        </p:spPr>
      </p:pic>
      <p:sp>
        <p:nvSpPr>
          <p:cNvPr id="7" name="TextBox 98"/>
          <p:cNvSpPr txBox="1"/>
          <p:nvPr/>
        </p:nvSpPr>
        <p:spPr>
          <a:xfrm>
            <a:off x="1143301" y="3030043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98"/>
          <p:cNvSpPr txBox="1"/>
          <p:nvPr/>
        </p:nvSpPr>
        <p:spPr>
          <a:xfrm>
            <a:off x="1143301" y="4672796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  <a:r>
              <a:rPr lang="en-US" altLang="zh-TW" sz="2800" dirty="0" smtClean="0"/>
              <a:t> 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Bearings Tested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8728" y="1697453"/>
            <a:ext cx="3971925" cy="1752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8728" y="3707814"/>
            <a:ext cx="81438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Test Setup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24"/>
          <a:stretch/>
        </p:blipFill>
        <p:spPr>
          <a:xfrm>
            <a:off x="-1" y="2228850"/>
            <a:ext cx="6028267" cy="3460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689600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Fig. 1. </a:t>
            </a:r>
            <a:r>
              <a:rPr lang="en-US" altLang="zh-TW" dirty="0" smtClean="0"/>
              <a:t>(b) </a:t>
            </a:r>
            <a:r>
              <a:rPr lang="en-US" altLang="zh-TW" dirty="0"/>
              <a:t>uniaxial single bearing test </a:t>
            </a:r>
            <a:r>
              <a:rPr lang="en-US" altLang="zh-TW" dirty="0" smtClean="0"/>
              <a:t>rig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54933" y="2570195"/>
            <a:ext cx="4644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horizontal force became </a:t>
            </a:r>
            <a:r>
              <a:rPr lang="en-US" altLang="zh-TW" sz="2800" dirty="0">
                <a:solidFill>
                  <a:schemeClr val="accent1"/>
                </a:solidFill>
              </a:rPr>
              <a:t>zero or 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9160932" y="3688291"/>
            <a:ext cx="0" cy="54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95667" y="4463272"/>
            <a:ext cx="47037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bearing </a:t>
            </a:r>
            <a:r>
              <a:rPr lang="en-US" altLang="zh-TW" sz="2800" dirty="0"/>
              <a:t>was considered to be in </a:t>
            </a:r>
            <a:r>
              <a:rPr lang="en-US" altLang="zh-TW" sz="2800" dirty="0">
                <a:solidFill>
                  <a:schemeClr val="accent1"/>
                </a:solidFill>
              </a:rPr>
              <a:t>critical state 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63" r="-1"/>
          <a:stretch/>
        </p:blipFill>
        <p:spPr>
          <a:xfrm>
            <a:off x="2164557" y="3059153"/>
            <a:ext cx="178594" cy="29262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6665" t="4065" b="-1"/>
          <a:stretch/>
        </p:blipFill>
        <p:spPr>
          <a:xfrm>
            <a:off x="2348830" y="3064973"/>
            <a:ext cx="970329" cy="2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1626</Words>
  <Application>Microsoft Office PowerPoint</Application>
  <PresentationFormat>寬螢幕</PresentationFormat>
  <Paragraphs>282</Paragraphs>
  <Slides>24</Slides>
  <Notes>24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Helvetica Neue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211</cp:revision>
  <dcterms:created xsi:type="dcterms:W3CDTF">2015-10-12T10:51:44Z</dcterms:created>
  <dcterms:modified xsi:type="dcterms:W3CDTF">2018-04-19T04:03:46Z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