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2" r:id="rId3"/>
    <p:sldId id="257" r:id="rId4"/>
    <p:sldId id="260" r:id="rId5"/>
    <p:sldId id="258" r:id="rId6"/>
    <p:sldId id="256" r:id="rId7"/>
    <p:sldId id="259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4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C1AC-C2D9-4414-BA11-48F75CD029EC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F42BF-B0D2-45EC-B37F-497FA26C0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07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3098-0B5F-406B-AB44-F8426448AC09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633B-E9BC-4F72-BBD7-42C35BC9C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99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3098-0B5F-406B-AB44-F8426448AC09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633B-E9BC-4F72-BBD7-42C35BC9C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2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3098-0B5F-406B-AB44-F8426448AC09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633B-E9BC-4F72-BBD7-42C35BC9C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18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9BA0-0058-42B1-928F-B1F10432F0D6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497F-6DE7-4C59-95BA-F5AB755987A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555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9BA0-0058-42B1-928F-B1F10432F0D6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497F-6DE7-4C59-95BA-F5AB755987A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651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9BA0-0058-42B1-928F-B1F10432F0D6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497F-6DE7-4C59-95BA-F5AB755987A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85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9BA0-0058-42B1-928F-B1F10432F0D6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497F-6DE7-4C59-95BA-F5AB755987A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25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9BA0-0058-42B1-928F-B1F10432F0D6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497F-6DE7-4C59-95BA-F5AB755987A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92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9BA0-0058-42B1-928F-B1F10432F0D6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497F-6DE7-4C59-95BA-F5AB755987A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19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9BA0-0058-42B1-928F-B1F10432F0D6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497F-6DE7-4C59-95BA-F5AB755987A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06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9BA0-0058-42B1-928F-B1F10432F0D6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497F-6DE7-4C59-95BA-F5AB755987A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38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3098-0B5F-406B-AB44-F8426448AC09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633B-E9BC-4F72-BBD7-42C35BC9C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609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9BA0-0058-42B1-928F-B1F10432F0D6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497F-6DE7-4C59-95BA-F5AB755987A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85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9BA0-0058-42B1-928F-B1F10432F0D6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497F-6DE7-4C59-95BA-F5AB755987A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1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9BA0-0058-42B1-928F-B1F10432F0D6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497F-6DE7-4C59-95BA-F5AB755987A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0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3098-0B5F-406B-AB44-F8426448AC09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633B-E9BC-4F72-BBD7-42C35BC9C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6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3098-0B5F-406B-AB44-F8426448AC09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633B-E9BC-4F72-BBD7-42C35BC9C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1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3098-0B5F-406B-AB44-F8426448AC09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633B-E9BC-4F72-BBD7-42C35BC9C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12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3098-0B5F-406B-AB44-F8426448AC09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633B-E9BC-4F72-BBD7-42C35BC9C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84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3098-0B5F-406B-AB44-F8426448AC09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633B-E9BC-4F72-BBD7-42C35BC9C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3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3098-0B5F-406B-AB44-F8426448AC09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633B-E9BC-4F72-BBD7-42C35BC9C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54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3098-0B5F-406B-AB44-F8426448AC09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633B-E9BC-4F72-BBD7-42C35BC9C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39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3098-0B5F-406B-AB44-F8426448AC09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2633B-E9BC-4F72-BBD7-42C35BC9C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03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9BA0-0058-42B1-928F-B1F10432F0D6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5497F-6DE7-4C59-95BA-F5AB755987A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1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.tw/url?sa=i&amp;rct=j&amp;q=&amp;esrc=s&amp;source=images&amp;cd=&amp;ved=0ahUKEwif3qOlofTTAhUGn5QKHcjCAO4QjRwIBw&amp;url=http://stackoverflow.com/questions/32463077/how-do-i-make-an-html-checkbox-look-like-a-paper-form-checkbox&amp;psig=AFQjCNEU2NyIDHXQnyhgUdrqNR23Jg9z9g&amp;ust=1495018750458383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.tw/url?sa=i&amp;rct=j&amp;q=&amp;esrc=s&amp;source=images&amp;cd=&amp;ved=0ahUKEwif3qOlofTTAhUGn5QKHcjCAO4QjRwIBw&amp;url=http://stackoverflow.com/questions/32463077/how-do-i-make-an-html-checkbox-look-like-a-paper-form-checkbox&amp;psig=AFQjCNEU2NyIDHXQnyhgUdrqNR23Jg9z9g&amp;ust=1495018750458383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hyperlink" Target="https://www.google.com.tw/url?sa=i&amp;rct=j&amp;q=&amp;esrc=s&amp;source=images&amp;cd=&amp;ved=0ahUKEwif3qOlofTTAhUGn5QKHcjCAO4QjRwIBw&amp;url=http://stackoverflow.com/questions/32463077/how-do-i-make-an-html-checkbox-look-like-a-paper-form-checkbox&amp;psig=AFQjCNEU2NyIDHXQnyhgUdrqNR23Jg9z9g&amp;ust=1495018750458383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gle.com.tw/url?sa=i&amp;rct=j&amp;q=&amp;esrc=s&amp;source=images&amp;cd=&amp;cad=rja&amp;uact=8&amp;ved=0ahUKEwj_88bgrfTTAhWKKJQKHWJIDQIQjRwIBw&amp;url=http://www.freepik.com/free-icon/small-camera_697320.htm&amp;psig=AFQjCNGBNpe_kVMG0xlE2kudHQt_v9pe3Q&amp;ust=1495022177207328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google.com.tw/url?sa=i&amp;rct=j&amp;q=&amp;esrc=s&amp;source=images&amp;cd=&amp;cad=rja&amp;uact=8&amp;ved=0ahUKEwj5593PrfTTAhVLG5QKHYVcAOwQjRwIBw&amp;url=http://www.shzongyue.com/full-screen.html&amp;psig=AFQjCNEASt89e6Gm3o2Yvyty4jI8zR7o6A&amp;ust=149502214113446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.tw/url?sa=i&amp;rct=j&amp;q=&amp;esrc=s&amp;source=images&amp;cd=&amp;ved=0ahUKEwif3qOlofTTAhUGn5QKHcjCAO4QjRwIBw&amp;url=http://stackoverflow.com/questions/32463077/how-do-i-make-an-html-checkbox-look-like-a-paper-form-checkbox&amp;psig=AFQjCNEU2NyIDHXQnyhgUdrqNR23Jg9z9g&amp;ust=1495018750458383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67544" y="1700808"/>
            <a:ext cx="7632848" cy="4680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67544" y="692696"/>
            <a:ext cx="7632848" cy="861774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RC BIM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現場查驗系統 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Ｖ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1.0 Beta</a:t>
            </a:r>
            <a:endParaRPr lang="zh-TW" altLang="en-US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07904" y="2708920"/>
            <a:ext cx="151216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339752" y="2780928"/>
            <a:ext cx="108012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USER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9752" y="3356992"/>
            <a:ext cx="13681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Password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07904" y="3356992"/>
            <a:ext cx="187220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339752" y="2204864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Project ID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07904" y="2132856"/>
            <a:ext cx="151216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95" r="3462" b="20451"/>
          <a:stretch/>
        </p:blipFill>
        <p:spPr bwMode="auto">
          <a:xfrm>
            <a:off x="3635896" y="4725144"/>
            <a:ext cx="1944216" cy="67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2411760" y="4005064"/>
            <a:ext cx="13681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Check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07904" y="4005064"/>
            <a:ext cx="187220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132856"/>
            <a:ext cx="36557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08920"/>
            <a:ext cx="36557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7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1187624" y="1844824"/>
            <a:ext cx="144016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大梁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87624" y="2420888"/>
            <a:ext cx="144016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 smtClean="0">
                <a:solidFill>
                  <a:schemeClr val="bg1"/>
                </a:solidFill>
              </a:rPr>
              <a:t>小梁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87624" y="2996952"/>
            <a:ext cx="1440160" cy="369332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 smtClean="0">
                <a:solidFill>
                  <a:schemeClr val="bg1"/>
                </a:solidFill>
              </a:rPr>
              <a:t>柱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187624" y="4149080"/>
            <a:ext cx="144016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>
                <a:solidFill>
                  <a:schemeClr val="bg1"/>
                </a:solidFill>
              </a:rPr>
              <a:t>地下室外牆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87624" y="4725144"/>
            <a:ext cx="1440160" cy="369332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 smtClean="0">
                <a:solidFill>
                  <a:schemeClr val="bg1"/>
                </a:solidFill>
              </a:rPr>
              <a:t>基礎版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187624" y="5301208"/>
            <a:ext cx="1440160" cy="369332"/>
          </a:xfrm>
          <a:prstGeom prst="rect">
            <a:avLst/>
          </a:prstGeom>
          <a:solidFill>
            <a:srgbClr val="00B0F0"/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 smtClean="0">
                <a:solidFill>
                  <a:schemeClr val="bg1"/>
                </a:solidFill>
              </a:rPr>
              <a:t>大地</a:t>
            </a:r>
            <a:r>
              <a:rPr lang="zh-TW" altLang="en-US" b="1" dirty="0">
                <a:solidFill>
                  <a:schemeClr val="bg1"/>
                </a:solidFill>
              </a:rPr>
              <a:t>梁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1187624" y="3573016"/>
            <a:ext cx="1440160" cy="369332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 smtClean="0">
                <a:solidFill>
                  <a:schemeClr val="bg1"/>
                </a:solidFill>
              </a:rPr>
              <a:t>樓板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860032" y="184482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1F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364088" y="184482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2F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355976" y="184482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B1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851920" y="184482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B2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347864" y="184482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B3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843808" y="184482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B4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876256" y="184482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5F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372200" y="184482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4F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868144" y="184482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>
                <a:solidFill>
                  <a:srgbClr val="FFFF00"/>
                </a:solidFill>
              </a:rPr>
              <a:t>3</a:t>
            </a:r>
            <a:r>
              <a:rPr lang="en-US" altLang="zh-TW" sz="1400" b="1" dirty="0" smtClean="0">
                <a:solidFill>
                  <a:srgbClr val="FFFF00"/>
                </a:solidFill>
              </a:rPr>
              <a:t>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380312" y="184482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RF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242088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1F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242088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2F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355976" y="242088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B1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851920" y="242088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B2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347864" y="242088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B3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43808" y="242088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B4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876256" y="242088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5F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372200" y="242088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4F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868144" y="242088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>
                <a:solidFill>
                  <a:srgbClr val="FFFF00"/>
                </a:solidFill>
              </a:rPr>
              <a:t>3</a:t>
            </a:r>
            <a:r>
              <a:rPr lang="en-US" altLang="zh-TW" sz="1400" b="1" dirty="0" smtClean="0">
                <a:solidFill>
                  <a:srgbClr val="FFFF00"/>
                </a:solidFill>
              </a:rPr>
              <a:t>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380312" y="242088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RF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860032" y="2996952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1F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364088" y="2996952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2F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355976" y="2996952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B1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851920" y="2996952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B2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347864" y="2996952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B3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843808" y="2996952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B4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876256" y="2996952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5F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372200" y="2996952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4F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868144" y="2996952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>
                <a:solidFill>
                  <a:srgbClr val="FFFF00"/>
                </a:solidFill>
              </a:rPr>
              <a:t>3</a:t>
            </a:r>
            <a:r>
              <a:rPr lang="en-US" altLang="zh-TW" sz="1400" b="1" dirty="0" smtClean="0">
                <a:solidFill>
                  <a:srgbClr val="FFFF00"/>
                </a:solidFill>
              </a:rPr>
              <a:t>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380312" y="2996952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RF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860032" y="422108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1F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364088" y="422108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2F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355976" y="422108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B1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851920" y="422108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B2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347864" y="422108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B3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843808" y="422108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B4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876256" y="422108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5F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72200" y="422108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4F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868144" y="422108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7380312" y="422108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RF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4860032" y="472514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1F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5364088" y="472514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2F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355976" y="472514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B1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851920" y="472514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B2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347864" y="472514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B3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2843808" y="472514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B4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876256" y="472514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5F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372200" y="472514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4F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5868144" y="472514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7380312" y="472514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RF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860032" y="530120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1F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5364088" y="530120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2F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355976" y="530120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B1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3851920" y="530120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B2</a:t>
            </a:r>
            <a:endParaRPr lang="zh-TW" alt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3347864" y="530120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B3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2843808" y="530120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B4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876256" y="530120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5F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6372200" y="530120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4F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5868144" y="530120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7380312" y="5301208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RF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860032" y="364502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1F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364088" y="364502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2F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355976" y="364502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B1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851920" y="364502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B2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3347864" y="364502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B3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843808" y="364502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 b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B4</a:t>
            </a:r>
            <a:endParaRPr lang="zh-TW" altLang="en-US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6876256" y="364502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5F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6372200" y="364502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4F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868144" y="364502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>
                <a:solidFill>
                  <a:srgbClr val="FFFF00"/>
                </a:solidFill>
              </a:rPr>
              <a:t>3</a:t>
            </a:r>
            <a:r>
              <a:rPr lang="en-US" altLang="zh-TW" sz="1400" b="1" dirty="0" smtClean="0">
                <a:solidFill>
                  <a:srgbClr val="FFFF00"/>
                </a:solidFill>
              </a:rPr>
              <a:t>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7380312" y="3645024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RF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1187624" y="5877272"/>
            <a:ext cx="1440160" cy="369332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 smtClean="0">
                <a:solidFill>
                  <a:schemeClr val="bg1"/>
                </a:solidFill>
              </a:rPr>
              <a:t>小地</a:t>
            </a:r>
            <a:r>
              <a:rPr lang="zh-TW" altLang="en-US" b="1" dirty="0">
                <a:solidFill>
                  <a:schemeClr val="bg1"/>
                </a:solidFill>
              </a:rPr>
              <a:t>梁</a:t>
            </a:r>
          </a:p>
        </p:txBody>
      </p:sp>
      <p:sp>
        <p:nvSpPr>
          <p:cNvPr id="102" name="文字方塊 101"/>
          <p:cNvSpPr txBox="1"/>
          <p:nvPr/>
        </p:nvSpPr>
        <p:spPr>
          <a:xfrm>
            <a:off x="4860032" y="5877272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1F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5364088" y="5877272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2F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355976" y="5877272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B1</a:t>
            </a:r>
            <a:endParaRPr lang="zh-TW" altLang="en-US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3851920" y="5877272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B2</a:t>
            </a:r>
            <a:endParaRPr lang="zh-TW" altLang="en-US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347864" y="5877272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B3</a:t>
            </a:r>
            <a:endParaRPr lang="zh-TW" altLang="en-US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2843808" y="5877272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rgbClr val="FFFF00"/>
                </a:solidFill>
              </a:rPr>
              <a:t>B4</a:t>
            </a:r>
            <a:endParaRPr lang="zh-TW" altLang="en-US" sz="1400" b="1" dirty="0">
              <a:solidFill>
                <a:srgbClr val="FFFF00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6876256" y="5877272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5F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6372200" y="5877272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4F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5868144" y="5877272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7380312" y="5877272"/>
            <a:ext cx="43204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RF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259632" y="1268760"/>
            <a:ext cx="6696744" cy="369332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RC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Ｂ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現場查驗系統　Ｖ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1.0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259632" y="8367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Project : VOLVO</a:t>
            </a:r>
            <a:endParaRPr lang="zh-TW" altLang="en-US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372200" y="8367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User 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Brian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55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11560" y="1196752"/>
            <a:ext cx="2016224" cy="648072"/>
          </a:xfrm>
          <a:prstGeom prst="rect">
            <a:avLst/>
          </a:prstGeom>
          <a:solidFill>
            <a:schemeClr val="bg1">
              <a:lumMod val="50000"/>
            </a:schemeClr>
          </a:solidFill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39552" y="188640"/>
            <a:ext cx="8352928" cy="369332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柱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203848" y="1340768"/>
            <a:ext cx="108012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</a:t>
            </a:r>
            <a:endParaRPr lang="zh-TW" altLang="en-US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220072" y="1340768"/>
            <a:ext cx="108012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b="1" dirty="0" smtClean="0"/>
              <a:t>C2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20272" y="1340768"/>
            <a:ext cx="108012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b="1" dirty="0" smtClean="0"/>
              <a:t>C3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03848" y="1916832"/>
            <a:ext cx="108012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C2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220072" y="1916832"/>
            <a:ext cx="1080120" cy="36933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b="1" dirty="0" smtClean="0">
                <a:solidFill>
                  <a:schemeClr val="bg1"/>
                </a:solidFill>
              </a:rPr>
              <a:t>C4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20272" y="1916832"/>
            <a:ext cx="108012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C5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203848" y="2564904"/>
            <a:ext cx="108012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C6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220072" y="2564904"/>
            <a:ext cx="108012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C7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020272" y="2564904"/>
            <a:ext cx="108012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C8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203848" y="3140968"/>
            <a:ext cx="108012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C9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220072" y="3068960"/>
            <a:ext cx="108012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C10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020272" y="3068960"/>
            <a:ext cx="108012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C11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83568" y="692696"/>
            <a:ext cx="187220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l"/>
            <a:r>
              <a:rPr lang="en-US" altLang="zh-TW" b="1" dirty="0" smtClean="0">
                <a:solidFill>
                  <a:schemeClr val="bg1"/>
                </a:solidFill>
              </a:rPr>
              <a:t>3F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611560" y="1196752"/>
            <a:ext cx="7632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11560" y="1844824"/>
            <a:ext cx="7704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11560" y="1196752"/>
            <a:ext cx="7632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11560" y="2420888"/>
            <a:ext cx="7704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203848" y="3717032"/>
            <a:ext cx="108012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C12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220072" y="3789040"/>
            <a:ext cx="108012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C13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020272" y="3717032"/>
            <a:ext cx="1080120" cy="36933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C14</a:t>
            </a:r>
            <a:endParaRPr lang="zh-TW" altLang="en-US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611560" y="2996952"/>
            <a:ext cx="7704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2636168" y="1196752"/>
            <a:ext cx="0" cy="424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508376" y="1196752"/>
            <a:ext cx="0" cy="424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40768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17032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916832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140968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564904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接點 49"/>
          <p:cNvCxnSpPr/>
          <p:nvPr/>
        </p:nvCxnSpPr>
        <p:spPr>
          <a:xfrm>
            <a:off x="611560" y="3645024"/>
            <a:ext cx="7704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627784" y="692696"/>
            <a:ext cx="230425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優先查驗點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54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40768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17032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068960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64904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40768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717032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916832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068960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564904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文字方塊 63"/>
          <p:cNvSpPr txBox="1"/>
          <p:nvPr/>
        </p:nvSpPr>
        <p:spPr>
          <a:xfrm>
            <a:off x="5220072" y="692696"/>
            <a:ext cx="237626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次優先查驗點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9552" y="6165304"/>
            <a:ext cx="8496944" cy="36004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zh-TW" altLang="en-US" b="1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6" name="直線接點 65"/>
          <p:cNvCxnSpPr/>
          <p:nvPr/>
        </p:nvCxnSpPr>
        <p:spPr>
          <a:xfrm>
            <a:off x="619944" y="1196752"/>
            <a:ext cx="0" cy="424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6372200" y="1196752"/>
            <a:ext cx="0" cy="424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8244408" y="1196752"/>
            <a:ext cx="0" cy="424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611560" y="4221088"/>
            <a:ext cx="7704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611560" y="5445224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>
          <a:xfrm>
            <a:off x="4499992" y="7647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i</a:t>
            </a:r>
            <a:endParaRPr lang="zh-TW" altLang="en-US" b="1" dirty="0"/>
          </a:p>
        </p:txBody>
      </p:sp>
      <p:sp>
        <p:nvSpPr>
          <p:cNvPr id="86" name="橢圓 85"/>
          <p:cNvSpPr/>
          <p:nvPr/>
        </p:nvSpPr>
        <p:spPr>
          <a:xfrm>
            <a:off x="6948264" y="7647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i</a:t>
            </a:r>
            <a:endParaRPr lang="zh-TW" altLang="en-US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827584" y="1340768"/>
            <a:ext cx="1512168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取選確認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7" name="直線接點 96"/>
          <p:cNvCxnSpPr/>
          <p:nvPr/>
        </p:nvCxnSpPr>
        <p:spPr>
          <a:xfrm>
            <a:off x="611560" y="4797152"/>
            <a:ext cx="7704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向右箭號 106"/>
          <p:cNvSpPr/>
          <p:nvPr/>
        </p:nvSpPr>
        <p:spPr>
          <a:xfrm>
            <a:off x="5004048" y="5589240"/>
            <a:ext cx="360040" cy="43204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向右箭號 111"/>
          <p:cNvSpPr/>
          <p:nvPr/>
        </p:nvSpPr>
        <p:spPr>
          <a:xfrm flipH="1">
            <a:off x="3995936" y="5589240"/>
            <a:ext cx="432048" cy="43204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611560" y="2420888"/>
            <a:ext cx="201622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827584" y="2492896"/>
            <a:ext cx="1512168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取選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取消</a:t>
            </a:r>
          </a:p>
        </p:txBody>
      </p:sp>
    </p:spTree>
    <p:extLst>
      <p:ext uri="{BB962C8B-B14F-4D97-AF65-F5344CB8AC3E}">
        <p14:creationId xmlns:p14="http://schemas.microsoft.com/office/powerpoint/2010/main" val="36783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188640"/>
            <a:ext cx="8352928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大梁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203848" y="1988840"/>
            <a:ext cx="108012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G1-1</a:t>
            </a:r>
            <a:endParaRPr lang="zh-TW" altLang="en-US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220072" y="1988840"/>
            <a:ext cx="108012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b="1" dirty="0"/>
              <a:t>G1-2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20272" y="1988840"/>
            <a:ext cx="108012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b="1" dirty="0"/>
              <a:t>G1-3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03848" y="2564904"/>
            <a:ext cx="108012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G2-1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220072" y="2564904"/>
            <a:ext cx="1080120" cy="36933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b="1" dirty="0">
                <a:solidFill>
                  <a:schemeClr val="bg1"/>
                </a:solidFill>
              </a:rPr>
              <a:t>G2-2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20272" y="2564904"/>
            <a:ext cx="108012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G2-3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203848" y="3212976"/>
            <a:ext cx="108012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B1-1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220072" y="3212976"/>
            <a:ext cx="108012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B1-2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020272" y="3212976"/>
            <a:ext cx="108012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B1-3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203848" y="3789040"/>
            <a:ext cx="108012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B2-1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220072" y="3717032"/>
            <a:ext cx="108012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B2-2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020272" y="3717032"/>
            <a:ext cx="108012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B2-3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83568" y="692696"/>
            <a:ext cx="187220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l"/>
            <a:r>
              <a:rPr lang="en-US" altLang="zh-TW" b="1" dirty="0">
                <a:solidFill>
                  <a:schemeClr val="bg1"/>
                </a:solidFill>
              </a:rPr>
              <a:t>2F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611560" y="1844824"/>
            <a:ext cx="7632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11560" y="2492896"/>
            <a:ext cx="7704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11560" y="1844824"/>
            <a:ext cx="7632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11560" y="3068960"/>
            <a:ext cx="7704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203848" y="4365104"/>
            <a:ext cx="108012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B3-1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220072" y="4365104"/>
            <a:ext cx="108012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B3-2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020272" y="4365104"/>
            <a:ext cx="1080120" cy="36933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B3-3</a:t>
            </a:r>
            <a:endParaRPr lang="zh-TW" altLang="en-US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611560" y="3645024"/>
            <a:ext cx="7704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2636168" y="1196752"/>
            <a:ext cx="0" cy="424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508376" y="1196752"/>
            <a:ext cx="0" cy="424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988840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365104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564904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89040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12976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接點 49"/>
          <p:cNvCxnSpPr/>
          <p:nvPr/>
        </p:nvCxnSpPr>
        <p:spPr>
          <a:xfrm>
            <a:off x="611560" y="4293096"/>
            <a:ext cx="7704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627784" y="692696"/>
            <a:ext cx="230425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優先查驗點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54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88840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365104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64904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17032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212976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988840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365104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564904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717032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212976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文字方塊 63"/>
          <p:cNvSpPr txBox="1"/>
          <p:nvPr/>
        </p:nvSpPr>
        <p:spPr>
          <a:xfrm>
            <a:off x="5220072" y="692696"/>
            <a:ext cx="237626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次優先查驗點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9552" y="6165304"/>
            <a:ext cx="8496944" cy="3600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zh-TW" altLang="en-US" b="1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6" name="直線接點 65"/>
          <p:cNvCxnSpPr/>
          <p:nvPr/>
        </p:nvCxnSpPr>
        <p:spPr>
          <a:xfrm>
            <a:off x="619944" y="1196752"/>
            <a:ext cx="0" cy="424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6372200" y="1196752"/>
            <a:ext cx="0" cy="424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8244408" y="1196752"/>
            <a:ext cx="0" cy="424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611560" y="4869160"/>
            <a:ext cx="7704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611560" y="5445224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>
          <a:xfrm>
            <a:off x="4499992" y="7647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i</a:t>
            </a:r>
            <a:endParaRPr lang="zh-TW" altLang="en-US" b="1" dirty="0"/>
          </a:p>
        </p:txBody>
      </p:sp>
      <p:sp>
        <p:nvSpPr>
          <p:cNvPr id="86" name="橢圓 85"/>
          <p:cNvSpPr/>
          <p:nvPr/>
        </p:nvSpPr>
        <p:spPr>
          <a:xfrm>
            <a:off x="6948264" y="7647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i</a:t>
            </a:r>
            <a:endParaRPr lang="zh-TW" altLang="en-US" b="1" dirty="0"/>
          </a:p>
        </p:txBody>
      </p:sp>
      <p:pic>
        <p:nvPicPr>
          <p:cNvPr id="87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文字方塊 87"/>
          <p:cNvSpPr txBox="1"/>
          <p:nvPr/>
        </p:nvSpPr>
        <p:spPr>
          <a:xfrm>
            <a:off x="1187624" y="1988840"/>
            <a:ext cx="108012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列全選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9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9040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37112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直線接點 96"/>
          <p:cNvCxnSpPr/>
          <p:nvPr/>
        </p:nvCxnSpPr>
        <p:spPr>
          <a:xfrm>
            <a:off x="611560" y="5445224"/>
            <a:ext cx="7704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1259632" y="3212976"/>
            <a:ext cx="108012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列全選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1259632" y="3789040"/>
            <a:ext cx="108012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列全選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259632" y="4365104"/>
            <a:ext cx="108012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列全選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1187624" y="2636912"/>
            <a:ext cx="108012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列全選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3" name="直線接點 112"/>
          <p:cNvCxnSpPr/>
          <p:nvPr/>
        </p:nvCxnSpPr>
        <p:spPr>
          <a:xfrm>
            <a:off x="611560" y="1196752"/>
            <a:ext cx="7632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611560" y="1196752"/>
            <a:ext cx="2016224" cy="648072"/>
          </a:xfrm>
          <a:prstGeom prst="rect">
            <a:avLst/>
          </a:prstGeom>
          <a:solidFill>
            <a:schemeClr val="bg1">
              <a:lumMod val="50000"/>
            </a:schemeClr>
          </a:solidFill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文字方塊 115"/>
          <p:cNvSpPr txBox="1"/>
          <p:nvPr/>
        </p:nvSpPr>
        <p:spPr>
          <a:xfrm>
            <a:off x="827584" y="1340768"/>
            <a:ext cx="1512168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取選確認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499992" y="1196752"/>
            <a:ext cx="1944216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4716016" y="1340768"/>
            <a:ext cx="1512168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取選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取消</a:t>
            </a:r>
          </a:p>
        </p:txBody>
      </p:sp>
      <p:sp>
        <p:nvSpPr>
          <p:cNvPr id="119" name="向右箭號 118"/>
          <p:cNvSpPr/>
          <p:nvPr/>
        </p:nvSpPr>
        <p:spPr>
          <a:xfrm>
            <a:off x="7884368" y="5517232"/>
            <a:ext cx="360040" cy="43204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向右箭號 119"/>
          <p:cNvSpPr/>
          <p:nvPr/>
        </p:nvSpPr>
        <p:spPr>
          <a:xfrm flipH="1">
            <a:off x="1043608" y="5589240"/>
            <a:ext cx="432048" cy="43204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20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字方塊 17"/>
          <p:cNvSpPr txBox="1"/>
          <p:nvPr/>
        </p:nvSpPr>
        <p:spPr>
          <a:xfrm>
            <a:off x="1187624" y="22048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CG1-1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275856" y="2348880"/>
            <a:ext cx="936104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撿料圖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355976" y="2348880"/>
            <a:ext cx="936104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結構圖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8" name="群組 107"/>
          <p:cNvGrpSpPr/>
          <p:nvPr/>
        </p:nvGrpSpPr>
        <p:grpSpPr>
          <a:xfrm>
            <a:off x="3347864" y="980728"/>
            <a:ext cx="4608511" cy="771514"/>
            <a:chOff x="3275856" y="1412776"/>
            <a:chExt cx="4608511" cy="771514"/>
          </a:xfrm>
        </p:grpSpPr>
        <p:grpSp>
          <p:nvGrpSpPr>
            <p:cNvPr id="11" name="群組 10"/>
            <p:cNvGrpSpPr/>
            <p:nvPr/>
          </p:nvGrpSpPr>
          <p:grpSpPr>
            <a:xfrm>
              <a:off x="3275856" y="1844824"/>
              <a:ext cx="3456384" cy="339466"/>
              <a:chOff x="1475656" y="908720"/>
              <a:chExt cx="5544616" cy="576064"/>
            </a:xfrm>
          </p:grpSpPr>
          <p:sp>
            <p:nvSpPr>
              <p:cNvPr id="12" name="立方體 11"/>
              <p:cNvSpPr/>
              <p:nvPr/>
            </p:nvSpPr>
            <p:spPr>
              <a:xfrm>
                <a:off x="1475656" y="908720"/>
                <a:ext cx="648072" cy="576064"/>
              </a:xfrm>
              <a:prstGeom prst="cub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" name="立方體 12"/>
              <p:cNvSpPr/>
              <p:nvPr/>
            </p:nvSpPr>
            <p:spPr>
              <a:xfrm>
                <a:off x="2411760" y="908720"/>
                <a:ext cx="648072" cy="576064"/>
              </a:xfrm>
              <a:prstGeom prst="cub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" name="立方體 13"/>
              <p:cNvSpPr/>
              <p:nvPr/>
            </p:nvSpPr>
            <p:spPr>
              <a:xfrm>
                <a:off x="5436096" y="908720"/>
                <a:ext cx="648072" cy="576064"/>
              </a:xfrm>
              <a:prstGeom prst="cub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" name="立方體 14"/>
              <p:cNvSpPr/>
              <p:nvPr/>
            </p:nvSpPr>
            <p:spPr>
              <a:xfrm>
                <a:off x="4499992" y="908720"/>
                <a:ext cx="648072" cy="576064"/>
              </a:xfrm>
              <a:prstGeom prst="cub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" name="立方體 15"/>
              <p:cNvSpPr/>
              <p:nvPr/>
            </p:nvSpPr>
            <p:spPr>
              <a:xfrm>
                <a:off x="3491880" y="908720"/>
                <a:ext cx="648072" cy="576064"/>
              </a:xfrm>
              <a:prstGeom prst="cub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" name="立方體 16"/>
              <p:cNvSpPr/>
              <p:nvPr/>
            </p:nvSpPr>
            <p:spPr>
              <a:xfrm>
                <a:off x="6372200" y="908720"/>
                <a:ext cx="648072" cy="576064"/>
              </a:xfrm>
              <a:prstGeom prst="cub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0" name="七邊形 19"/>
            <p:cNvSpPr/>
            <p:nvPr/>
          </p:nvSpPr>
          <p:spPr>
            <a:xfrm>
              <a:off x="6444208" y="1412776"/>
              <a:ext cx="288032" cy="288032"/>
            </a:xfrm>
            <a:prstGeom prst="hept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七邊形 20"/>
            <p:cNvSpPr/>
            <p:nvPr/>
          </p:nvSpPr>
          <p:spPr>
            <a:xfrm>
              <a:off x="7020272" y="1412776"/>
              <a:ext cx="288032" cy="288032"/>
            </a:xfrm>
            <a:prstGeom prst="heptag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七邊形 21"/>
            <p:cNvSpPr/>
            <p:nvPr/>
          </p:nvSpPr>
          <p:spPr>
            <a:xfrm>
              <a:off x="5868144" y="1412776"/>
              <a:ext cx="288032" cy="288032"/>
            </a:xfrm>
            <a:prstGeom prst="heptagon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七邊形 22"/>
            <p:cNvSpPr/>
            <p:nvPr/>
          </p:nvSpPr>
          <p:spPr>
            <a:xfrm>
              <a:off x="5220072" y="1412776"/>
              <a:ext cx="288032" cy="288032"/>
            </a:xfrm>
            <a:prstGeom prst="hep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七邊形 23"/>
            <p:cNvSpPr/>
            <p:nvPr/>
          </p:nvSpPr>
          <p:spPr>
            <a:xfrm>
              <a:off x="3995936" y="1412776"/>
              <a:ext cx="288032" cy="288032"/>
            </a:xfrm>
            <a:prstGeom prst="heptag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七邊形 24"/>
            <p:cNvSpPr/>
            <p:nvPr/>
          </p:nvSpPr>
          <p:spPr>
            <a:xfrm>
              <a:off x="3347864" y="1412776"/>
              <a:ext cx="288032" cy="288032"/>
            </a:xfrm>
            <a:prstGeom prst="hept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立方體 25"/>
            <p:cNvSpPr/>
            <p:nvPr/>
          </p:nvSpPr>
          <p:spPr>
            <a:xfrm>
              <a:off x="6948264" y="1844824"/>
              <a:ext cx="360039" cy="339466"/>
            </a:xfrm>
            <a:prstGeom prst="cub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七邊形 26"/>
            <p:cNvSpPr/>
            <p:nvPr/>
          </p:nvSpPr>
          <p:spPr>
            <a:xfrm>
              <a:off x="7524328" y="1412776"/>
              <a:ext cx="288032" cy="288032"/>
            </a:xfrm>
            <a:prstGeom prst="heptagon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七邊形 29"/>
            <p:cNvSpPr/>
            <p:nvPr/>
          </p:nvSpPr>
          <p:spPr>
            <a:xfrm>
              <a:off x="4644008" y="1412776"/>
              <a:ext cx="288032" cy="288032"/>
            </a:xfrm>
            <a:prstGeom prst="heptag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立方體 30"/>
            <p:cNvSpPr/>
            <p:nvPr/>
          </p:nvSpPr>
          <p:spPr>
            <a:xfrm>
              <a:off x="7524328" y="1844824"/>
              <a:ext cx="360039" cy="339466"/>
            </a:xfrm>
            <a:prstGeom prst="cub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5436096" y="2348880"/>
            <a:ext cx="1008112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鋼筋數量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39552" y="188640"/>
            <a:ext cx="8352928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大梁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11560" y="836712"/>
            <a:ext cx="187220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l"/>
            <a:r>
              <a:rPr lang="en-US" altLang="zh-TW" b="1" dirty="0">
                <a:solidFill>
                  <a:schemeClr val="bg1"/>
                </a:solidFill>
              </a:rPr>
              <a:t>2F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9552" y="6165304"/>
            <a:ext cx="8496944" cy="3600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zh-TW" altLang="en-US" b="1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187624" y="32129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G1-1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588224" y="2348880"/>
            <a:ext cx="18722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提示：　懸臂梁</a:t>
            </a:r>
            <a:endParaRPr lang="zh-TW" altLang="en-US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0" name="直線接點 59"/>
          <p:cNvCxnSpPr/>
          <p:nvPr/>
        </p:nvCxnSpPr>
        <p:spPr>
          <a:xfrm>
            <a:off x="539552" y="3861048"/>
            <a:ext cx="8064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539552" y="1916832"/>
            <a:ext cx="8064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611560" y="2780928"/>
            <a:ext cx="8064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187624" y="1916832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2051720" y="1844824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向右箭號 65"/>
          <p:cNvSpPr/>
          <p:nvPr/>
        </p:nvSpPr>
        <p:spPr>
          <a:xfrm>
            <a:off x="8028384" y="5301208"/>
            <a:ext cx="360040" cy="43204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向右箭號 66"/>
          <p:cNvSpPr/>
          <p:nvPr/>
        </p:nvSpPr>
        <p:spPr>
          <a:xfrm flipH="1">
            <a:off x="1115616" y="5373216"/>
            <a:ext cx="432048" cy="43204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/>
          <p:cNvCxnSpPr/>
          <p:nvPr/>
        </p:nvCxnSpPr>
        <p:spPr>
          <a:xfrm>
            <a:off x="3059832" y="1844824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2123728" y="22048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50x80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123728" y="32129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50x80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3275856" y="3356992"/>
            <a:ext cx="936104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撿料圖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427984" y="3356992"/>
            <a:ext cx="936104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結構圖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508104" y="3356992"/>
            <a:ext cx="1008112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鋼筋數量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6660232" y="3356992"/>
            <a:ext cx="18722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提示：　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N/A</a:t>
            </a:r>
            <a:endParaRPr lang="zh-TW" altLang="en-US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1187624" y="41490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G1-2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2" name="直線接點 101"/>
          <p:cNvCxnSpPr/>
          <p:nvPr/>
        </p:nvCxnSpPr>
        <p:spPr>
          <a:xfrm>
            <a:off x="539552" y="4941168"/>
            <a:ext cx="8064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2051720" y="41490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50x80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3275856" y="4437112"/>
            <a:ext cx="936104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撿料圖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427984" y="4437112"/>
            <a:ext cx="936104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結構圖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5508104" y="4437112"/>
            <a:ext cx="1008112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鋼筋數量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6660232" y="4437112"/>
            <a:ext cx="187220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提示：　梁上柱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七邊形 108"/>
          <p:cNvSpPr/>
          <p:nvPr/>
        </p:nvSpPr>
        <p:spPr>
          <a:xfrm>
            <a:off x="6516216" y="1988840"/>
            <a:ext cx="288032" cy="288032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七邊形 109"/>
          <p:cNvSpPr/>
          <p:nvPr/>
        </p:nvSpPr>
        <p:spPr>
          <a:xfrm>
            <a:off x="7092280" y="1988840"/>
            <a:ext cx="288032" cy="288032"/>
          </a:xfrm>
          <a:prstGeom prst="heptag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1" name="七邊形 110"/>
          <p:cNvSpPr/>
          <p:nvPr/>
        </p:nvSpPr>
        <p:spPr>
          <a:xfrm>
            <a:off x="5940152" y="1988840"/>
            <a:ext cx="288032" cy="288032"/>
          </a:xfrm>
          <a:prstGeom prst="hept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" name="七邊形 111"/>
          <p:cNvSpPr/>
          <p:nvPr/>
        </p:nvSpPr>
        <p:spPr>
          <a:xfrm>
            <a:off x="5292080" y="1988840"/>
            <a:ext cx="288032" cy="288032"/>
          </a:xfrm>
          <a:prstGeom prst="hep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七邊形 112"/>
          <p:cNvSpPr/>
          <p:nvPr/>
        </p:nvSpPr>
        <p:spPr>
          <a:xfrm>
            <a:off x="4067944" y="1988840"/>
            <a:ext cx="288032" cy="288032"/>
          </a:xfrm>
          <a:prstGeom prst="hept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七邊形 113"/>
          <p:cNvSpPr/>
          <p:nvPr/>
        </p:nvSpPr>
        <p:spPr>
          <a:xfrm>
            <a:off x="3419872" y="1988840"/>
            <a:ext cx="288032" cy="288032"/>
          </a:xfrm>
          <a:prstGeom prst="hept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七邊形 114"/>
          <p:cNvSpPr/>
          <p:nvPr/>
        </p:nvSpPr>
        <p:spPr>
          <a:xfrm>
            <a:off x="7596336" y="1988840"/>
            <a:ext cx="288032" cy="288032"/>
          </a:xfrm>
          <a:prstGeom prst="heptagon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七邊形 115"/>
          <p:cNvSpPr/>
          <p:nvPr/>
        </p:nvSpPr>
        <p:spPr>
          <a:xfrm>
            <a:off x="4716016" y="1988840"/>
            <a:ext cx="288032" cy="288032"/>
          </a:xfrm>
          <a:prstGeom prst="hept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" name="七邊形 116"/>
          <p:cNvSpPr/>
          <p:nvPr/>
        </p:nvSpPr>
        <p:spPr>
          <a:xfrm>
            <a:off x="6444208" y="2924944"/>
            <a:ext cx="288032" cy="288032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" name="七邊形 117"/>
          <p:cNvSpPr/>
          <p:nvPr/>
        </p:nvSpPr>
        <p:spPr>
          <a:xfrm>
            <a:off x="7020272" y="2924944"/>
            <a:ext cx="288032" cy="288032"/>
          </a:xfrm>
          <a:prstGeom prst="heptag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七邊形 118"/>
          <p:cNvSpPr/>
          <p:nvPr/>
        </p:nvSpPr>
        <p:spPr>
          <a:xfrm>
            <a:off x="5868144" y="2924944"/>
            <a:ext cx="288032" cy="288032"/>
          </a:xfrm>
          <a:prstGeom prst="hept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七邊形 119"/>
          <p:cNvSpPr/>
          <p:nvPr/>
        </p:nvSpPr>
        <p:spPr>
          <a:xfrm>
            <a:off x="5220072" y="2924944"/>
            <a:ext cx="288032" cy="288032"/>
          </a:xfrm>
          <a:prstGeom prst="hep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1" name="七邊形 120"/>
          <p:cNvSpPr/>
          <p:nvPr/>
        </p:nvSpPr>
        <p:spPr>
          <a:xfrm>
            <a:off x="3995936" y="2924944"/>
            <a:ext cx="288032" cy="288032"/>
          </a:xfrm>
          <a:prstGeom prst="hept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七邊形 121"/>
          <p:cNvSpPr/>
          <p:nvPr/>
        </p:nvSpPr>
        <p:spPr>
          <a:xfrm>
            <a:off x="3347864" y="2924944"/>
            <a:ext cx="288032" cy="288032"/>
          </a:xfrm>
          <a:prstGeom prst="hept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3" name="七邊形 122"/>
          <p:cNvSpPr/>
          <p:nvPr/>
        </p:nvSpPr>
        <p:spPr>
          <a:xfrm>
            <a:off x="7524328" y="2924944"/>
            <a:ext cx="288032" cy="288032"/>
          </a:xfrm>
          <a:prstGeom prst="heptagon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4" name="七邊形 123"/>
          <p:cNvSpPr/>
          <p:nvPr/>
        </p:nvSpPr>
        <p:spPr>
          <a:xfrm>
            <a:off x="4644008" y="2924944"/>
            <a:ext cx="288032" cy="288032"/>
          </a:xfrm>
          <a:prstGeom prst="hept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5" name="七邊形 124"/>
          <p:cNvSpPr/>
          <p:nvPr/>
        </p:nvSpPr>
        <p:spPr>
          <a:xfrm>
            <a:off x="6444208" y="4005064"/>
            <a:ext cx="288032" cy="288032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6" name="七邊形 125"/>
          <p:cNvSpPr/>
          <p:nvPr/>
        </p:nvSpPr>
        <p:spPr>
          <a:xfrm>
            <a:off x="7020272" y="4005064"/>
            <a:ext cx="288032" cy="288032"/>
          </a:xfrm>
          <a:prstGeom prst="heptag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7" name="七邊形 126"/>
          <p:cNvSpPr/>
          <p:nvPr/>
        </p:nvSpPr>
        <p:spPr>
          <a:xfrm>
            <a:off x="5868144" y="4005064"/>
            <a:ext cx="288032" cy="288032"/>
          </a:xfrm>
          <a:prstGeom prst="hept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8" name="七邊形 127"/>
          <p:cNvSpPr/>
          <p:nvPr/>
        </p:nvSpPr>
        <p:spPr>
          <a:xfrm>
            <a:off x="5220072" y="4005064"/>
            <a:ext cx="288032" cy="288032"/>
          </a:xfrm>
          <a:prstGeom prst="hep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9" name="七邊形 128"/>
          <p:cNvSpPr/>
          <p:nvPr/>
        </p:nvSpPr>
        <p:spPr>
          <a:xfrm>
            <a:off x="3995936" y="4005064"/>
            <a:ext cx="288032" cy="288032"/>
          </a:xfrm>
          <a:prstGeom prst="hept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七邊形 129"/>
          <p:cNvSpPr/>
          <p:nvPr/>
        </p:nvSpPr>
        <p:spPr>
          <a:xfrm>
            <a:off x="3347864" y="4005064"/>
            <a:ext cx="288032" cy="288032"/>
          </a:xfrm>
          <a:prstGeom prst="hept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七邊形 130"/>
          <p:cNvSpPr/>
          <p:nvPr/>
        </p:nvSpPr>
        <p:spPr>
          <a:xfrm>
            <a:off x="7524328" y="4005064"/>
            <a:ext cx="288032" cy="288032"/>
          </a:xfrm>
          <a:prstGeom prst="heptagon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2" name="七邊形 131"/>
          <p:cNvSpPr/>
          <p:nvPr/>
        </p:nvSpPr>
        <p:spPr>
          <a:xfrm>
            <a:off x="4644008" y="4005064"/>
            <a:ext cx="288032" cy="288032"/>
          </a:xfrm>
          <a:prstGeom prst="hept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4" name="橢圓 133"/>
          <p:cNvSpPr/>
          <p:nvPr/>
        </p:nvSpPr>
        <p:spPr>
          <a:xfrm>
            <a:off x="755576" y="2204864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35" name="橢圓 134"/>
          <p:cNvSpPr/>
          <p:nvPr/>
        </p:nvSpPr>
        <p:spPr>
          <a:xfrm>
            <a:off x="683568" y="4221088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36" name="橢圓 135"/>
          <p:cNvSpPr/>
          <p:nvPr/>
        </p:nvSpPr>
        <p:spPr>
          <a:xfrm>
            <a:off x="683568" y="321297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2" name="手繪多邊形 1"/>
          <p:cNvSpPr/>
          <p:nvPr/>
        </p:nvSpPr>
        <p:spPr>
          <a:xfrm>
            <a:off x="3552825" y="1604963"/>
            <a:ext cx="157163" cy="152400"/>
          </a:xfrm>
          <a:custGeom>
            <a:avLst/>
            <a:gdLst>
              <a:gd name="connsiteX0" fmla="*/ 4763 w 157163"/>
              <a:gd name="connsiteY0" fmla="*/ 152400 h 152400"/>
              <a:gd name="connsiteX1" fmla="*/ 0 w 157163"/>
              <a:gd name="connsiteY1" fmla="*/ 42862 h 152400"/>
              <a:gd name="connsiteX2" fmla="*/ 109538 w 157163"/>
              <a:gd name="connsiteY2" fmla="*/ 42862 h 152400"/>
              <a:gd name="connsiteX3" fmla="*/ 157163 w 157163"/>
              <a:gd name="connsiteY3" fmla="*/ 0 h 152400"/>
              <a:gd name="connsiteX4" fmla="*/ 157163 w 157163"/>
              <a:gd name="connsiteY4" fmla="*/ 104775 h 152400"/>
              <a:gd name="connsiteX5" fmla="*/ 123825 w 157163"/>
              <a:gd name="connsiteY5" fmla="*/ 142875 h 152400"/>
              <a:gd name="connsiteX6" fmla="*/ 4763 w 157163"/>
              <a:gd name="connsiteY6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163" h="152400">
                <a:moveTo>
                  <a:pt x="4763" y="152400"/>
                </a:moveTo>
                <a:lnTo>
                  <a:pt x="0" y="42862"/>
                </a:lnTo>
                <a:lnTo>
                  <a:pt x="109538" y="42862"/>
                </a:lnTo>
                <a:lnTo>
                  <a:pt x="157163" y="0"/>
                </a:lnTo>
                <a:lnTo>
                  <a:pt x="157163" y="104775"/>
                </a:lnTo>
                <a:lnTo>
                  <a:pt x="123825" y="142875"/>
                </a:lnTo>
                <a:lnTo>
                  <a:pt x="4763" y="1524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9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188640"/>
            <a:ext cx="8352928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大梁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6165304"/>
            <a:ext cx="8496944" cy="3600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zh-TW" altLang="en-US" b="1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95736" y="692696"/>
            <a:ext cx="93610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CG1-1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47864" y="692696"/>
            <a:ext cx="93610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50x80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3568" y="692696"/>
            <a:ext cx="136815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l"/>
            <a:r>
              <a:rPr lang="en-US" altLang="zh-TW" b="1" dirty="0">
                <a:solidFill>
                  <a:schemeClr val="bg1"/>
                </a:solidFill>
              </a:rPr>
              <a:t>2F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55776" y="1772816"/>
            <a:ext cx="6300192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七邊形 7"/>
          <p:cNvSpPr/>
          <p:nvPr/>
        </p:nvSpPr>
        <p:spPr>
          <a:xfrm>
            <a:off x="7308304" y="5157192"/>
            <a:ext cx="288032" cy="288032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七邊形 8"/>
          <p:cNvSpPr/>
          <p:nvPr/>
        </p:nvSpPr>
        <p:spPr>
          <a:xfrm>
            <a:off x="7884368" y="5157192"/>
            <a:ext cx="288032" cy="288032"/>
          </a:xfrm>
          <a:prstGeom prst="heptag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七邊形 9"/>
          <p:cNvSpPr/>
          <p:nvPr/>
        </p:nvSpPr>
        <p:spPr>
          <a:xfrm>
            <a:off x="6732240" y="5157192"/>
            <a:ext cx="288032" cy="288032"/>
          </a:xfrm>
          <a:prstGeom prst="hept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七邊形 10"/>
          <p:cNvSpPr/>
          <p:nvPr/>
        </p:nvSpPr>
        <p:spPr>
          <a:xfrm>
            <a:off x="6084168" y="5157192"/>
            <a:ext cx="288032" cy="288032"/>
          </a:xfrm>
          <a:prstGeom prst="hep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七邊形 11"/>
          <p:cNvSpPr/>
          <p:nvPr/>
        </p:nvSpPr>
        <p:spPr>
          <a:xfrm>
            <a:off x="4860032" y="5157192"/>
            <a:ext cx="288032" cy="288032"/>
          </a:xfrm>
          <a:prstGeom prst="hept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七邊形 12"/>
          <p:cNvSpPr/>
          <p:nvPr/>
        </p:nvSpPr>
        <p:spPr>
          <a:xfrm>
            <a:off x="4211960" y="5157192"/>
            <a:ext cx="288032" cy="288032"/>
          </a:xfrm>
          <a:prstGeom prst="hept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七邊形 13"/>
          <p:cNvSpPr/>
          <p:nvPr/>
        </p:nvSpPr>
        <p:spPr>
          <a:xfrm>
            <a:off x="8388424" y="5157192"/>
            <a:ext cx="288032" cy="288032"/>
          </a:xfrm>
          <a:prstGeom prst="heptagon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七邊形 14"/>
          <p:cNvSpPr/>
          <p:nvPr/>
        </p:nvSpPr>
        <p:spPr>
          <a:xfrm>
            <a:off x="5508104" y="5157192"/>
            <a:ext cx="288032" cy="288032"/>
          </a:xfrm>
          <a:prstGeom prst="hept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20072" y="5661248"/>
            <a:ext cx="936104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撿料圖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300192" y="5661248"/>
            <a:ext cx="936104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結構圖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380312" y="5661248"/>
            <a:ext cx="1008112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鋼筋數量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020272" y="4725144"/>
            <a:ext cx="18722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提示：　懸臂梁</a:t>
            </a:r>
            <a:endParaRPr lang="zh-TW" altLang="en-US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95536" y="126876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上層筋　</a:t>
            </a:r>
            <a:r>
              <a:rPr lang="en-US" altLang="zh-TW" dirty="0" smtClean="0"/>
              <a:t>3 2 3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2 0 2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95536" y="206084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下</a:t>
            </a:r>
            <a:r>
              <a:rPr lang="zh-TW" altLang="en-US" dirty="0" smtClean="0"/>
              <a:t>層筋　 </a:t>
            </a:r>
            <a:r>
              <a:rPr lang="en-US" altLang="zh-TW" dirty="0" smtClean="0"/>
              <a:t>0  2 0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3 2 3 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092280" y="1412776"/>
            <a:ext cx="1800200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撿料圖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39552" y="3573016"/>
            <a:ext cx="172819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上傳照片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39552" y="4581128"/>
            <a:ext cx="172819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查驗合格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39552" y="4077072"/>
            <a:ext cx="172819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缺失紀錄</a:t>
            </a:r>
            <a:endParaRPr lang="zh-TW" altLang="en-US" b="1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39552" y="5589240"/>
            <a:ext cx="17281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確認上傳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555776" y="126876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箍筋　</a:t>
            </a:r>
            <a:r>
              <a:rPr lang="en-US" altLang="zh-TW" dirty="0" smtClean="0"/>
              <a:t>12#4@10 / #4@20 / 12#4@10</a:t>
            </a:r>
            <a:endParaRPr lang="zh-TW" altLang="en-US" dirty="0"/>
          </a:p>
        </p:txBody>
      </p:sp>
      <p:pic>
        <p:nvPicPr>
          <p:cNvPr id="40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85184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085184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文字方塊 41"/>
          <p:cNvSpPr txBox="1"/>
          <p:nvPr/>
        </p:nvSpPr>
        <p:spPr>
          <a:xfrm>
            <a:off x="1979712" y="50851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1043608" y="50851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是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67544" y="27089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側筋　</a:t>
            </a:r>
            <a:r>
              <a:rPr lang="en-US" altLang="zh-TW" dirty="0" smtClean="0"/>
              <a:t>2-#3EF</a:t>
            </a:r>
            <a:endParaRPr lang="zh-TW" altLang="en-US" dirty="0"/>
          </a:p>
        </p:txBody>
      </p:sp>
      <p:sp>
        <p:nvSpPr>
          <p:cNvPr id="45" name="向右箭號 44"/>
          <p:cNvSpPr/>
          <p:nvPr/>
        </p:nvSpPr>
        <p:spPr>
          <a:xfrm>
            <a:off x="7884368" y="620688"/>
            <a:ext cx="360040" cy="43204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右箭號 45"/>
          <p:cNvSpPr/>
          <p:nvPr/>
        </p:nvSpPr>
        <p:spPr>
          <a:xfrm flipH="1">
            <a:off x="7164288" y="620688"/>
            <a:ext cx="432048" cy="43204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「full screen」的圖片搜尋結果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48680"/>
            <a:ext cx="638200" cy="6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「camera icon」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92696"/>
            <a:ext cx="468052" cy="37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0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188640"/>
            <a:ext cx="8352928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大梁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6165304"/>
            <a:ext cx="849694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zh-TW" altLang="en-US" b="1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95736" y="692696"/>
            <a:ext cx="93610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CG1-1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47864" y="692696"/>
            <a:ext cx="93610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50x80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3568" y="692696"/>
            <a:ext cx="136815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l"/>
            <a:r>
              <a:rPr lang="en-US" altLang="zh-TW" b="1" dirty="0">
                <a:solidFill>
                  <a:schemeClr val="bg1"/>
                </a:solidFill>
              </a:rPr>
              <a:t>2F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236296" y="5805264"/>
            <a:ext cx="17281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確認上傳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043608" y="26369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ＮＧ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043608" y="22048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ＯＫ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67544" y="1340768"/>
            <a:ext cx="81369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上層主筋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1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文字方塊 41"/>
          <p:cNvSpPr txBox="1"/>
          <p:nvPr/>
        </p:nvSpPr>
        <p:spPr>
          <a:xfrm>
            <a:off x="467544" y="1700808"/>
            <a:ext cx="136815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3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04864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文字方塊 43"/>
          <p:cNvSpPr txBox="1"/>
          <p:nvPr/>
        </p:nvSpPr>
        <p:spPr>
          <a:xfrm>
            <a:off x="1907704" y="1700808"/>
            <a:ext cx="129614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中央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3419872" y="1700808"/>
            <a:ext cx="100811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右端</a:t>
            </a:r>
          </a:p>
        </p:txBody>
      </p:sp>
      <p:pic>
        <p:nvPicPr>
          <p:cNvPr id="47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文字方塊 47"/>
          <p:cNvSpPr txBox="1"/>
          <p:nvPr/>
        </p:nvSpPr>
        <p:spPr>
          <a:xfrm>
            <a:off x="2555776" y="26369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ＮＧ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555776" y="22048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ＯＫ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0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文字方塊 50"/>
          <p:cNvSpPr txBox="1"/>
          <p:nvPr/>
        </p:nvSpPr>
        <p:spPr>
          <a:xfrm>
            <a:off x="3995936" y="26369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ＮＧ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995936" y="22048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ＯＫ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3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36912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04864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文字方塊 56"/>
          <p:cNvSpPr txBox="1"/>
          <p:nvPr/>
        </p:nvSpPr>
        <p:spPr>
          <a:xfrm>
            <a:off x="467544" y="3573016"/>
            <a:ext cx="799288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下層</a:t>
            </a:r>
            <a:r>
              <a:rPr lang="zh-TW" altLang="en-US" dirty="0"/>
              <a:t>主筋</a:t>
            </a:r>
            <a:endParaRPr lang="en-US" altLang="zh-TW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796136" y="26369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ＮＧ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5796136" y="22048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ＯＫ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3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04864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文字方塊 73"/>
          <p:cNvSpPr txBox="1"/>
          <p:nvPr/>
        </p:nvSpPr>
        <p:spPr>
          <a:xfrm>
            <a:off x="5148064" y="1700808"/>
            <a:ext cx="100811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左搭接</a:t>
            </a:r>
          </a:p>
        </p:txBody>
      </p:sp>
      <p:pic>
        <p:nvPicPr>
          <p:cNvPr id="75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204864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36912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8244408" y="26369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ＮＧ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8244408" y="22048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ＯＫ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1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36912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文字方塊 85"/>
          <p:cNvSpPr txBox="1"/>
          <p:nvPr/>
        </p:nvSpPr>
        <p:spPr>
          <a:xfrm>
            <a:off x="7668344" y="1700808"/>
            <a:ext cx="100811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右搭接</a:t>
            </a:r>
          </a:p>
        </p:txBody>
      </p:sp>
      <p:sp>
        <p:nvSpPr>
          <p:cNvPr id="97" name="文字方塊 96"/>
          <p:cNvSpPr txBox="1"/>
          <p:nvPr/>
        </p:nvSpPr>
        <p:spPr>
          <a:xfrm>
            <a:off x="5292080" y="692696"/>
            <a:ext cx="7920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PAGE1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956376" y="692696"/>
            <a:ext cx="792088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PAGE4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092280" y="692696"/>
            <a:ext cx="792088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PAGE3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6228184" y="692696"/>
            <a:ext cx="792088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PAGE2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1043608" y="30689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N/A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60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068960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068960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68960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068960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文字方塊 110"/>
          <p:cNvSpPr txBox="1"/>
          <p:nvPr/>
        </p:nvSpPr>
        <p:spPr>
          <a:xfrm>
            <a:off x="6516216" y="1700808"/>
            <a:ext cx="100811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中搭接</a:t>
            </a:r>
          </a:p>
        </p:txBody>
      </p:sp>
      <p:sp>
        <p:nvSpPr>
          <p:cNvPr id="112" name="文字方塊 111"/>
          <p:cNvSpPr txBox="1"/>
          <p:nvPr/>
        </p:nvSpPr>
        <p:spPr>
          <a:xfrm>
            <a:off x="8244408" y="30689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N/A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3995936" y="30689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N/A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2483768" y="30689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N/A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5796136" y="30689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N/A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6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04864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文字方塊 116"/>
          <p:cNvSpPr txBox="1"/>
          <p:nvPr/>
        </p:nvSpPr>
        <p:spPr>
          <a:xfrm>
            <a:off x="6948264" y="26369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ＮＧ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6948264" y="22048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ＯＫ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9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36912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068960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文字方塊 120"/>
          <p:cNvSpPr txBox="1"/>
          <p:nvPr/>
        </p:nvSpPr>
        <p:spPr>
          <a:xfrm>
            <a:off x="6948264" y="30689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N/A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3" name="直線接點 122"/>
          <p:cNvCxnSpPr/>
          <p:nvPr/>
        </p:nvCxnSpPr>
        <p:spPr>
          <a:xfrm>
            <a:off x="1835696" y="2132856"/>
            <a:ext cx="0" cy="3240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>
            <a:off x="3275856" y="2204864"/>
            <a:ext cx="0" cy="3240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/>
          <p:nvPr/>
        </p:nvCxnSpPr>
        <p:spPr>
          <a:xfrm>
            <a:off x="5004048" y="2060848"/>
            <a:ext cx="0" cy="3240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/>
          <p:nvPr/>
        </p:nvCxnSpPr>
        <p:spPr>
          <a:xfrm>
            <a:off x="6372200" y="2060848"/>
            <a:ext cx="0" cy="3240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/>
        </p:nvCxnSpPr>
        <p:spPr>
          <a:xfrm>
            <a:off x="7668344" y="2132856"/>
            <a:ext cx="0" cy="3240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字方塊 169"/>
          <p:cNvSpPr txBox="1"/>
          <p:nvPr/>
        </p:nvSpPr>
        <p:spPr>
          <a:xfrm>
            <a:off x="971600" y="49411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ＮＧ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971600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ＯＫ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2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09120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文字方塊 172"/>
          <p:cNvSpPr txBox="1"/>
          <p:nvPr/>
        </p:nvSpPr>
        <p:spPr>
          <a:xfrm>
            <a:off x="467544" y="4005064"/>
            <a:ext cx="136815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4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509120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文字方塊 174"/>
          <p:cNvSpPr txBox="1"/>
          <p:nvPr/>
        </p:nvSpPr>
        <p:spPr>
          <a:xfrm>
            <a:off x="1907704" y="4005064"/>
            <a:ext cx="129614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中央</a:t>
            </a:r>
          </a:p>
        </p:txBody>
      </p:sp>
      <p:sp>
        <p:nvSpPr>
          <p:cNvPr id="176" name="文字方塊 175"/>
          <p:cNvSpPr txBox="1"/>
          <p:nvPr/>
        </p:nvSpPr>
        <p:spPr>
          <a:xfrm>
            <a:off x="3491880" y="4005064"/>
            <a:ext cx="115212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右端</a:t>
            </a:r>
          </a:p>
        </p:txBody>
      </p:sp>
      <p:pic>
        <p:nvPicPr>
          <p:cNvPr id="177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文字方塊 177"/>
          <p:cNvSpPr txBox="1"/>
          <p:nvPr/>
        </p:nvSpPr>
        <p:spPr>
          <a:xfrm>
            <a:off x="2483768" y="49411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ＮＧ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2483768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ＯＫ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0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941168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文字方塊 180"/>
          <p:cNvSpPr txBox="1"/>
          <p:nvPr/>
        </p:nvSpPr>
        <p:spPr>
          <a:xfrm>
            <a:off x="3923928" y="49411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ＮＧ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2" name="文字方塊 181"/>
          <p:cNvSpPr txBox="1"/>
          <p:nvPr/>
        </p:nvSpPr>
        <p:spPr>
          <a:xfrm>
            <a:off x="3923928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ＯＫ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3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941168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509120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文字方塊 184"/>
          <p:cNvSpPr txBox="1"/>
          <p:nvPr/>
        </p:nvSpPr>
        <p:spPr>
          <a:xfrm>
            <a:off x="5724128" y="49411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ＮＧ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6" name="文字方塊 185"/>
          <p:cNvSpPr txBox="1"/>
          <p:nvPr/>
        </p:nvSpPr>
        <p:spPr>
          <a:xfrm>
            <a:off x="5724128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ＯＫ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7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509120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文字方塊 187"/>
          <p:cNvSpPr txBox="1"/>
          <p:nvPr/>
        </p:nvSpPr>
        <p:spPr>
          <a:xfrm>
            <a:off x="5076056" y="4005064"/>
            <a:ext cx="108012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左搭接</a:t>
            </a:r>
          </a:p>
        </p:txBody>
      </p:sp>
      <p:pic>
        <p:nvPicPr>
          <p:cNvPr id="189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509120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941168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" name="文字方塊 190"/>
          <p:cNvSpPr txBox="1"/>
          <p:nvPr/>
        </p:nvSpPr>
        <p:spPr>
          <a:xfrm>
            <a:off x="8172400" y="49411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ＮＧ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2" name="文字方塊 191"/>
          <p:cNvSpPr txBox="1"/>
          <p:nvPr/>
        </p:nvSpPr>
        <p:spPr>
          <a:xfrm>
            <a:off x="8172400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ＯＫ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3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941168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文字方塊 193"/>
          <p:cNvSpPr txBox="1"/>
          <p:nvPr/>
        </p:nvSpPr>
        <p:spPr>
          <a:xfrm>
            <a:off x="7812360" y="4005064"/>
            <a:ext cx="100811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右搭接</a:t>
            </a:r>
          </a:p>
        </p:txBody>
      </p:sp>
      <p:sp>
        <p:nvSpPr>
          <p:cNvPr id="195" name="文字方塊 194"/>
          <p:cNvSpPr txBox="1"/>
          <p:nvPr/>
        </p:nvSpPr>
        <p:spPr>
          <a:xfrm>
            <a:off x="971600" y="53732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N/A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6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373216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373216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373216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373216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373216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文字方塊 200"/>
          <p:cNvSpPr txBox="1"/>
          <p:nvPr/>
        </p:nvSpPr>
        <p:spPr>
          <a:xfrm>
            <a:off x="6444208" y="4005064"/>
            <a:ext cx="100811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中搭接</a:t>
            </a:r>
          </a:p>
        </p:txBody>
      </p:sp>
      <p:sp>
        <p:nvSpPr>
          <p:cNvPr id="202" name="文字方塊 201"/>
          <p:cNvSpPr txBox="1"/>
          <p:nvPr/>
        </p:nvSpPr>
        <p:spPr>
          <a:xfrm>
            <a:off x="8172400" y="53732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N/A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文字方塊 202"/>
          <p:cNvSpPr txBox="1"/>
          <p:nvPr/>
        </p:nvSpPr>
        <p:spPr>
          <a:xfrm>
            <a:off x="3923928" y="53732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N/A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文字方塊 203"/>
          <p:cNvSpPr txBox="1"/>
          <p:nvPr/>
        </p:nvSpPr>
        <p:spPr>
          <a:xfrm>
            <a:off x="2411760" y="53732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N/A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5" name="文字方塊 204"/>
          <p:cNvSpPr txBox="1"/>
          <p:nvPr/>
        </p:nvSpPr>
        <p:spPr>
          <a:xfrm>
            <a:off x="5724128" y="53732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N/A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6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509120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文字方塊 206"/>
          <p:cNvSpPr txBox="1"/>
          <p:nvPr/>
        </p:nvSpPr>
        <p:spPr>
          <a:xfrm>
            <a:off x="6876256" y="49411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ＮＧ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8" name="文字方塊 207"/>
          <p:cNvSpPr txBox="1"/>
          <p:nvPr/>
        </p:nvSpPr>
        <p:spPr>
          <a:xfrm>
            <a:off x="6876256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ＯＫ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9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941168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5" descr="「CHECK BOX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373216"/>
            <a:ext cx="360040" cy="3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" name="文字方塊 210"/>
          <p:cNvSpPr txBox="1"/>
          <p:nvPr/>
        </p:nvSpPr>
        <p:spPr>
          <a:xfrm>
            <a:off x="6876256" y="53732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N/A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5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383</Words>
  <Application>Microsoft Office PowerPoint</Application>
  <PresentationFormat>如螢幕大小 (4:3)</PresentationFormat>
  <Paragraphs>292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Office 佈景主題</vt:lpstr>
      <vt:lpstr>自訂設計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17</cp:revision>
  <dcterms:created xsi:type="dcterms:W3CDTF">2017-05-16T10:22:16Z</dcterms:created>
  <dcterms:modified xsi:type="dcterms:W3CDTF">2017-05-17T02:28:44Z</dcterms:modified>
</cp:coreProperties>
</file>