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2" r:id="rId3"/>
  </p:sldMasterIdLst>
  <p:notesMasterIdLst>
    <p:notesMasterId r:id="rId35"/>
  </p:notesMasterIdLst>
  <p:sldIdLst>
    <p:sldId id="274" r:id="rId4"/>
    <p:sldId id="276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61" r:id="rId15"/>
    <p:sldId id="289" r:id="rId16"/>
    <p:sldId id="290" r:id="rId17"/>
    <p:sldId id="293" r:id="rId18"/>
    <p:sldId id="291" r:id="rId19"/>
    <p:sldId id="294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265" r:id="rId32"/>
    <p:sldId id="266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NGE THEME" id="{9BF81898-5594-4078-9676-45DA08268E08}">
          <p14:sldIdLst/>
        </p14:section>
        <p14:section name="地梁" id="{9F8CE542-332F-4DFD-A3B8-B1DAB2D76D1A}">
          <p14:sldIdLst>
            <p14:sldId id="274"/>
            <p14:sldId id="276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</p14:sldIdLst>
        </p14:section>
        <p14:section name="大梁" id="{DBECCF59-A744-4B2E-BD04-314EAB8CFD00}">
          <p14:sldIdLst>
            <p14:sldId id="261"/>
            <p14:sldId id="289"/>
            <p14:sldId id="290"/>
            <p14:sldId id="293"/>
            <p14:sldId id="291"/>
            <p14:sldId id="294"/>
            <p14:sldId id="297"/>
            <p14:sldId id="298"/>
            <p14:sldId id="299"/>
            <p14:sldId id="300"/>
            <p14:sldId id="301"/>
          </p14:sldIdLst>
        </p14:section>
        <p14:section name="GREEN THEME" id="{3D0B2347-4A40-466B-BF6C-AADD1868B3D3}">
          <p14:sldIdLst/>
        </p14:section>
        <p14:section name="PURPLE THEME" id="{BAA48192-D5C0-4ACE-A8ED-1FDEAD944A1D}">
          <p14:sldIdLst>
            <p14:sldId id="302"/>
            <p14:sldId id="303"/>
            <p14:sldId id="304"/>
            <p14:sldId id="305"/>
            <p14:sldId id="306"/>
            <p14:sldId id="307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FFFF"/>
    <a:srgbClr val="FFFFFF"/>
    <a:srgbClr val="31C2A5"/>
    <a:srgbClr val="0070C0"/>
    <a:srgbClr val="E75041"/>
    <a:srgbClr val="19BB9A"/>
    <a:srgbClr val="3D9CDC"/>
    <a:srgbClr val="FBFDED"/>
    <a:srgbClr val="F0F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>
      <p:cViewPr varScale="1">
        <p:scale>
          <a:sx n="103" d="100"/>
          <a:sy n="103" d="100"/>
        </p:scale>
        <p:origin x="222" y="10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B9B6-EE47-47E7-8685-2B1284A08E14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37380-3A7D-4D27-ADF2-E3226C530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9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2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63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555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178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有效梁深 </a:t>
            </a:r>
            <a:r>
              <a:rPr lang="en-US" altLang="zh-TW" dirty="0"/>
              <a:t>=</a:t>
            </a:r>
            <a:r>
              <a:rPr lang="zh-TW" altLang="en-US" dirty="0"/>
              <a:t> 梁深 </a:t>
            </a:r>
            <a:r>
              <a:rPr lang="en-US" altLang="zh-TW" dirty="0"/>
              <a:t>–</a:t>
            </a:r>
            <a:r>
              <a:rPr lang="zh-TW" altLang="en-US" dirty="0"/>
              <a:t> 保護層 </a:t>
            </a:r>
            <a:r>
              <a:rPr lang="en-US" altLang="zh-TW" dirty="0"/>
              <a:t>–</a:t>
            </a:r>
            <a:r>
              <a:rPr lang="zh-TW" altLang="en-US" dirty="0"/>
              <a:t> 箍筋直徑 </a:t>
            </a:r>
            <a:r>
              <a:rPr lang="en-US" altLang="zh-TW" dirty="0"/>
              <a:t>–</a:t>
            </a:r>
            <a:r>
              <a:rPr lang="zh-TW" altLang="en-US" dirty="0"/>
              <a:t> 主筋直徑 * </a:t>
            </a:r>
            <a:r>
              <a:rPr lang="en-US" altLang="zh-TW" dirty="0"/>
              <a:t>1.5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28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有效梁深 </a:t>
            </a:r>
            <a:r>
              <a:rPr lang="en-US" altLang="zh-TW" dirty="0"/>
              <a:t>=</a:t>
            </a:r>
            <a:r>
              <a:rPr lang="zh-TW" altLang="en-US" dirty="0"/>
              <a:t> 梁深 </a:t>
            </a:r>
            <a:r>
              <a:rPr lang="en-US" altLang="zh-TW" dirty="0"/>
              <a:t>–</a:t>
            </a:r>
            <a:r>
              <a:rPr lang="zh-TW" altLang="en-US" dirty="0"/>
              <a:t> 保護層 </a:t>
            </a:r>
            <a:r>
              <a:rPr lang="en-US" altLang="zh-TW" dirty="0"/>
              <a:t>–</a:t>
            </a:r>
            <a:r>
              <a:rPr lang="zh-TW" altLang="en-US" dirty="0"/>
              <a:t> 箍筋直徑 </a:t>
            </a:r>
            <a:r>
              <a:rPr lang="en-US" altLang="zh-TW" dirty="0"/>
              <a:t>–</a:t>
            </a:r>
            <a:r>
              <a:rPr lang="zh-TW" altLang="en-US" dirty="0"/>
              <a:t> 主筋直徑 * </a:t>
            </a:r>
            <a:r>
              <a:rPr lang="en-US" altLang="zh-TW" dirty="0"/>
              <a:t>1.5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12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11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53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有效梁深 </a:t>
            </a:r>
            <a:r>
              <a:rPr lang="en-US" altLang="zh-TW" dirty="0"/>
              <a:t>=</a:t>
            </a:r>
            <a:r>
              <a:rPr lang="zh-TW" altLang="en-US" dirty="0"/>
              <a:t> 梁深 </a:t>
            </a:r>
            <a:r>
              <a:rPr lang="en-US" altLang="zh-TW" dirty="0"/>
              <a:t>–</a:t>
            </a:r>
            <a:r>
              <a:rPr lang="zh-TW" altLang="en-US" dirty="0"/>
              <a:t> 保護層 </a:t>
            </a:r>
            <a:r>
              <a:rPr lang="en-US" altLang="zh-TW" dirty="0"/>
              <a:t>–</a:t>
            </a:r>
            <a:r>
              <a:rPr lang="zh-TW" altLang="en-US" dirty="0"/>
              <a:t> 箍筋直徑 </a:t>
            </a:r>
            <a:r>
              <a:rPr lang="en-US" altLang="zh-TW" dirty="0"/>
              <a:t>–</a:t>
            </a:r>
            <a:r>
              <a:rPr lang="zh-TW" altLang="en-US" dirty="0"/>
              <a:t> 主筋直徑 * </a:t>
            </a:r>
            <a:r>
              <a:rPr lang="en-US" altLang="zh-TW" dirty="0"/>
              <a:t>1.5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2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48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41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38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71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3DF12075-E9E7-4D2F-89C3-6FD38F97472B}"/>
              </a:ext>
            </a:extLst>
          </p:cNvPr>
          <p:cNvSpPr txBox="1"/>
          <p:nvPr/>
        </p:nvSpPr>
        <p:spPr>
          <a:xfrm>
            <a:off x="7696200" y="1543628"/>
            <a:ext cx="1447800" cy="307777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EE4517-A2F0-492E-8319-6146762A7F5A}"/>
              </a:ext>
            </a:extLst>
          </p:cNvPr>
          <p:cNvSpPr/>
          <p:nvPr/>
        </p:nvSpPr>
        <p:spPr>
          <a:xfrm>
            <a:off x="-9525" y="1237903"/>
            <a:ext cx="930275" cy="448023"/>
          </a:xfrm>
          <a:prstGeom prst="rect">
            <a:avLst/>
          </a:prstGeom>
          <a:gradFill>
            <a:gsLst>
              <a:gs pos="0">
                <a:srgbClr val="E27026"/>
              </a:gs>
              <a:gs pos="99000">
                <a:srgbClr val="F6D4BE">
                  <a:alpha val="64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6B5E1CA-260A-4FE4-AAC2-61D5B88CD63B}"/>
              </a:ext>
            </a:extLst>
          </p:cNvPr>
          <p:cNvSpPr/>
          <p:nvPr/>
        </p:nvSpPr>
        <p:spPr>
          <a:xfrm rot="9756150">
            <a:off x="533463" y="849259"/>
            <a:ext cx="1076325" cy="9278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BCF0C51-5C97-4BDC-B26C-9259ECFC1A1A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5926"/>
            <a:ext cx="7705725" cy="11591"/>
          </a:xfrm>
          <a:prstGeom prst="line">
            <a:avLst/>
          </a:prstGeom>
          <a:ln>
            <a:solidFill>
              <a:srgbClr val="E37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CEC7675-5F5A-46D5-A79E-B446E12E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1043610-FCAC-4CEF-A683-1355ECAD87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115552-C611-4D54-ADE1-18503D0F9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3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D136F5C-5E08-47FF-91AE-F57EC5AE933A}"/>
              </a:ext>
            </a:extLst>
          </p:cNvPr>
          <p:cNvSpPr/>
          <p:nvPr userDrawn="1"/>
        </p:nvSpPr>
        <p:spPr>
          <a:xfrm>
            <a:off x="0" y="1237902"/>
            <a:ext cx="920750" cy="446493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06B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862F88B-DAE1-4197-94F2-4DC66E910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5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E3E8D2-A6EB-4129-AAC2-C8F0378A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55371C-D64D-43F3-87BC-CFD7CEF0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CD9AF-D50D-4382-8E91-B4703BE2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4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7A303B-9EEF-43C8-BF8A-C7DB8578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AECEED-7ECD-45B3-B02F-D48DCA3C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3AE1DAB-44EB-4B56-A6A8-46CF395E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8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ED18-F54E-494E-B926-E5B7F587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43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ECEBEE-7B36-4171-969C-60AFFF8F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07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02B0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3B0862F-FD5C-41B4-B0B7-6A00F56DC666}"/>
              </a:ext>
            </a:extLst>
          </p:cNvPr>
          <p:cNvSpPr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41140A-B5B0-4C9E-9F4C-8AC473C0F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30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EBFB3F-E913-4A7A-8BA0-3DF36B5F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7C778E-B9AD-4B21-81C2-EC210DDF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683331-C949-44B5-853A-A65F85FD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DC96BA-EE22-4650-9FEA-F553D546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4661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69C6DA-56AE-4D53-914C-AC532EBF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8073FCF-1387-4A6B-83EC-502D1B21CFE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7279E2F-783E-421E-AC22-C82A0D86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9F852-148A-4DEA-8F03-52DC492A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457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BDD944A-C8CB-4EAC-AEA9-EFC5F150CD6F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25188B-60DE-4F6A-9530-321F5FF05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EEFDF1-F57F-4A88-A650-031EFDABFD3F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572402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74C6FEF-945E-48FE-AB9D-3BA45BBAD303}"/>
              </a:ext>
            </a:extLst>
          </p:cNvPr>
          <p:cNvSpPr txBox="1"/>
          <p:nvPr userDrawn="1"/>
        </p:nvSpPr>
        <p:spPr>
          <a:xfrm>
            <a:off x="0" y="1236374"/>
            <a:ext cx="930275" cy="448022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19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4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3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-47184"/>
            <a:ext cx="2057400" cy="365125"/>
          </a:xfrm>
          <a:prstGeom prst="rect">
            <a:avLst/>
          </a:prstGeom>
        </p:spPr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4348FA-ED8A-491C-9290-9EE8EC7700FE}"/>
              </a:ext>
            </a:extLst>
          </p:cNvPr>
          <p:cNvSpPr txBox="1">
            <a:spLocks/>
          </p:cNvSpPr>
          <p:nvPr userDrawn="1"/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F5B54E-D686-4015-93F2-94C458F353E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F715FE4-1748-40AC-8827-F6683716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72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9EB4F5-16AF-437E-96D3-7DF3A2DE8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B9C2854-41C9-4D6B-8D56-F7E02D8C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EEFC93-CBB8-4942-9BF1-D14C2BDD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1AADBBD-67B3-4D66-88D3-11367A51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6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A7EC-CA79-4C4F-899A-5CEBE526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A2FAB0E-EA1D-45E4-A85C-5D52FF7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95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E5F295-0A65-449A-8E65-F9B1D0844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183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532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293BDCD-9BF2-4BB6-B17B-B816C0EB13D2}"/>
              </a:ext>
            </a:extLst>
          </p:cNvPr>
          <p:cNvSpPr txBox="1"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B6F877-B313-4E1A-92D4-54E741361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852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F8A4F6-FBB9-48EB-B18B-45604C54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0D4968-EDA9-4855-BF79-E2676507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DA916-BEDC-43B9-B776-130ACD7E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E276D3E-81F2-4A21-AAF3-BBDB1158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270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553DF6-C355-4033-AE38-779C7379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EFF5B-181D-4A7C-A7AC-4E15DF8F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AFAB4DA-C1AB-48C9-ABEE-85FE8AC1637B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C9AAD78-A2C8-4E9F-8E20-8D45AD99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2707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F5D310-19C4-4FCB-847A-AF0726887657}"/>
              </a:ext>
            </a:extLst>
          </p:cNvPr>
          <p:cNvSpPr txBox="1"/>
          <p:nvPr userDrawn="1"/>
        </p:nvSpPr>
        <p:spPr>
          <a:xfrm>
            <a:off x="-1" y="1290384"/>
            <a:ext cx="9144002" cy="1353312"/>
          </a:xfrm>
          <a:prstGeom prst="rect">
            <a:avLst/>
          </a:prstGeom>
          <a:gradFill>
            <a:gsLst>
              <a:gs pos="7000">
                <a:srgbClr val="532476"/>
              </a:gs>
              <a:gs pos="99000">
                <a:srgbClr val="F5F9DF">
                  <a:lumMod val="100000"/>
                  <a:alpha val="33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13F4DD-0302-40EA-A0F0-B3587A029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B0B80F-8285-46AE-BC84-8E02778221B0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rgbClr val="552677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425708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2B685A-85C8-48C0-8AE0-53F044C1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34D37C-E78C-47B9-86BD-788F5186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6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E27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7A692B-2129-4034-A74C-EDD2A55B851F}"/>
              </a:ext>
            </a:extLst>
          </p:cNvPr>
          <p:cNvSpPr/>
          <p:nvPr userDrawn="1"/>
        </p:nvSpPr>
        <p:spPr>
          <a:xfrm>
            <a:off x="0" y="4021585"/>
            <a:ext cx="9144000" cy="1562470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2C14CBC8-A31A-4CA8-93F3-A8D0434A84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5E6279D-AC90-4C7B-9F9D-99E657A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內容版面配置區 6">
            <a:extLst>
              <a:ext uri="{FF2B5EF4-FFF2-40B4-BE49-F238E27FC236}">
                <a16:creationId xmlns:a16="http://schemas.microsoft.com/office/drawing/2014/main" id="{1476C643-4A40-4F9C-ADC0-0A430F16C3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8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B184D4-3E9D-4A1E-A11E-0CA0A3E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C0FC06-A926-425C-88E2-CFBF6D25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2548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95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BE133C-0010-4782-AAA4-593D58B73B3A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0EB6DD-F70F-484E-8A64-4F7F3047A6E9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74EEC956-7FBA-4A4D-82E8-C76860462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6E4EEDF5-892C-4707-809C-885C1B96A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4810C8-CF51-4785-AC26-09BB3C1E5EB4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4354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8.sv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39"/>
            <a:ext cx="7886700" cy="6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7353"/>
            <a:ext cx="7886700" cy="501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EFD8CD-4535-4460-8736-6F1517D2594B}"/>
              </a:ext>
            </a:extLst>
          </p:cNvPr>
          <p:cNvGrpSpPr/>
          <p:nvPr userDrawn="1"/>
        </p:nvGrpSpPr>
        <p:grpSpPr>
          <a:xfrm>
            <a:off x="0" y="6064681"/>
            <a:ext cx="9144000" cy="656795"/>
            <a:chOff x="-324196" y="4603171"/>
            <a:chExt cx="9144000" cy="656795"/>
          </a:xfrm>
        </p:grpSpPr>
        <p:pic>
          <p:nvPicPr>
            <p:cNvPr id="7" name="圖形 6">
              <a:extLst>
                <a:ext uri="{FF2B5EF4-FFF2-40B4-BE49-F238E27FC236}">
                  <a16:creationId xmlns:a16="http://schemas.microsoft.com/office/drawing/2014/main" id="{698F6DAA-8866-487B-93BB-FEDE2A6C66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62813" y="4603171"/>
              <a:ext cx="707704" cy="40167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6D06A-7C23-4B14-95BA-F4CCB0523813}"/>
                </a:ext>
              </a:extLst>
            </p:cNvPr>
            <p:cNvSpPr txBox="1"/>
            <p:nvPr userDrawn="1"/>
          </p:nvSpPr>
          <p:spPr>
            <a:xfrm>
              <a:off x="-324196" y="4838642"/>
              <a:ext cx="7161291" cy="246221"/>
            </a:xfrm>
            <a:prstGeom prst="rect">
              <a:avLst/>
            </a:prstGeom>
            <a:gradFill>
              <a:gsLst>
                <a:gs pos="0">
                  <a:srgbClr val="E27026"/>
                </a:gs>
                <a:gs pos="99000">
                  <a:srgbClr val="F6D4BE">
                    <a:alpha val="64000"/>
                  </a:srgbClr>
                </a:gs>
              </a:gsLst>
              <a:lin ang="0" scaled="1"/>
            </a:gradFill>
          </p:spPr>
          <p:txBody>
            <a:bodyPr wrap="square" rtlCol="0">
              <a:spAutoFit/>
            </a:bodyPr>
            <a:lstStyle/>
            <a:p>
              <a:endParaRPr lang="zh-TW" altLang="en-US" sz="1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9E4D6F-04BA-410B-8414-FD101B328957}"/>
                </a:ext>
              </a:extLst>
            </p:cNvPr>
            <p:cNvSpPr/>
            <p:nvPr userDrawn="1"/>
          </p:nvSpPr>
          <p:spPr>
            <a:xfrm>
              <a:off x="6737034" y="5058137"/>
              <a:ext cx="2082770" cy="1720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100" dirty="0"/>
                <a:t>Elements Str. Eng. Associates</a:t>
              </a:r>
              <a:endParaRPr lang="zh-TW" altLang="en-US" sz="11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4361992-A2EE-47AE-817E-7F82B6D40FF1}"/>
                </a:ext>
              </a:extLst>
            </p:cNvPr>
            <p:cNvSpPr txBox="1"/>
            <p:nvPr userDrawn="1"/>
          </p:nvSpPr>
          <p:spPr>
            <a:xfrm>
              <a:off x="-323665" y="4813690"/>
              <a:ext cx="403784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圓方結構</a:t>
              </a:r>
              <a:r>
                <a:rPr lang="zh-TW" altLang="en-US" sz="9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工程技師事務所</a:t>
              </a:r>
            </a:p>
            <a:p>
              <a:endParaRPr lang="zh-TW" altLang="en-US" sz="900" dirty="0"/>
            </a:p>
          </p:txBody>
        </p:sp>
      </p:grpSp>
      <p:sp>
        <p:nvSpPr>
          <p:cNvPr id="12" name="平行四邊形 11">
            <a:extLst>
              <a:ext uri="{FF2B5EF4-FFF2-40B4-BE49-F238E27FC236}">
                <a16:creationId xmlns:a16="http://schemas.microsoft.com/office/drawing/2014/main" id="{627DFC4F-6EF0-4C0D-A758-80F8BBFD5B17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700" r:id="rId6"/>
    <p:sldLayoutId id="2147483668" r:id="rId7"/>
    <p:sldLayoutId id="2147483669" r:id="rId8"/>
    <p:sldLayoutId id="214748369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2712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3329A3E-B3A9-463D-827A-55072D6C89E8}"/>
              </a:ext>
            </a:extLst>
          </p:cNvPr>
          <p:cNvSpPr/>
          <p:nvPr userDrawn="1"/>
        </p:nvSpPr>
        <p:spPr>
          <a:xfrm>
            <a:off x="0" y="6296285"/>
            <a:ext cx="7161291" cy="246221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CBA74D7D-7736-44AE-9A81-B1D486D8905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7009" y="6062586"/>
            <a:ext cx="707704" cy="4016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1752"/>
            <a:ext cx="7886700" cy="600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8753"/>
            <a:ext cx="7886700" cy="499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BCE2F3-9C2E-4264-8F1F-C40EECDC7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33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6" r:id="rId2"/>
    <p:sldLayoutId id="2147483688" r:id="rId3"/>
    <p:sldLayoutId id="2147483690" r:id="rId4"/>
    <p:sldLayoutId id="2147483691" r:id="rId5"/>
    <p:sldLayoutId id="2147483701" r:id="rId6"/>
    <p:sldLayoutId id="2147483692" r:id="rId7"/>
    <p:sldLayoutId id="2147483693" r:id="rId8"/>
    <p:sldLayoutId id="214748369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B0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298983-4F30-41EF-8090-A13E2AC9D6EA}"/>
              </a:ext>
            </a:extLst>
          </p:cNvPr>
          <p:cNvSpPr txBox="1"/>
          <p:nvPr userDrawn="1"/>
        </p:nvSpPr>
        <p:spPr>
          <a:xfrm>
            <a:off x="-1" y="6306501"/>
            <a:ext cx="7161291" cy="237777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82563058-2535-47C9-9B1A-8FC13854081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3766" y="6062584"/>
            <a:ext cx="707706" cy="401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4240"/>
            <a:ext cx="7886700" cy="5021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927C8-E459-49B8-9FCC-2D500339A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2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247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813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垂直剪力鋼筋面積 </a:t>
            </a:r>
            <a:r>
              <a:rPr lang="en-US" altLang="zh-TW" dirty="0"/>
              <a:t>Av </a:t>
            </a:r>
            <a:r>
              <a:rPr lang="zh-TW" altLang="en-US" dirty="0"/>
              <a:t>不得小於 </a:t>
            </a:r>
            <a:r>
              <a:rPr lang="en-US" altLang="zh-TW" dirty="0"/>
              <a:t>0.0025 * </a:t>
            </a:r>
            <a:r>
              <a:rPr lang="en-US" altLang="zh-TW" dirty="0" err="1"/>
              <a:t>bw</a:t>
            </a:r>
            <a:r>
              <a:rPr lang="en-US" altLang="zh-TW" dirty="0"/>
              <a:t> * s</a:t>
            </a:r>
            <a:r>
              <a:rPr lang="zh-TW" altLang="en-US" dirty="0"/>
              <a:t>，</a:t>
            </a:r>
            <a:r>
              <a:rPr lang="en-US" altLang="zh-TW" dirty="0"/>
              <a:t>s </a:t>
            </a:r>
            <a:r>
              <a:rPr lang="zh-TW" altLang="en-US" dirty="0"/>
              <a:t>不得大於 </a:t>
            </a:r>
            <a:r>
              <a:rPr lang="en-US" altLang="zh-TW" dirty="0"/>
              <a:t>d / 5 </a:t>
            </a:r>
            <a:r>
              <a:rPr lang="zh-TW" altLang="en-US" dirty="0"/>
              <a:t>或 </a:t>
            </a:r>
            <a:r>
              <a:rPr lang="en-US" altLang="zh-TW" dirty="0"/>
              <a:t>30 cm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79" y="1698364"/>
            <a:ext cx="2080538" cy="619667"/>
          </a:xfrm>
          <a:prstGeom prst="rect">
            <a:avLst/>
          </a:prstGeom>
        </p:spPr>
      </p:pic>
      <p:sp>
        <p:nvSpPr>
          <p:cNvPr id="27" name="TextBox 98"/>
          <p:cNvSpPr txBox="1"/>
          <p:nvPr/>
        </p:nvSpPr>
        <p:spPr>
          <a:xfrm>
            <a:off x="2525567" y="1383110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箍筋面積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與間距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36" y="1705539"/>
            <a:ext cx="706238" cy="619667"/>
          </a:xfrm>
          <a:prstGeom prst="rect">
            <a:avLst/>
          </a:prstGeom>
        </p:spPr>
      </p:pic>
      <p:sp>
        <p:nvSpPr>
          <p:cNvPr id="30" name="TextBox 98"/>
          <p:cNvSpPr txBox="1"/>
          <p:nvPr/>
        </p:nvSpPr>
        <p:spPr>
          <a:xfrm>
            <a:off x="5271536" y="1382374"/>
            <a:ext cx="208305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0.0025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短梁箍筋面積不得小於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0.0025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92843" y="106759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R4.9.3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259315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箍筋間距不得小於 </a:t>
            </a:r>
            <a:r>
              <a:rPr lang="en-US" altLang="zh-TW" dirty="0"/>
              <a:t>10cm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箍筋間距不得小於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320825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箍筋間距不得大於 </a:t>
            </a:r>
            <a:r>
              <a:rPr lang="en-US" altLang="zh-TW" dirty="0"/>
              <a:t>30cm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箍筋間距不得大於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976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371772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3" y="6982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受撓構材之最少鋼筋量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梁混凝土強度、主筋強度、梁寬、有效深度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646993"/>
            <a:ext cx="4116302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0.8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sqr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(fc') /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14 / fy * bw * d</a:t>
            </a: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239035"/>
            <a:ext cx="5797335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36124" y="106759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R3.6.1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172034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0201~0206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1712009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88930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5" y="69826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梁與單向版內受撓鋼筋分佈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3169505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3.7.5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00858" y="1067599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R3.7.5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86594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梁深</a:t>
            </a:r>
          </a:p>
        </p:txBody>
      </p:sp>
    </p:spTree>
    <p:extLst>
      <p:ext uri="{BB962C8B-B14F-4D97-AF65-F5344CB8AC3E}">
        <p14:creationId xmlns:p14="http://schemas.microsoft.com/office/powerpoint/2010/main" val="304545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淨跨不大於 </a:t>
            </a:r>
            <a:r>
              <a:rPr lang="en-US" altLang="zh-TW" dirty="0"/>
              <a:t>4 </a:t>
            </a:r>
            <a:r>
              <a:rPr lang="zh-TW" altLang="en-US" dirty="0"/>
              <a:t>倍梁總深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梁深、梁長、支承寬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3169505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支承寬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&lt;= 4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請確認是否為深梁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36124" y="106759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R3.8.1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梁深</a:t>
            </a:r>
          </a:p>
        </p:txBody>
      </p:sp>
    </p:spTree>
    <p:extLst>
      <p:ext uri="{BB962C8B-B14F-4D97-AF65-F5344CB8AC3E}">
        <p14:creationId xmlns:p14="http://schemas.microsoft.com/office/powerpoint/2010/main" val="312525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7" y="1616380"/>
            <a:ext cx="2046434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箍筋直徑、箍筋面積、梁混凝土強度、梁寬、有效梁深、箍筋強度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Vc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0.53 * sqrt(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f’c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Vs = Av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 / s</a:t>
            </a: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vs &lt;= 4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vc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1.2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請確認剪力鋼筋量上限，是否符合規範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4.6.7.9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513308" y="106759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R4.6.7.9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109555-A2A1-46E0-AC4A-BDCDDCBA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24" y="701631"/>
            <a:ext cx="3361905" cy="333333"/>
          </a:xfrm>
          <a:prstGeom prst="rect">
            <a:avLst/>
          </a:prstGeom>
        </p:spPr>
      </p:pic>
      <p:sp>
        <p:nvSpPr>
          <p:cNvPr id="22" name="TextBox 98">
            <a:extLst>
              <a:ext uri="{FF2B5EF4-FFF2-40B4-BE49-F238E27FC236}">
                <a16:creationId xmlns:a16="http://schemas.microsoft.com/office/drawing/2014/main" id="{C2A92C8A-3E45-4604-A3E7-E47E5A9A806A}"/>
              </a:ext>
            </a:extLst>
          </p:cNvPr>
          <p:cNvSpPr txBox="1"/>
          <p:nvPr/>
        </p:nvSpPr>
        <p:spPr>
          <a:xfrm>
            <a:off x="5494867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假設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放寬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6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主筋直徑、箍筋直徑、梁寬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保護層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箍筋直徑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* 主筋直徑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/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- 1) </a:t>
            </a: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主筋直徑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請確認單排支數上限，是否符合淨距不少於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 Db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646357" y="1067599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R13.5.1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19288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72730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單排支數下限 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763302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49128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3" y="6982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構架內之撓曲構材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297016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梁混凝土強度、主筋強度、梁寬、有效深度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646993"/>
            <a:ext cx="4116302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&lt;= (fc’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(4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bw * d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0.025 * 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bw * 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239035"/>
            <a:ext cx="5797335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請確認左端上層筋上限，是否符合規範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請確認右端上層筋上限，是否符合規範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請確認左端下層筋上限，是否符合規範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請確認中央下層筋上限，是否符合規範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請確認右端下層筋上限，是否符合規範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458805" y="106759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R15.4.2.1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166263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0212~0217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1665354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3" name="TextBox 98">
            <a:extLst>
              <a:ext uri="{FF2B5EF4-FFF2-40B4-BE49-F238E27FC236}">
                <a16:creationId xmlns:a16="http://schemas.microsoft.com/office/drawing/2014/main" id="{AD33C1CA-8CFF-4828-87CA-85F6589FD0DE}"/>
              </a:ext>
            </a:extLst>
          </p:cNvPr>
          <p:cNvSpPr txBox="1"/>
          <p:nvPr/>
        </p:nvSpPr>
        <p:spPr>
          <a:xfrm>
            <a:off x="5494867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4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構架內之撓曲構材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梁所有主筋量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最小處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最大處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請確認耐震最小量鋼筋，是否符合規範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15.4.2.2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763302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6BA9D7D-01A5-4798-A31F-ADA90BEDA291}"/>
              </a:ext>
            </a:extLst>
          </p:cNvPr>
          <p:cNvSpPr txBox="1"/>
          <p:nvPr/>
        </p:nvSpPr>
        <p:spPr>
          <a:xfrm>
            <a:off x="7420333" y="106759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R15.4.2.2</a:t>
            </a:r>
            <a:endParaRPr lang="zh-TW" altLang="en-US" dirty="0"/>
          </a:p>
        </p:txBody>
      </p:sp>
      <p:sp>
        <p:nvSpPr>
          <p:cNvPr id="21" name="TextBox 98">
            <a:extLst>
              <a:ext uri="{FF2B5EF4-FFF2-40B4-BE49-F238E27FC236}">
                <a16:creationId xmlns:a16="http://schemas.microsoft.com/office/drawing/2014/main" id="{0507BC4D-C6DB-433C-BAF3-4C559AF4B8DF}"/>
              </a:ext>
            </a:extLst>
          </p:cNvPr>
          <p:cNvSpPr txBox="1"/>
          <p:nvPr/>
        </p:nvSpPr>
        <p:spPr>
          <a:xfrm>
            <a:off x="5494867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8"/>
          <p:cNvSpPr txBox="1"/>
          <p:nvPr/>
        </p:nvSpPr>
        <p:spPr>
          <a:xfrm>
            <a:off x="5953180" y="1380769"/>
            <a:ext cx="208305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假設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一般版厚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20cm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5" y="1705539"/>
            <a:ext cx="706238" cy="619667"/>
          </a:xfrm>
          <a:prstGeom prst="rect">
            <a:avLst/>
          </a:prstGeom>
        </p:spPr>
      </p:pic>
      <p:sp>
        <p:nvSpPr>
          <p:cNvPr id="35" name="TextBox 98"/>
          <p:cNvSpPr txBox="1"/>
          <p:nvPr/>
        </p:nvSpPr>
        <p:spPr>
          <a:xfrm>
            <a:off x="2525825" y="1382374"/>
            <a:ext cx="274571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腰筋面積、梁寬、梁深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1" y="1703856"/>
            <a:ext cx="706238" cy="619667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7688035" y="106759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R4.9.4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848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水平剪力鋼筋面積 </a:t>
            </a:r>
            <a:r>
              <a:rPr lang="en-US" altLang="zh-TW" dirty="0" err="1"/>
              <a:t>Avh</a:t>
            </a:r>
            <a:r>
              <a:rPr lang="en-US" altLang="zh-TW" dirty="0"/>
              <a:t> </a:t>
            </a:r>
            <a:r>
              <a:rPr lang="zh-TW" altLang="en-US" dirty="0"/>
              <a:t>不得小於 </a:t>
            </a:r>
            <a:r>
              <a:rPr lang="en-US" altLang="zh-TW" dirty="0"/>
              <a:t>0.0015 * </a:t>
            </a:r>
            <a:r>
              <a:rPr lang="en-US" altLang="zh-TW" dirty="0" err="1"/>
              <a:t>bw</a:t>
            </a:r>
            <a:r>
              <a:rPr lang="en-US" altLang="zh-TW" dirty="0"/>
              <a:t> * s2</a:t>
            </a:r>
            <a:r>
              <a:rPr lang="zh-TW" altLang="en-US" dirty="0"/>
              <a:t>，</a:t>
            </a:r>
            <a:r>
              <a:rPr lang="en-US" altLang="zh-TW" dirty="0"/>
              <a:t>s2 </a:t>
            </a:r>
            <a:r>
              <a:rPr lang="zh-TW" altLang="en-US" dirty="0"/>
              <a:t>不得大於 </a:t>
            </a:r>
            <a:r>
              <a:rPr lang="en-US" altLang="zh-TW" dirty="0"/>
              <a:t>d / 5 </a:t>
            </a:r>
            <a:r>
              <a:rPr lang="zh-TW" altLang="en-US" dirty="0"/>
              <a:t>或 </a:t>
            </a:r>
            <a:r>
              <a:rPr lang="en-US" altLang="zh-TW" dirty="0"/>
              <a:t>30 cm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8"/>
          <p:cNvSpPr txBox="1"/>
          <p:nvPr/>
        </p:nvSpPr>
        <p:spPr>
          <a:xfrm>
            <a:off x="2525566" y="2525703"/>
            <a:ext cx="6540796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1)</a:t>
            </a:r>
            <a:endParaRPr lang="zh-TW" alt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短梁側筋不得小於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0.0015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89" y="1703855"/>
            <a:ext cx="706238" cy="61966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947DBDEF-A6C2-40D7-A719-513D7736184C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00A932E-AF8F-4FE0-A0B1-404AF3BA8AC1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腰筋</a:t>
            </a:r>
          </a:p>
        </p:txBody>
      </p:sp>
    </p:spTree>
    <p:extLst>
      <p:ext uri="{BB962C8B-B14F-4D97-AF65-F5344CB8AC3E}">
        <p14:creationId xmlns:p14="http://schemas.microsoft.com/office/powerpoint/2010/main" val="173825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箍筋間距不得小於 </a:t>
            </a:r>
            <a:r>
              <a:rPr lang="en-US" altLang="zh-TW" dirty="0"/>
              <a:t>10cm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請確認箍筋間距下限，是否符合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以上規定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9622D5-37BA-44AF-BFE4-DEA884E88747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D19B4BC-EA1D-4435-A2D3-2F0D6C9C25F7}"/>
              </a:ext>
            </a:extLst>
          </p:cNvPr>
          <p:cNvSpPr txBox="1"/>
          <p:nvPr/>
        </p:nvSpPr>
        <p:spPr>
          <a:xfrm>
            <a:off x="763302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230079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箍筋間距不得大於 </a:t>
            </a:r>
            <a:r>
              <a:rPr lang="en-US" altLang="zh-TW" dirty="0"/>
              <a:t>30cm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【0220】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請確認箍筋間距上限，是否符合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以下規定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976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F8EF098-59D4-4897-B2E9-FADE7B6917A6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0220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699EAF-AB95-4C5A-878E-6C67EA6155B6}"/>
              </a:ext>
            </a:extLst>
          </p:cNvPr>
          <p:cNvSpPr txBox="1"/>
          <p:nvPr/>
        </p:nvSpPr>
        <p:spPr>
          <a:xfrm>
            <a:off x="870751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64267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中央上層鋼筋量不得大於端部最小鋼筋量 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上層左中右主筋量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中央主筋量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左右主筋量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481625"/>
            <a:ext cx="6075124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【0221】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請確認中央上層筋相對鋼筋量，是否符合中央上層鋼筋量需小於端部最小鋼筋量的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8" name="TextBox 98">
            <a:extLst>
              <a:ext uri="{FF2B5EF4-FFF2-40B4-BE49-F238E27FC236}">
                <a16:creationId xmlns:a16="http://schemas.microsoft.com/office/drawing/2014/main" id="{98B76C6A-9DCD-466A-9C4C-CF760072B971}"/>
              </a:ext>
            </a:extLst>
          </p:cNvPr>
          <p:cNvSpPr txBox="1"/>
          <p:nvPr/>
        </p:nvSpPr>
        <p:spPr>
          <a:xfrm>
            <a:off x="5493369" y="1613909"/>
            <a:ext cx="3107321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E492907-F5A5-46B1-8A0C-DD0310BC3C20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0221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A0DBCB9-1C09-47BF-B065-53EC91E96B31}"/>
              </a:ext>
            </a:extLst>
          </p:cNvPr>
          <p:cNvSpPr txBox="1"/>
          <p:nvPr/>
        </p:nvSpPr>
        <p:spPr>
          <a:xfrm>
            <a:off x="81993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350870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3" y="6982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受撓構材之最少鋼筋量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梁混凝土強度、主筋強度、梁寬、有效深度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646993"/>
            <a:ext cx="4116302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0.8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sqr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(fc') /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14 / fy * bw * d</a:t>
            </a: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239035"/>
            <a:ext cx="5797335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36124" y="106759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R3.6.1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172034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0301~0306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1712009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358443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5" y="69826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梁與單向版內受撓鋼筋分佈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3169505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3.7.5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00858" y="1067599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R3.7.5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86594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0307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梁深</a:t>
            </a:r>
          </a:p>
        </p:txBody>
      </p:sp>
    </p:spTree>
    <p:extLst>
      <p:ext uri="{BB962C8B-B14F-4D97-AF65-F5344CB8AC3E}">
        <p14:creationId xmlns:p14="http://schemas.microsoft.com/office/powerpoint/2010/main" val="422911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主筋直徑、箍筋直徑、梁寬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保護層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箍筋直徑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* 主筋直徑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/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- 1) </a:t>
            </a: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主筋直徑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請確認單排支數上限，是否符合淨距不少於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 Db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646357" y="1067599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R13.5.1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0308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19288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220378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單排支數下限 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0309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70751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72990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主筋鋼筋比不得大於 </a:t>
            </a:r>
            <a:r>
              <a:rPr lang="en-US" altLang="zh-TW" dirty="0"/>
              <a:t>2.5%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2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0.025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756977"/>
            <a:ext cx="6273377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【0310】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上層筋鋼筋比不得大於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【0311】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下層筋鋼筋比不得大於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E9F3B0-AF70-461B-B252-C64E0ED6A174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600E73-0AE1-4C21-AC5B-7E3C624D7130}"/>
              </a:ext>
            </a:extLst>
          </p:cNvPr>
          <p:cNvSpPr txBox="1"/>
          <p:nvPr/>
        </p:nvSpPr>
        <p:spPr>
          <a:xfrm>
            <a:off x="822661" y="-4351"/>
            <a:ext cx="76495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0311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F5B238-80E6-4B90-ACF7-EB9923D0FE5C}"/>
              </a:ext>
            </a:extLst>
          </p:cNvPr>
          <p:cNvSpPr txBox="1"/>
          <p:nvPr/>
        </p:nvSpPr>
        <p:spPr>
          <a:xfrm>
            <a:off x="1571021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87169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單排支數下限 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0312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19933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1700365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501F50-22DA-4D63-B62F-ABE24C9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A7D28F-622A-4700-A19D-7E2808A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65FC989-492F-4C1C-848A-AB539E0B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4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8"/>
          <p:cNvSpPr txBox="1"/>
          <p:nvPr/>
        </p:nvSpPr>
        <p:spPr>
          <a:xfrm>
            <a:off x="5953180" y="1380769"/>
            <a:ext cx="208305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假設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一般版厚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20cm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60cm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Factor = 1.5</a:t>
            </a: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5" y="1705539"/>
            <a:ext cx="706238" cy="619667"/>
          </a:xfrm>
          <a:prstGeom prst="rect">
            <a:avLst/>
          </a:prstGeom>
        </p:spPr>
      </p:pic>
      <p:sp>
        <p:nvSpPr>
          <p:cNvPr id="35" name="TextBox 98"/>
          <p:cNvSpPr txBox="1"/>
          <p:nvPr/>
        </p:nvSpPr>
        <p:spPr>
          <a:xfrm>
            <a:off x="2525825" y="1382374"/>
            <a:ext cx="274571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腰筋面積、梁寬、梁深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1" y="1703856"/>
            <a:ext cx="706238" cy="61966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597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水平剪力鋼筋面積 </a:t>
            </a:r>
            <a:r>
              <a:rPr lang="en-US" altLang="zh-TW" dirty="0" err="1"/>
              <a:t>Avh</a:t>
            </a:r>
            <a:r>
              <a:rPr lang="en-US" altLang="zh-TW" dirty="0"/>
              <a:t> </a:t>
            </a:r>
            <a:r>
              <a:rPr lang="zh-TW" altLang="en-US" dirty="0"/>
              <a:t>不得大於 </a:t>
            </a:r>
            <a:r>
              <a:rPr lang="en-US" altLang="zh-TW" dirty="0"/>
              <a:t>0.0015 * </a:t>
            </a:r>
            <a:r>
              <a:rPr lang="en-US" altLang="zh-TW" dirty="0" err="1"/>
              <a:t>bw</a:t>
            </a:r>
            <a:r>
              <a:rPr lang="en-US" altLang="zh-TW" dirty="0"/>
              <a:t> * s2 * 1.5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8"/>
          <p:cNvSpPr txBox="1"/>
          <p:nvPr/>
        </p:nvSpPr>
        <p:spPr>
          <a:xfrm>
            <a:off x="2525566" y="2525703"/>
            <a:ext cx="6540796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* Factor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* Factor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1) * Factor</a:t>
            </a: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572128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短梁側筋面積不得大於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1.5 * 0.0015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89" y="1703855"/>
            <a:ext cx="706238" cy="61966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7B9BED4E-B657-440A-814B-3FF3548E68DD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CF2F8F9-7EAA-45F8-ADF7-734D377841E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腰筋</a:t>
            </a:r>
          </a:p>
        </p:txBody>
      </p:sp>
    </p:spTree>
    <p:extLst>
      <p:ext uri="{BB962C8B-B14F-4D97-AF65-F5344CB8AC3E}">
        <p14:creationId xmlns:p14="http://schemas.microsoft.com/office/powerpoint/2010/main" val="1126135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25AFDD7-B674-4A3A-82BC-993B1E8C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CC62F4-3997-46E5-8E45-8515423B82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67C479-1EAC-4F5E-A0BE-4592424F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32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8D9C56-A592-4711-BBE3-0EE2CC5C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43F192-3E7D-4500-99E7-434AEA5CA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66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主筋鋼筋比不得小於 </a:t>
            </a:r>
            <a:r>
              <a:rPr lang="en-US" altLang="zh-TW" dirty="0"/>
              <a:t>0.3%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2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0.003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756977"/>
            <a:ext cx="6273377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上層筋鋼筋比不得小於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下層筋鋼筋比不得小於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E9F3B0-AF70-461B-B252-C64E0ED6A174}"/>
              </a:ext>
            </a:extLst>
          </p:cNvPr>
          <p:cNvSpPr txBox="1"/>
          <p:nvPr/>
        </p:nvSpPr>
        <p:spPr>
          <a:xfrm>
            <a:off x="0" y="0"/>
            <a:ext cx="82266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600E73-0AE1-4C21-AC5B-7E3C624D7130}"/>
              </a:ext>
            </a:extLst>
          </p:cNvPr>
          <p:cNvSpPr txBox="1"/>
          <p:nvPr/>
        </p:nvSpPr>
        <p:spPr>
          <a:xfrm>
            <a:off x="822661" y="-4351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F5B238-80E6-4B90-ACF7-EB9923D0FE5C}"/>
              </a:ext>
            </a:extLst>
          </p:cNvPr>
          <p:cNvSpPr txBox="1"/>
          <p:nvPr/>
        </p:nvSpPr>
        <p:spPr>
          <a:xfrm>
            <a:off x="1640514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64559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主筋淨間距不得大於 </a:t>
            </a:r>
            <a:r>
              <a:rPr lang="en-US" altLang="zh-TW" dirty="0"/>
              <a:t>25 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梁寬、保護層、箍筋直徑、主筋支數、主筋直徑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61843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保護層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箍筋直徑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* 主筋直徑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 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9D4595B-13DA-4625-950C-DD9722E52E00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0106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4CFC35-6B44-40BD-993A-9F474224B44F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81579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主筋單排支數不得小於 </a:t>
            </a:r>
            <a:r>
              <a:rPr lang="en-US" altLang="zh-TW" dirty="0"/>
              <a:t>2 </a:t>
            </a:r>
            <a:r>
              <a:rPr lang="zh-TW" altLang="en-US" dirty="0"/>
              <a:t>支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主筋單排支數不得小於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81304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81304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10793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主筋鋼筋比不得大於 </a:t>
            </a:r>
            <a:r>
              <a:rPr lang="en-US" altLang="zh-TW" dirty="0"/>
              <a:t>2%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2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0.02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756977"/>
            <a:ext cx="6273377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上層筋鋼筋比不得大於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下層筋鋼筋比不得大於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E9F3B0-AF70-461B-B252-C64E0ED6A174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600E73-0AE1-4C21-AC5B-7E3C624D7130}"/>
              </a:ext>
            </a:extLst>
          </p:cNvPr>
          <p:cNvSpPr txBox="1"/>
          <p:nvPr/>
        </p:nvSpPr>
        <p:spPr>
          <a:xfrm>
            <a:off x="822661" y="-4351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F5B238-80E6-4B90-ACF7-EB9923D0FE5C}"/>
              </a:ext>
            </a:extLst>
          </p:cNvPr>
          <p:cNvSpPr txBox="1"/>
          <p:nvPr/>
        </p:nvSpPr>
        <p:spPr>
          <a:xfrm>
            <a:off x="1640514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334298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中央下層鋼筋量不得大於端部最小鋼筋量 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下層左中右主筋量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中央主筋量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左右主筋量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中央下層鋼筋量不得大於端部最小鋼筋量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8" name="TextBox 98">
            <a:extLst>
              <a:ext uri="{FF2B5EF4-FFF2-40B4-BE49-F238E27FC236}">
                <a16:creationId xmlns:a16="http://schemas.microsoft.com/office/drawing/2014/main" id="{98B76C6A-9DCD-466A-9C4C-CF760072B971}"/>
              </a:ext>
            </a:extLst>
          </p:cNvPr>
          <p:cNvSpPr txBox="1"/>
          <p:nvPr/>
        </p:nvSpPr>
        <p:spPr>
          <a:xfrm>
            <a:off x="5493369" y="1613909"/>
            <a:ext cx="3107321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28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端部上層鋼筋量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不得大</a:t>
            </a:r>
            <a:r>
              <a:rPr lang="zh-TW" altLang="en-US" dirty="0"/>
              <a:t>於中央鋼筋量的 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上層左中右主筋量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左右主筋量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中央主筋量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537607"/>
            <a:ext cx="6075124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左端上層鋼筋量不得大於中央鋼筋量的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右端上層鋼筋量不得大於中央鋼筋量的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1205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1424108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8" name="TextBox 98">
            <a:extLst>
              <a:ext uri="{FF2B5EF4-FFF2-40B4-BE49-F238E27FC236}">
                <a16:creationId xmlns:a16="http://schemas.microsoft.com/office/drawing/2014/main" id="{98B76C6A-9DCD-466A-9C4C-CF760072B971}"/>
              </a:ext>
            </a:extLst>
          </p:cNvPr>
          <p:cNvSpPr txBox="1"/>
          <p:nvPr/>
        </p:nvSpPr>
        <p:spPr>
          <a:xfrm>
            <a:off x="5493369" y="1613909"/>
            <a:ext cx="3107321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955C0BA-C0CD-4342-BD41-2A0D80E9D540}"/>
              </a:ext>
            </a:extLst>
          </p:cNvPr>
          <p:cNvSpPr txBox="1"/>
          <p:nvPr/>
        </p:nvSpPr>
        <p:spPr>
          <a:xfrm>
            <a:off x="712054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42258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s orange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圓方2018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77A0BBA9-9CC5-4A52-BC0D-655208B6CBEE}"/>
    </a:ext>
  </a:extLst>
</a:theme>
</file>

<file path=ppt/theme/theme2.xml><?xml version="1.0" encoding="utf-8"?>
<a:theme xmlns:a="http://schemas.openxmlformats.org/drawingml/2006/main" name="elements green">
  <a:themeElements>
    <a:clrScheme name="綠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82E0B100-74E9-4ACF-8964-A4BB353A4611}"/>
    </a:ext>
  </a:extLst>
</a:theme>
</file>

<file path=ppt/theme/theme3.xml><?xml version="1.0" encoding="utf-8"?>
<a:theme xmlns:a="http://schemas.openxmlformats.org/drawingml/2006/main" name="elements purple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1FE6C2E5-BF50-450D-8ED1-BD40D651C42E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ELEMENTS_2018範本</Template>
  <TotalTime>887</TotalTime>
  <Words>2423</Words>
  <Application>Microsoft Office PowerPoint</Application>
  <PresentationFormat>如螢幕大小 (4:3)</PresentationFormat>
  <Paragraphs>445</Paragraphs>
  <Slides>31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31</vt:i4>
      </vt:variant>
    </vt:vector>
  </HeadingPairs>
  <TitlesOfParts>
    <vt:vector size="42" baseType="lpstr">
      <vt:lpstr>Arial Unicode MS</vt:lpstr>
      <vt:lpstr>微軟正黑體</vt:lpstr>
      <vt:lpstr>微軟正黑體 Light</vt:lpstr>
      <vt:lpstr>Arial</vt:lpstr>
      <vt:lpstr>Calibri</vt:lpstr>
      <vt:lpstr>Calibri Light</vt:lpstr>
      <vt:lpstr>Segoe UI</vt:lpstr>
      <vt:lpstr>Segoe UI Light</vt:lpstr>
      <vt:lpstr>elements orange</vt:lpstr>
      <vt:lpstr>elements green</vt:lpstr>
      <vt:lpstr>elements purple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61</cp:revision>
  <dcterms:created xsi:type="dcterms:W3CDTF">2018-11-23T07:15:42Z</dcterms:created>
  <dcterms:modified xsi:type="dcterms:W3CDTF">2018-12-10T10:34:37Z</dcterms:modified>
</cp:coreProperties>
</file>