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314" r:id="rId5"/>
    <p:sldId id="402" r:id="rId6"/>
    <p:sldId id="404" r:id="rId7"/>
    <p:sldId id="408" r:id="rId8"/>
    <p:sldId id="409" r:id="rId9"/>
    <p:sldId id="414" r:id="rId10"/>
    <p:sldId id="406" r:id="rId11"/>
    <p:sldId id="410" r:id="rId12"/>
    <p:sldId id="411" r:id="rId13"/>
    <p:sldId id="418" r:id="rId14"/>
    <p:sldId id="413" r:id="rId15"/>
    <p:sldId id="416" r:id="rId16"/>
    <p:sldId id="417" r:id="rId17"/>
    <p:sldId id="415" r:id="rId18"/>
    <p:sldId id="419" r:id="rId19"/>
    <p:sldId id="420" r:id="rId20"/>
    <p:sldId id="422" r:id="rId21"/>
    <p:sldId id="423" r:id="rId22"/>
    <p:sldId id="424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5BB1844-90D1-4F60-8A60-526BF29B7B7F}">
          <p14:sldIdLst>
            <p14:sldId id="314"/>
          </p14:sldIdLst>
        </p14:section>
        <p14:section name="Etabs Hinge" id="{7255CE37-F84D-4EB7-B94A-E4EFEC994FA7}">
          <p14:sldIdLst>
            <p14:sldId id="402"/>
          </p14:sldIdLst>
        </p14:section>
        <p14:section name="Multi Hinge" id="{43A2FEF4-378F-4277-83FA-5B47DF3413A8}">
          <p14:sldIdLst>
            <p14:sldId id="404"/>
            <p14:sldId id="408"/>
            <p14:sldId id="409"/>
            <p14:sldId id="414"/>
          </p14:sldIdLst>
        </p14:section>
        <p14:section name="Normal Hinge" id="{66DB3A3C-90D0-4231-93CB-5EC2349B6703}">
          <p14:sldIdLst>
            <p14:sldId id="406"/>
            <p14:sldId id="410"/>
          </p14:sldIdLst>
        </p14:section>
        <p14:section name="Column Hinge" id="{9C06CE77-C94C-4B8F-AAAC-709F1596E93A}">
          <p14:sldIdLst>
            <p14:sldId id="411"/>
          </p14:sldIdLst>
        </p14:section>
        <p14:section name="Frame Design" id="{000B0B1B-EA2C-4813-9532-00B81B095B83}">
          <p14:sldIdLst>
            <p14:sldId id="418"/>
            <p14:sldId id="413"/>
            <p14:sldId id="416"/>
            <p14:sldId id="417"/>
            <p14:sldId id="415"/>
            <p14:sldId id="419"/>
          </p14:sldIdLst>
        </p14:section>
        <p14:section name="Thesis Overview" id="{C0EE729C-CA0D-44FF-B715-0E75698DF6EF}">
          <p14:sldIdLst>
            <p14:sldId id="420"/>
            <p14:sldId id="422"/>
            <p14:sldId id="423"/>
          </p14:sldIdLst>
        </p14:section>
        <p14:section name="Roadmap" id="{4B1DB29A-4AEB-4B77-8A06-0C7ADFAC9240}">
          <p14:sldIdLst>
            <p14:sldId id="4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E7E6E6"/>
    <a:srgbClr val="1ABC9C"/>
    <a:srgbClr val="565656"/>
    <a:srgbClr val="FFFFFF"/>
    <a:srgbClr val="F8F8F8"/>
    <a:srgbClr val="FE1359"/>
    <a:srgbClr val="FAF8F9"/>
    <a:srgbClr val="F9E5D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15" autoAdjust="0"/>
    <p:restoredTop sz="81404" autoAdjust="0"/>
  </p:normalViewPr>
  <p:slideViewPr>
    <p:cSldViewPr snapToGrid="0">
      <p:cViewPr varScale="1">
        <p:scale>
          <a:sx n="90" d="100"/>
          <a:sy n="90" d="100"/>
        </p:scale>
        <p:origin x="1038" y="84"/>
      </p:cViewPr>
      <p:guideLst>
        <p:guide orient="horz" pos="2160"/>
        <p:guide pos="3840"/>
        <p:guide pos="529"/>
        <p:guide pos="7197"/>
      </p:guideLst>
    </p:cSldViewPr>
  </p:slideViewPr>
  <p:outlineViewPr>
    <p:cViewPr>
      <p:scale>
        <a:sx n="33" d="100"/>
        <a:sy n="33" d="100"/>
      </p:scale>
      <p:origin x="0" y="-112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2019/4/12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試試看暫停一下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9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劉郁芳學姐用的最新的是 </a:t>
            </a:r>
            <a:r>
              <a:rPr lang="en-US" altLang="zh-TW" dirty="0" smtClean="0"/>
              <a:t>2016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官網最新是 </a:t>
            </a:r>
            <a:r>
              <a:rPr lang="en-US" altLang="zh-TW" dirty="0" smtClean="0"/>
              <a:t>17 </a:t>
            </a:r>
          </a:p>
          <a:p>
            <a:r>
              <a:rPr lang="zh-TW" altLang="en-US" dirty="0" smtClean="0"/>
              <a:t>都還是要設塑角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162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降低複雜度</a:t>
            </a:r>
            <a:endParaRPr lang="en-US" altLang="zh-TW" dirty="0" smtClean="0"/>
          </a:p>
          <a:p>
            <a:r>
              <a:rPr lang="zh-TW" altLang="en-US" dirty="0" smtClean="0"/>
              <a:t>手動</a:t>
            </a:r>
            <a:endParaRPr lang="en-US" altLang="zh-TW" dirty="0" smtClean="0"/>
          </a:p>
          <a:p>
            <a:r>
              <a:rPr lang="zh-TW" altLang="en-US" dirty="0" smtClean="0"/>
              <a:t>強柱弱梁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369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效益</a:t>
            </a:r>
            <a:endParaRPr lang="en-US" altLang="zh-TW" dirty="0" smtClean="0"/>
          </a:p>
          <a:p>
            <a:r>
              <a:rPr lang="zh-TW" altLang="en-US" dirty="0" smtClean="0"/>
              <a:t>驗證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24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12/04/2019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12/04/2019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12/04/2019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12/04/2019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12/04/2019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12/04/2019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12/04/2019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12/04/2019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12/04/2019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12/04/2019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12/04/2019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12/04/2019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12/04/2019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12/04/2019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12/04/2019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12/04/2019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12/04/2019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12/04/2019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12/04/2019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MULTI-</a:t>
            </a:r>
            <a:r>
              <a:rPr lang="en-US" altLang="zh-TW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CUT</a:t>
            </a: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 REBAR</a:t>
            </a:r>
            <a:r>
              <a:rPr lang="en-US" altLang="zh-TW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(15)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Frame Design</a:t>
            </a:r>
            <a:endParaRPr lang="fr-FR" altLang="zh-TW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sp>
        <p:nvSpPr>
          <p:cNvPr id="4" name="AutoShape 2" descr="https://coggle-downloads-production.s3.eu-west-1.amazonaws.com/588fd4489bbb5b1684c4637061043f336370549c42ef5b62c638542a91e033d3/download.png?AWSAccessKeyId=ASIA4YTCGXFHKQYQ3KXN&amp;Expires=1553756418&amp;Signature=Yj7HjTYnEk%2FFPsh2lF5e6yVbuxU%3D&amp;x-amz-security-token=FQoGZXIvYXdzEHoaDPHT8qMH4sjH1cDIWyLwAdau8plDRaEoA24zIKLQHi8sGRD%2B6pcF2yxUnMGuEPYQahtw3mEt75igMPalblaWFy%2F2BlxRx3iZVDdr8oL3%2F7LjdExk%2FBFbd24mOSuGKbiXN3RXZmh8zhrXspHHimLPdFUEdcwWUfsH50kFygAbfMy13mkfiqt0ifOMKjuJcmrOjVCmd%2F1DddHMxEKU3N1KxpiUerH%2BL2hOaHnvhk52p5GPhGRlFPvySxmHycRmyJRhiUHr%2FUSnrZ24A5hIkmPMOe5f3lea7JCvp%2BNAV9PYFQOHKufQhDvltf9TVXlFacT1gDJPU5qFkT%2B6gS7zBOpvWSjJqfDkBQ%3D%3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https://coggle-downloads-production.s3.eu-west-1.amazonaws.com/588fd4489bbb5b1684c4637061043f336370549c42ef5b62c638542a91e033d3/download.png?AWSAccessKeyId=ASIA4YTCGXFHKQYQ3KXN&amp;Expires=1553756418&amp;Signature=Yj7HjTYnEk%2FFPsh2lF5e6yVbuxU%3D&amp;x-amz-security-token=FQoGZXIvYXdzEHoaDPHT8qMH4sjH1cDIWyLwAdau8plDRaEoA24zIKLQHi8sGRD%2B6pcF2yxUnMGuEPYQahtw3mEt75igMPalblaWFy%2F2BlxRx3iZVDdr8oL3%2F7LjdExk%2FBFbd24mOSuGKbiXN3RXZmh8zhrXspHHimLPdFUEdcwWUfsH50kFygAbfMy13mkfiqt0ifOMKjuJcmrOjVCmd%2F1DddHMxEKU3N1KxpiUerH%2BL2hOaHnvhk52p5GPhGRlFPvySxmHycRmyJRhiUHr%2FUSnrZ24A5hIkmPMOe5f3lea7JCvp%2BNAV9PYFQOHKufQhDvltf9TVXlFacT1gDJPU5qFkT%2B6gS7zBOpvWSjJqfDkBQ%3D%3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50" name="Picture 2" descr="https://coggle-downloads-production.s3.eu-west-1.amazonaws.com/7af6c6131791dc6aa04d0e877f595369ff6f8d66835c93c9519fa92a47be3734/download.png?AWSAccessKeyId=ASIA4YTCGXFHDDPLYZH7&amp;Expires=1554898272&amp;Signature=nmOtDe44X%2FAWGvWpuSzuWqZyHWw%3D&amp;x-amz-security-token=FQoGZXIvYXdzELX%2F%2F%2F%2F%2F%2F%2F%2F%2F%2FwEaDPNmOwRzX4m7HraCriLwAeP87YKsIMVagPDXDbjQ7QraZF%2Fnh%2BE6fyBX5ilehzjE2jOBEb8NwYJ%2FZvbWnKCFkVDxn%2FQsSDMXNpEaJzeImf14mNWd0NQF0%2FY%2FyCRtBHBtsNS86%2Bo1bt2aMl350%2BEFjsLXwuaYOIgAL3q5u%2BSZ9wOYBu3sDapV7jNLT9Npp97%2BqMu4I9Xyw4SjjqGjsUbny%2BsjWEjyZKQFzAooT2%2F%2B4NhGN%2BzV%2FwFCdHgoc8ODZRmid6MNl4SMeulEkoe0fu87JTKj38O%2FiQQVzCJgxYgJq5uo1lYH%2FteyZI2cFv2w7t9u2Ab47LA%2FckfJ0GTc5PAG6yjUzLXlBQ%3D%3D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754781"/>
            <a:ext cx="12192001" cy="35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1783133" y="1999868"/>
            <a:ext cx="163121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多種數值模型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023911" y="1999867"/>
            <a:ext cx="2144177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鋼筋切斷點最佳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化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777650" y="1999866"/>
            <a:ext cx="1374735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非線性驗證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551274" y="2230698"/>
            <a:ext cx="11376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340009" y="2230698"/>
            <a:ext cx="11376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25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FEMA P695 buildings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Frame Design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Buildings in real world 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50072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Buildings Design by own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9788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可以與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FEMA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P695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的分析結果相互對照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用於設計構架的參考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94930" y="3401622"/>
            <a:ext cx="2602141" cy="193899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反應真實世界的複雜情況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已經有模型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用於評估效益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50072" y="3401622"/>
            <a:ext cx="2602141" cy="193899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客製化需求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熟悉的規範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用於效益評估與數值驗證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457ED41-87B9-439A-B4C6-05A40BAEA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92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8718" y="659024"/>
            <a:ext cx="6666843" cy="553995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593370" y="4497575"/>
            <a:ext cx="949940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4.5m</a:t>
            </a:r>
            <a:endParaRPr lang="zh-TW" alt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593370" y="3574465"/>
            <a:ext cx="646972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4m</a:t>
            </a:r>
            <a:endParaRPr lang="zh-TW" alt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7533229" y="1986366"/>
            <a:ext cx="4336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1858959" y="1986366"/>
            <a:ext cx="0" cy="778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0416475" y="1986366"/>
            <a:ext cx="0" cy="778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8973991" y="1986366"/>
            <a:ext cx="0" cy="778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7533229" y="1986366"/>
            <a:ext cx="0" cy="778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7536769" y="1234997"/>
            <a:ext cx="4336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11862499" y="1234997"/>
            <a:ext cx="0" cy="778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10420015" y="1234997"/>
            <a:ext cx="0" cy="778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8977531" y="1234997"/>
            <a:ext cx="0" cy="778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7536769" y="1234997"/>
            <a:ext cx="0" cy="778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7515561" y="1562988"/>
            <a:ext cx="63795" cy="63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7508472" y="1619691"/>
            <a:ext cx="63795" cy="63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8954497" y="1577160"/>
            <a:ext cx="63795" cy="63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8947408" y="1633863"/>
            <a:ext cx="63795" cy="63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10389905" y="1587793"/>
            <a:ext cx="63795" cy="63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10382816" y="1644496"/>
            <a:ext cx="63795" cy="63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11828841" y="1601965"/>
            <a:ext cx="63795" cy="63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11821752" y="1658668"/>
            <a:ext cx="63795" cy="63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8209662" y="563847"/>
            <a:ext cx="2844690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Stories: 4, 12, 20</a:t>
            </a:r>
            <a:endParaRPr lang="zh-TW" alt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861859" y="6165158"/>
            <a:ext cx="640560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6m</a:t>
            </a:r>
            <a:endParaRPr lang="zh-TW" alt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8983820" y="3460052"/>
            <a:ext cx="2676374" cy="68326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Span: 6, 9, 12m</a:t>
            </a:r>
            <a:endParaRPr lang="zh-TW" alt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7" name="圖片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6611" y="4369390"/>
            <a:ext cx="1403138" cy="1006400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3273" y="4368266"/>
            <a:ext cx="1383375" cy="199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2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字版面配置區 2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FEMA P695 Weird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66"/>
            <a:ext cx="5948513" cy="6857334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8826" y="3518637"/>
            <a:ext cx="3414938" cy="2837713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1783228" y="2722095"/>
            <a:ext cx="2355773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梁深</a:t>
            </a: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60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&lt; 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梁寬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=80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783228" y="2002325"/>
            <a:ext cx="1602362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Longer Period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94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sp>
        <p:nvSpPr>
          <p:cNvPr id="4" name="文字方塊 3"/>
          <p:cNvSpPr txBox="1"/>
          <p:nvPr/>
        </p:nvSpPr>
        <p:spPr>
          <a:xfrm>
            <a:off x="2088813" y="4149356"/>
            <a:ext cx="2248372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 Load</a:t>
            </a:r>
            <a:endParaRPr lang="zh-TW" alt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789091" y="2025380"/>
            <a:ext cx="2314095" cy="68326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Seismic Load</a:t>
            </a:r>
            <a:endParaRPr lang="zh-TW" alt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 flipV="1">
            <a:off x="3212999" y="2708644"/>
            <a:ext cx="5766001" cy="1440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961922" y="3030097"/>
            <a:ext cx="4268156" cy="829522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Moment Diagram</a:t>
            </a:r>
            <a:endParaRPr lang="zh-TW" altLang="en-US" sz="4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17127" y="0"/>
            <a:ext cx="6774873" cy="212946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6CEC3F8-916B-46FE-941E-2C5069B082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28538"/>
            <a:ext cx="6774873" cy="212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7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SOP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1998710"/>
            <a:ext cx="5256212" cy="1829220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1498124" y="4880137"/>
            <a:ext cx="3939540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尋找適用於做多點斷筋的情況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以節省用鋼量多者進行非線性驗證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8607465" y="3681948"/>
            <a:ext cx="1374735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非線性驗證</a:t>
            </a:r>
          </a:p>
        </p:txBody>
      </p:sp>
      <p:cxnSp>
        <p:nvCxnSpPr>
          <p:cNvPr id="5" name="直線單箭頭接點 4"/>
          <p:cNvCxnSpPr/>
          <p:nvPr/>
        </p:nvCxnSpPr>
        <p:spPr>
          <a:xfrm>
            <a:off x="3467894" y="4029740"/>
            <a:ext cx="0" cy="606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6911163" y="3912780"/>
            <a:ext cx="11908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6422065" y="1828800"/>
            <a:ext cx="0" cy="4327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1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Thesis Outline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sp>
        <p:nvSpPr>
          <p:cNvPr id="3" name="矩形 2"/>
          <p:cNvSpPr/>
          <p:nvPr/>
        </p:nvSpPr>
        <p:spPr>
          <a:xfrm>
            <a:off x="839788" y="1998665"/>
            <a:ext cx="52562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緒論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文獻回顧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鋼筋</a:t>
            </a:r>
            <a:r>
              <a:rPr lang="zh-TW" altLang="en-US" dirty="0"/>
              <a:t>切斷點之最佳化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結構數值模型</a:t>
            </a:r>
            <a:r>
              <a:rPr lang="zh-TW" altLang="en-US" dirty="0"/>
              <a:t>建立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鋼筋</a:t>
            </a:r>
            <a:r>
              <a:rPr lang="zh-TW" altLang="en-US" dirty="0"/>
              <a:t>切斷點最佳化</a:t>
            </a:r>
            <a:r>
              <a:rPr lang="zh-TW" altLang="en-US" dirty="0" smtClean="0"/>
              <a:t>之效益評估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非</a:t>
            </a:r>
            <a:r>
              <a:rPr lang="zh-TW" altLang="en-US" dirty="0"/>
              <a:t>線性分析驗證結果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結論</a:t>
            </a:r>
            <a:r>
              <a:rPr lang="zh-TW" altLang="en-US" dirty="0"/>
              <a:t>與</a:t>
            </a:r>
            <a:r>
              <a:rPr lang="zh-TW" altLang="en-US" dirty="0" smtClean="0"/>
              <a:t>建議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5999" y="565804"/>
            <a:ext cx="609600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zh-TW" altLang="en-US" dirty="0" smtClean="0"/>
              <a:t>文獻</a:t>
            </a:r>
            <a:r>
              <a:rPr lang="zh-TW" altLang="en-US" dirty="0"/>
              <a:t>回顧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前言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混凝土結構設計規範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撓曲鋼筋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剪力鋼筋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鋼筋之伸展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耐震設計之特別規定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非線性靜力分析方法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TW" dirty="0"/>
              <a:t>FEMA-NSP ATC-40 </a:t>
            </a:r>
            <a:r>
              <a:rPr lang="zh-TW" altLang="en-US" dirty="0"/>
              <a:t>性能最大地表加速度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考慮高模態非線性靜力分析方法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altLang="zh-TW" dirty="0"/>
              <a:t>MPA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altLang="zh-TW" dirty="0"/>
              <a:t>MMC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非線性動力分析方法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耐震設計規範非線性動力分析方法</a:t>
            </a:r>
          </a:p>
          <a:p>
            <a:pPr marL="1600200" lvl="3" indent="-228600">
              <a:buFont typeface="+mj-lt"/>
              <a:buAutoNum type="arabicPeriod"/>
            </a:pPr>
            <a:r>
              <a:rPr lang="zh-TW" altLang="en-US" dirty="0"/>
              <a:t>地震歷時</a:t>
            </a:r>
          </a:p>
          <a:p>
            <a:pPr marL="1600200" lvl="3" indent="-228600">
              <a:buFont typeface="+mj-lt"/>
              <a:buAutoNum type="arabicPeriod"/>
            </a:pPr>
            <a:r>
              <a:rPr lang="zh-TW" altLang="en-US" dirty="0"/>
              <a:t>正規化地震歷時的方法</a:t>
            </a:r>
          </a:p>
          <a:p>
            <a:pPr marL="1600200" lvl="3" indent="-228600">
              <a:buFont typeface="+mj-lt"/>
              <a:buAutoNum type="arabicPeriod"/>
            </a:pPr>
            <a:r>
              <a:rPr lang="zh-TW" altLang="en-US" dirty="0"/>
              <a:t>調整地震歷時與反應譜擬合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增量動力分析方法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增量動力分析法 </a:t>
            </a:r>
            <a:r>
              <a:rPr lang="en-US" altLang="zh-TW" dirty="0"/>
              <a:t>( IDA 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TW" dirty="0"/>
              <a:t>CMR </a:t>
            </a:r>
            <a:r>
              <a:rPr lang="zh-TW" altLang="en-US" dirty="0"/>
              <a:t>指數、崩塌破壞曲線和 </a:t>
            </a:r>
            <a:r>
              <a:rPr lang="en-US" altLang="zh-TW" dirty="0"/>
              <a:t>ACMR </a:t>
            </a:r>
            <a:r>
              <a:rPr lang="zh-TW" altLang="en-US" dirty="0"/>
              <a:t>指數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 smtClean="0"/>
              <a:t>小結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030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Thesis Outline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  <p:sp>
        <p:nvSpPr>
          <p:cNvPr id="3" name="矩形 2"/>
          <p:cNvSpPr/>
          <p:nvPr/>
        </p:nvSpPr>
        <p:spPr>
          <a:xfrm>
            <a:off x="839788" y="1998662"/>
            <a:ext cx="52562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緒論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文獻回顧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混凝土結構設計規範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非線性靜力分析方法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非線性動力分析方法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增量動力分析</a:t>
            </a:r>
            <a:r>
              <a:rPr lang="zh-TW" altLang="en-US" dirty="0" smtClean="0"/>
              <a:t>方法</a:t>
            </a:r>
            <a:endParaRPr lang="zh-TW" altLang="en-US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solidFill>
                  <a:schemeClr val="accent1"/>
                </a:solidFill>
              </a:rPr>
              <a:t>鋼筋切斷點之</a:t>
            </a:r>
            <a:r>
              <a:rPr lang="zh-TW" altLang="en-US" dirty="0" smtClean="0">
                <a:solidFill>
                  <a:schemeClr val="accent1"/>
                </a:solidFill>
              </a:rPr>
              <a:t>最佳化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solidFill>
                  <a:schemeClr val="accent1"/>
                </a:solidFill>
              </a:rPr>
              <a:t>彎矩鋼筋切斷點探討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solidFill>
                  <a:schemeClr val="accent1"/>
                </a:solidFill>
              </a:rPr>
              <a:t>剪力鋼筋切斷點</a:t>
            </a:r>
            <a:r>
              <a:rPr lang="zh-TW" altLang="en-US" dirty="0" smtClean="0">
                <a:solidFill>
                  <a:schemeClr val="accent1"/>
                </a:solidFill>
              </a:rPr>
              <a:t>探討</a:t>
            </a:r>
            <a:endParaRPr lang="zh-TW" altLang="en-US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solidFill>
                  <a:schemeClr val="accent1"/>
                </a:solidFill>
              </a:rPr>
              <a:t>結構數值模型建立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solidFill>
                  <a:schemeClr val="accent1"/>
                </a:solidFill>
              </a:rPr>
              <a:t>鋼筋</a:t>
            </a:r>
            <a:r>
              <a:rPr lang="zh-TW" altLang="en-US" dirty="0">
                <a:solidFill>
                  <a:schemeClr val="accent1"/>
                </a:solidFill>
              </a:rPr>
              <a:t>切斷點最佳化</a:t>
            </a:r>
            <a:r>
              <a:rPr lang="zh-TW" altLang="en-US" dirty="0" smtClean="0">
                <a:solidFill>
                  <a:schemeClr val="accent1"/>
                </a:solidFill>
              </a:rPr>
              <a:t>之效益評估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solidFill>
                  <a:schemeClr val="bg2"/>
                </a:solidFill>
              </a:rPr>
              <a:t>非</a:t>
            </a:r>
            <a:r>
              <a:rPr lang="zh-TW" altLang="en-US" dirty="0">
                <a:solidFill>
                  <a:schemeClr val="bg2"/>
                </a:solidFill>
              </a:rPr>
              <a:t>線性分析驗證結果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solidFill>
                  <a:schemeClr val="bg2"/>
                </a:solidFill>
              </a:rPr>
              <a:t>結論</a:t>
            </a:r>
            <a:r>
              <a:rPr lang="zh-TW" altLang="en-US" dirty="0">
                <a:solidFill>
                  <a:schemeClr val="bg2"/>
                </a:solidFill>
              </a:rPr>
              <a:t>與</a:t>
            </a:r>
            <a:r>
              <a:rPr lang="zh-TW" altLang="en-US" dirty="0" smtClean="0">
                <a:solidFill>
                  <a:schemeClr val="bg2"/>
                </a:solidFill>
              </a:rPr>
              <a:t>建議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5999" y="565804"/>
            <a:ext cx="609600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zh-TW" altLang="en-US" dirty="0"/>
              <a:t>鋼筋切斷點之最佳化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彎矩鋼筋切斷點探討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精算方法</a:t>
            </a:r>
          </a:p>
          <a:p>
            <a:pPr marL="1600200" lvl="3" indent="-228600">
              <a:buFont typeface="+mj-lt"/>
              <a:buAutoNum type="arabicPeriod"/>
            </a:pPr>
            <a:r>
              <a:rPr lang="zh-TW" altLang="en-US" dirty="0"/>
              <a:t>三點</a:t>
            </a:r>
          </a:p>
          <a:p>
            <a:pPr marL="1600200" lvl="3" indent="-228600">
              <a:buFont typeface="+mj-lt"/>
              <a:buAutoNum type="arabicPeriod"/>
            </a:pPr>
            <a:r>
              <a:rPr lang="zh-TW" altLang="en-US" dirty="0"/>
              <a:t>多點 </a:t>
            </a:r>
            <a:r>
              <a:rPr lang="en-US" altLang="zh-TW" dirty="0"/>
              <a:t>( </a:t>
            </a:r>
            <a:r>
              <a:rPr lang="zh-TW" altLang="en-US" dirty="0"/>
              <a:t>五點 </a:t>
            </a:r>
            <a:r>
              <a:rPr lang="en-US" altLang="zh-TW" dirty="0"/>
              <a:t>)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簡化方法 </a:t>
            </a:r>
            <a:r>
              <a:rPr lang="en-US" altLang="zh-TW" dirty="0"/>
              <a:t>( </a:t>
            </a:r>
            <a:r>
              <a:rPr lang="zh-TW" altLang="en-US" dirty="0"/>
              <a:t>三點 </a:t>
            </a:r>
            <a:r>
              <a:rPr lang="en-US" altLang="zh-TW" dirty="0"/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剪力鋼筋切斷點探討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三點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zh-TW" altLang="en-US" dirty="0"/>
              <a:t>結構模型建立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設計反應譜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設計構架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構架相關設計假設與參數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結構模型建立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斷面資訊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zh-TW" altLang="en-US" dirty="0"/>
              <a:t>鋼筋切斷點最佳化之評估效益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彎矩鋼筋切斷點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節省之材料成本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增加之施工成本</a:t>
            </a:r>
          </a:p>
          <a:p>
            <a:pPr marL="1600200" lvl="3" indent="-228600">
              <a:buFont typeface="+mj-lt"/>
              <a:buAutoNum type="arabicPeriod"/>
            </a:pPr>
            <a:r>
              <a:rPr lang="zh-TW" altLang="en-US" dirty="0"/>
              <a:t>五點斷筋減少的用剛量與施工成本的平衡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剪力鋼筋切斷點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節省之材料成本</a:t>
            </a:r>
          </a:p>
        </p:txBody>
      </p:sp>
    </p:spTree>
    <p:extLst>
      <p:ext uri="{BB962C8B-B14F-4D97-AF65-F5344CB8AC3E}">
        <p14:creationId xmlns:p14="http://schemas.microsoft.com/office/powerpoint/2010/main" val="323596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39788" y="1998662"/>
            <a:ext cx="52562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緒論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文獻回顧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混凝土結構設計規範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非線性靜力分析方法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非線性動力分析方法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增量動力分析</a:t>
            </a:r>
            <a:r>
              <a:rPr lang="zh-TW" altLang="en-US" dirty="0" smtClean="0"/>
              <a:t>方法</a:t>
            </a:r>
            <a:endParaRPr lang="zh-TW" altLang="en-US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鋼筋切斷點之</a:t>
            </a:r>
            <a:r>
              <a:rPr lang="zh-TW" altLang="en-US" dirty="0" smtClean="0"/>
              <a:t>最佳化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彎矩鋼筋切斷點探討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剪力鋼筋切斷點</a:t>
            </a:r>
            <a:r>
              <a:rPr lang="zh-TW" altLang="en-US" dirty="0" smtClean="0"/>
              <a:t>探討</a:t>
            </a:r>
            <a:endParaRPr lang="zh-TW" altLang="en-US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結構數值模型</a:t>
            </a:r>
            <a:r>
              <a:rPr lang="zh-TW" altLang="en-US" dirty="0"/>
              <a:t>建立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鋼筋</a:t>
            </a:r>
            <a:r>
              <a:rPr lang="zh-TW" altLang="en-US" dirty="0"/>
              <a:t>切斷點最佳化</a:t>
            </a:r>
            <a:r>
              <a:rPr lang="zh-TW" altLang="en-US" dirty="0" smtClean="0"/>
              <a:t>之效益評估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非</a:t>
            </a:r>
            <a:r>
              <a:rPr lang="zh-TW" altLang="en-US" dirty="0"/>
              <a:t>線性分析驗證</a:t>
            </a:r>
            <a:r>
              <a:rPr lang="zh-TW" altLang="en-US" dirty="0" smtClean="0"/>
              <a:t>結果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非線性靜力分析結果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非線性動力分析結果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增量動力分析</a:t>
            </a:r>
            <a:r>
              <a:rPr lang="zh-TW" altLang="en-US" dirty="0" smtClean="0"/>
              <a:t>結果</a:t>
            </a:r>
            <a:endParaRPr lang="zh-TW" altLang="en-US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結論</a:t>
            </a:r>
            <a:r>
              <a:rPr lang="zh-TW" altLang="en-US" dirty="0"/>
              <a:t>與</a:t>
            </a:r>
            <a:r>
              <a:rPr lang="zh-TW" altLang="en-US" dirty="0" smtClean="0"/>
              <a:t>建議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Thesis Outline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  <p:sp>
        <p:nvSpPr>
          <p:cNvPr id="4" name="矩形 3"/>
          <p:cNvSpPr/>
          <p:nvPr/>
        </p:nvSpPr>
        <p:spPr>
          <a:xfrm>
            <a:off x="6095999" y="565804"/>
            <a:ext cx="60960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zh-TW" altLang="en-US" dirty="0"/>
              <a:t>非線性分析驗證結果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前言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非線性靜力分析結果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TW" dirty="0"/>
              <a:t>FEMA-NSP ATC-40 </a:t>
            </a:r>
            <a:r>
              <a:rPr lang="zh-TW" altLang="en-US" dirty="0"/>
              <a:t>性能最大地表加速度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考慮高模態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altLang="zh-TW" dirty="0"/>
              <a:t>MPA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altLang="zh-TW" dirty="0"/>
              <a:t>MMC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非線性動力分析結果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增量動力分析結果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TW" dirty="0"/>
              <a:t>IDA </a:t>
            </a:r>
            <a:r>
              <a:rPr lang="zh-TW" altLang="en-US" dirty="0"/>
              <a:t>曲線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TW" dirty="0"/>
              <a:t>CMR</a:t>
            </a:r>
            <a:r>
              <a:rPr lang="zh-TW" altLang="en-US" dirty="0"/>
              <a:t>、</a:t>
            </a:r>
            <a:r>
              <a:rPr lang="en-US" altLang="zh-TW" dirty="0"/>
              <a:t>ACMR </a:t>
            </a:r>
            <a:r>
              <a:rPr lang="zh-TW" altLang="en-US" dirty="0"/>
              <a:t>指數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 smtClean="0"/>
              <a:t>小結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 startAt="6"/>
            </a:pPr>
            <a:r>
              <a:rPr lang="zh-TW" altLang="en-US" dirty="0"/>
              <a:t>結論與建議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結論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建議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TW" dirty="0"/>
              <a:t>1-D cut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更進一步的成本評估</a:t>
            </a:r>
          </a:p>
          <a:p>
            <a:pPr marL="742950" lvl="1" indent="-285750">
              <a:buFont typeface="+mj-lt"/>
              <a:buAutoNum type="arabicPeriod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1256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Roadmap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1998710"/>
            <a:ext cx="5256212" cy="1829220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1498124" y="4880137"/>
            <a:ext cx="3939540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尋找適用於做多點斷筋的情況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以節省用鋼量多者進行非線性驗證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8607465" y="3681948"/>
            <a:ext cx="1374735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非線性驗證</a:t>
            </a:r>
          </a:p>
        </p:txBody>
      </p:sp>
      <p:cxnSp>
        <p:nvCxnSpPr>
          <p:cNvPr id="5" name="直線單箭頭接點 4"/>
          <p:cNvCxnSpPr/>
          <p:nvPr/>
        </p:nvCxnSpPr>
        <p:spPr>
          <a:xfrm>
            <a:off x="3467894" y="4029740"/>
            <a:ext cx="0" cy="606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6911163" y="3912780"/>
            <a:ext cx="11908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6422065" y="1828800"/>
            <a:ext cx="0" cy="4327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41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  <p:sp>
        <p:nvSpPr>
          <p:cNvPr id="3" name="文字方塊 2"/>
          <p:cNvSpPr txBox="1"/>
          <p:nvPr/>
        </p:nvSpPr>
        <p:spPr>
          <a:xfrm>
            <a:off x="4028447" y="3014239"/>
            <a:ext cx="4135106" cy="82952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4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</a:t>
            </a:r>
            <a:r>
              <a:rPr lang="en-US" altLang="zh-TW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2018 Hinge</a:t>
            </a:r>
            <a:endParaRPr lang="zh-TW" altLang="en-US" sz="4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70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5467"/>
            <a:ext cx="12192000" cy="338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4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94" b="33143"/>
          <a:stretch/>
        </p:blipFill>
        <p:spPr>
          <a:xfrm>
            <a:off x="2036135" y="4146703"/>
            <a:ext cx="8119730" cy="1446027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>
            <a:off x="2312167" y="4146703"/>
            <a:ext cx="300901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3593375" y="3719277"/>
            <a:ext cx="446597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2312167" y="5595914"/>
            <a:ext cx="219030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092650" y="5599099"/>
            <a:ext cx="62933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177.5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3162175" y="6220051"/>
            <a:ext cx="2143470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089158" y="5792626"/>
            <a:ext cx="28950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err="1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852" y="449266"/>
            <a:ext cx="8962295" cy="2979734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4176899" y="1831998"/>
            <a:ext cx="659619" cy="2105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8635485" y="1831997"/>
            <a:ext cx="659619" cy="2105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35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0"/>
            <a:ext cx="5530408" cy="6858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5592" y="0"/>
            <a:ext cx="5530408" cy="6858000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5380074" y="3429000"/>
            <a:ext cx="130780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75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"/>
            <a:ext cx="5530407" cy="685799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5593" y="1"/>
            <a:ext cx="5530408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915786" y="5129887"/>
            <a:ext cx="207685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Line Label Change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915786" y="4444408"/>
            <a:ext cx="1802545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Beam Too Short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88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5467"/>
            <a:ext cx="12192000" cy="338706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854" y="0"/>
            <a:ext cx="5011146" cy="162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9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0"/>
            <a:ext cx="5525386" cy="685177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5591" y="0"/>
            <a:ext cx="5530409" cy="6858000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>
            <a:off x="5380074" y="3429000"/>
            <a:ext cx="130780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56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sp>
        <p:nvSpPr>
          <p:cNvPr id="3" name="文字方塊 2"/>
          <p:cNvSpPr txBox="1"/>
          <p:nvPr/>
        </p:nvSpPr>
        <p:spPr>
          <a:xfrm>
            <a:off x="4349047" y="3014239"/>
            <a:ext cx="3493905" cy="82952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Column Hinge</a:t>
            </a:r>
            <a:endParaRPr lang="zh-TW" altLang="en-US" sz="4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03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BF5EC3-CBCF-41C7-846F-A9B4B81CCEA8}">
  <ds:schemaRefs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6522</TotalTime>
  <Words>533</Words>
  <Application>Microsoft Office PowerPoint</Application>
  <PresentationFormat>寬螢幕</PresentationFormat>
  <Paragraphs>178</Paragraphs>
  <Slides>19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新細明體</vt:lpstr>
      <vt:lpstr>Arial</vt:lpstr>
      <vt:lpstr>Calibri</vt:lpstr>
      <vt:lpstr>Segoe UI</vt:lpstr>
      <vt:lpstr>Segoe UI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skyran</cp:lastModifiedBy>
  <cp:revision>428</cp:revision>
  <dcterms:created xsi:type="dcterms:W3CDTF">2015-10-12T10:51:44Z</dcterms:created>
  <dcterms:modified xsi:type="dcterms:W3CDTF">2019-04-11T16:34:55Z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