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314" r:id="rId5"/>
    <p:sldId id="341" r:id="rId6"/>
    <p:sldId id="342" r:id="rId7"/>
    <p:sldId id="340" r:id="rId8"/>
    <p:sldId id="344" r:id="rId9"/>
    <p:sldId id="346" r:id="rId10"/>
    <p:sldId id="345" r:id="rId11"/>
    <p:sldId id="348" r:id="rId12"/>
    <p:sldId id="347" r:id="rId13"/>
    <p:sldId id="349" r:id="rId14"/>
    <p:sldId id="350" r:id="rId15"/>
    <p:sldId id="351" r:id="rId16"/>
    <p:sldId id="352" r:id="rId17"/>
    <p:sldId id="353" r:id="rId18"/>
    <p:sldId id="354" r:id="rId19"/>
    <p:sldId id="356" r:id="rId20"/>
    <p:sldId id="355" r:id="rId21"/>
    <p:sldId id="357" r:id="rId22"/>
    <p:sldId id="358" r:id="rId23"/>
    <p:sldId id="359" r:id="rId24"/>
    <p:sldId id="343" r:id="rId25"/>
    <p:sldId id="337" r:id="rId26"/>
    <p:sldId id="317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584C80-1018-4972-BE03-E1562CDFAEDB}">
          <p14:sldIdLst>
            <p14:sldId id="314"/>
          </p14:sldIdLst>
        </p14:section>
        <p14:section name="Conclusion" id="{AAA4072D-61F0-49D8-BAF3-3D284BCFE51B}">
          <p14:sldIdLst>
            <p14:sldId id="341"/>
            <p14:sldId id="342"/>
          </p14:sldIdLst>
        </p14:section>
        <p14:section name="Solution" id="{BAE265A5-6F9B-4034-A220-DF395E6FE09F}">
          <p14:sldIdLst>
            <p14:sldId id="340"/>
            <p14:sldId id="344"/>
            <p14:sldId id="346"/>
            <p14:sldId id="345"/>
            <p14:sldId id="348"/>
            <p14:sldId id="347"/>
            <p14:sldId id="349"/>
            <p14:sldId id="350"/>
          </p14:sldIdLst>
        </p14:section>
        <p14:section name="Detail" id="{1963315B-7002-42F0-B854-93965D3DE996}">
          <p14:sldIdLst>
            <p14:sldId id="351"/>
            <p14:sldId id="352"/>
          </p14:sldIdLst>
        </p14:section>
        <p14:section name="Data" id="{A2C87504-C315-4124-AC29-38E80F41892A}">
          <p14:sldIdLst>
            <p14:sldId id="353"/>
            <p14:sldId id="354"/>
            <p14:sldId id="356"/>
            <p14:sldId id="355"/>
            <p14:sldId id="357"/>
            <p14:sldId id="358"/>
          </p14:sldIdLst>
        </p14:section>
        <p14:section name="Test" id="{A563E0BF-8194-4940-BBA0-F6DDBF2AFE41}">
          <p14:sldIdLst>
            <p14:sldId id="359"/>
          </p14:sldIdLst>
        </p14:section>
        <p14:section name="Plan" id="{77203660-41C4-4762-8AC8-15A4EB98A800}">
          <p14:sldIdLst>
            <p14:sldId id="343"/>
            <p14:sldId id="337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>
      <p:ext uri="{19B8F6BF-5375-455C-9EA6-DF929625EA0E}">
        <p15:presenceInfo xmlns:p15="http://schemas.microsoft.com/office/powerpoint/2012/main" userId="16478a9b5c87d1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1359"/>
    <a:srgbClr val="F7F7F7"/>
    <a:srgbClr val="FAF8F9"/>
    <a:srgbClr val="F9E5D7"/>
    <a:srgbClr val="1B1B1B"/>
    <a:srgbClr val="FAFAFA"/>
    <a:srgbClr val="2B2B2B"/>
    <a:srgbClr val="F05C6A"/>
    <a:srgbClr val="2A2A2A"/>
    <a:srgbClr val="4D2B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63298" autoAdjust="0"/>
  </p:normalViewPr>
  <p:slideViewPr>
    <p:cSldViewPr snapToGrid="0">
      <p:cViewPr varScale="1">
        <p:scale>
          <a:sx n="73" d="100"/>
          <a:sy n="73" d="100"/>
        </p:scale>
        <p:origin x="1740" y="66"/>
      </p:cViewPr>
      <p:guideLst>
        <p:guide orient="horz" pos="2160"/>
        <p:guide pos="3840"/>
        <p:guide pos="529"/>
        <p:guide pos="715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FB05D-A85A-41E9-95F8-557FC4A8E4EF}" type="datetimeFigureOut">
              <a:rPr lang="zh-TW" altLang="en-US" smtClean="0"/>
              <a:t>2018/12/5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FA8AB-93ED-4030-B179-2AF13832AB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65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由於很複雜，先記得最終的結果</a:t>
            </a:r>
          </a:p>
          <a:p>
            <a:pPr lvl="1"/>
            <a:r>
              <a:rPr lang="zh-TW" altLang="en-US" dirty="0" smtClean="0">
                <a:effectLst/>
              </a:rPr>
              <a:t>欣詮、高雄 學校取 </a:t>
            </a:r>
            <a:r>
              <a:rPr lang="en-US" altLang="zh-TW" dirty="0" err="1" smtClean="0">
                <a:effectLst/>
              </a:rPr>
              <a:t>etabs</a:t>
            </a:r>
            <a:r>
              <a:rPr lang="en-US" altLang="zh-TW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圖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62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ETABS </a:t>
            </a:r>
            <a:r>
              <a:rPr lang="zh-TW" altLang="en-US" dirty="0" smtClean="0"/>
              <a:t>鋼筋定義修改 </a:t>
            </a:r>
            <a:r>
              <a:rPr lang="en-US" altLang="zh-TW" dirty="0" smtClean="0"/>
              <a:t>=&gt; CSN </a:t>
            </a:r>
            <a:r>
              <a:rPr lang="zh-TW" altLang="en-US" dirty="0" smtClean="0"/>
              <a:t>圖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953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多出 </a:t>
            </a:r>
            <a:r>
              <a:rPr lang="en-US" altLang="zh-TW" dirty="0" smtClean="0"/>
              <a:t>0.05 </a:t>
            </a:r>
            <a:r>
              <a:rPr lang="en-US" dirty="0" smtClean="0"/>
              <a:t>drop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652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高雄</a:t>
            </a:r>
          </a:p>
          <a:p>
            <a:pPr lvl="1"/>
            <a:r>
              <a:rPr lang="en-US" altLang="zh-TW" dirty="0" smtClean="0">
                <a:effectLst/>
              </a:rPr>
              <a:t>ETABS </a:t>
            </a:r>
            <a:r>
              <a:rPr lang="zh-TW" altLang="en-US" dirty="0" smtClean="0">
                <a:effectLst/>
              </a:rPr>
              <a:t>如果用 </a:t>
            </a:r>
            <a:r>
              <a:rPr lang="en-US" altLang="zh-TW" dirty="0" smtClean="0">
                <a:effectLst/>
              </a:rPr>
              <a:t>copy </a:t>
            </a:r>
            <a:r>
              <a:rPr lang="zh-TW" altLang="en-US" dirty="0" smtClean="0">
                <a:effectLst/>
              </a:rPr>
              <a:t>的 資料量太大會有問題</a:t>
            </a:r>
          </a:p>
          <a:p>
            <a:pPr lvl="2"/>
            <a:r>
              <a:rPr lang="zh-TW" altLang="en-US" dirty="0" smtClean="0">
                <a:effectLst/>
              </a:rPr>
              <a:t>排序會亂掉</a:t>
            </a:r>
          </a:p>
          <a:p>
            <a:pPr lvl="2"/>
            <a:r>
              <a:rPr lang="zh-TW" altLang="en-US" dirty="0" smtClean="0">
                <a:effectLst/>
              </a:rPr>
              <a:t>只不過在寫程式的時候就有想到這個問題 所以之前寫就有想說亂掉也沒關係</a:t>
            </a:r>
          </a:p>
          <a:p>
            <a:pPr lvl="2"/>
            <a:r>
              <a:rPr lang="zh-TW" altLang="en-US" dirty="0" smtClean="0">
                <a:effectLst/>
              </a:rPr>
              <a:t>但是因為沒有測試過</a:t>
            </a:r>
          </a:p>
          <a:p>
            <a:pPr lvl="2"/>
            <a:r>
              <a:rPr lang="zh-TW" altLang="en-US" dirty="0" smtClean="0">
                <a:effectLst/>
              </a:rPr>
              <a:t>所以才發現亂掉會很麻煩</a:t>
            </a:r>
          </a:p>
          <a:p>
            <a:pPr lvl="2"/>
            <a:r>
              <a:rPr lang="zh-TW" altLang="en-US" dirty="0" smtClean="0">
                <a:effectLst/>
              </a:rPr>
              <a:t>如果要改寫又很難保證有效能的同時 邏輯複雜度不會增加太多</a:t>
            </a:r>
          </a:p>
          <a:p>
            <a:pPr lvl="2"/>
            <a:r>
              <a:rPr lang="zh-TW" altLang="en-US" dirty="0" smtClean="0">
                <a:effectLst/>
              </a:rPr>
              <a:t>所以秉持著能簡單做決不困難做的原則</a:t>
            </a:r>
          </a:p>
          <a:p>
            <a:pPr lvl="2"/>
            <a:r>
              <a:rPr lang="zh-TW" altLang="en-US" dirty="0" smtClean="0">
                <a:effectLst/>
              </a:rPr>
              <a:t>重寫資料讀取的方式 變成 </a:t>
            </a:r>
            <a:r>
              <a:rPr lang="en-US" altLang="zh-TW" dirty="0" err="1" smtClean="0">
                <a:effectLst/>
              </a:rPr>
              <a:t>mdb</a:t>
            </a:r>
            <a:r>
              <a:rPr lang="en-US" altLang="zh-TW" dirty="0" smtClean="0">
                <a:effectLst/>
              </a:rPr>
              <a:t> </a:t>
            </a:r>
            <a:r>
              <a:rPr lang="zh-TW" altLang="en-US" dirty="0" smtClean="0">
                <a:effectLst/>
              </a:rPr>
              <a:t>再變成 </a:t>
            </a:r>
            <a:r>
              <a:rPr lang="en-US" altLang="zh-TW" dirty="0" smtClean="0">
                <a:effectLst/>
              </a:rPr>
              <a:t>excel </a:t>
            </a:r>
            <a:r>
              <a:rPr lang="zh-TW" altLang="en-US" dirty="0" smtClean="0">
                <a:effectLst/>
              </a:rPr>
              <a:t>輸出</a:t>
            </a:r>
          </a:p>
          <a:p>
            <a:pPr lvl="2"/>
            <a:r>
              <a:rPr lang="zh-TW" altLang="en-US" dirty="0" smtClean="0">
                <a:effectLst/>
              </a:rPr>
              <a:t>變成 </a:t>
            </a:r>
            <a:r>
              <a:rPr lang="en-US" altLang="zh-TW" dirty="0" smtClean="0">
                <a:effectLst/>
              </a:rPr>
              <a:t>excel </a:t>
            </a:r>
            <a:r>
              <a:rPr lang="zh-TW" altLang="en-US" dirty="0" smtClean="0">
                <a:effectLst/>
              </a:rPr>
              <a:t>輸出 這樣排序就不會亂掉</a:t>
            </a:r>
          </a:p>
          <a:p>
            <a:pPr lvl="2"/>
            <a:r>
              <a:rPr lang="zh-TW" altLang="en-US" dirty="0" smtClean="0">
                <a:effectLst/>
              </a:rPr>
              <a:t>雖然第一次讀取會比較慢</a:t>
            </a:r>
          </a:p>
          <a:p>
            <a:pPr lvl="2"/>
            <a:r>
              <a:rPr lang="zh-TW" altLang="en-US" dirty="0" smtClean="0">
                <a:effectLst/>
              </a:rPr>
              <a:t>但第一次讀取完會建立快取檔</a:t>
            </a:r>
          </a:p>
          <a:p>
            <a:pPr lvl="2"/>
            <a:r>
              <a:rPr lang="zh-TW" altLang="en-US" dirty="0" smtClean="0">
                <a:effectLst/>
              </a:rPr>
              <a:t>所以之後 </a:t>
            </a:r>
            <a:r>
              <a:rPr lang="en-US" altLang="zh-TW" dirty="0" smtClean="0">
                <a:effectLst/>
              </a:rPr>
              <a:t>run </a:t>
            </a:r>
            <a:r>
              <a:rPr lang="zh-TW" altLang="en-US" dirty="0" smtClean="0">
                <a:effectLst/>
              </a:rPr>
              <a:t>就不會太慢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550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使用比例</a:t>
            </a:r>
            <a:r>
              <a:rPr lang="zh-TW" altLang="en-US" dirty="0" smtClean="0"/>
              <a:t> </a:t>
            </a:r>
            <a:endParaRPr lang="en-US" altLang="zh-TW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007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主筋各號數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388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上下層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579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各梁長區間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764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各支各層梁主筋量</a:t>
            </a:r>
            <a:r>
              <a:rPr lang="zh-TW" altLang="en-US" dirty="0" smtClean="0"/>
              <a:t>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優化比例</a:t>
            </a:r>
            <a:r>
              <a:rPr lang="zh-TW" alt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159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驗證非線性</a:t>
            </a:r>
          </a:p>
          <a:p>
            <a:pPr lvl="1"/>
            <a:r>
              <a:rPr lang="zh-TW" altLang="en-US" dirty="0" smtClean="0">
                <a:effectLst/>
              </a:rPr>
              <a:t>簡單 </a:t>
            </a:r>
            <a:r>
              <a:rPr lang="en-US" altLang="zh-TW" dirty="0" smtClean="0">
                <a:effectLst/>
              </a:rPr>
              <a:t>model =&gt; model </a:t>
            </a:r>
            <a:r>
              <a:rPr lang="zh-TW" altLang="en-US" dirty="0" smtClean="0">
                <a:effectLst/>
              </a:rPr>
              <a:t>圖</a:t>
            </a:r>
          </a:p>
          <a:p>
            <a:pPr lvl="1"/>
            <a:r>
              <a:rPr lang="zh-TW" altLang="en-US" dirty="0" smtClean="0">
                <a:effectLst/>
              </a:rPr>
              <a:t>實際專案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06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傳統斷筋 </a:t>
            </a:r>
            <a:r>
              <a:rPr lang="en-US" altLang="zh-TW" dirty="0" smtClean="0"/>
              <a:t>1/5</a:t>
            </a:r>
            <a:r>
              <a:rPr lang="zh-TW" altLang="en-US" dirty="0" smtClean="0"/>
              <a:t>，還沒有 </a:t>
            </a:r>
            <a:r>
              <a:rPr lang="en-US" altLang="zh-TW" dirty="0" smtClean="0"/>
              <a:t>1/7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1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傳統斷筋 </a:t>
            </a:r>
            <a:r>
              <a:rPr lang="en-US" altLang="zh-TW" dirty="0" smtClean="0">
                <a:effectLst/>
              </a:rPr>
              <a:t>max(</a:t>
            </a:r>
            <a:r>
              <a:rPr lang="en-US" altLang="zh-TW" dirty="0" err="1" smtClean="0">
                <a:effectLst/>
              </a:rPr>
              <a:t>ld</a:t>
            </a:r>
            <a:r>
              <a:rPr lang="en-US" altLang="zh-TW" dirty="0" smtClean="0">
                <a:effectLst/>
              </a:rPr>
              <a:t>, 1/3 span)</a:t>
            </a:r>
          </a:p>
          <a:p>
            <a:pPr lvl="1"/>
            <a:r>
              <a:rPr lang="zh-TW" altLang="en-US" dirty="0" smtClean="0">
                <a:effectLst/>
              </a:rPr>
              <a:t>簡算法延伸長度比梁長還長 取最大直接配</a:t>
            </a:r>
          </a:p>
          <a:p>
            <a:r>
              <a:rPr lang="en-US" dirty="0" smtClean="0"/>
              <a:t>1140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7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箍筋 </a:t>
            </a:r>
            <a:r>
              <a:rPr lang="en-US" altLang="zh-TW" dirty="0" smtClean="0">
                <a:effectLst/>
              </a:rPr>
              <a:t>drop size 0.3%</a:t>
            </a:r>
          </a:p>
          <a:p>
            <a:pPr lvl="1"/>
            <a:r>
              <a:rPr lang="zh-TW" altLang="en-US" dirty="0" smtClean="0">
                <a:effectLst/>
              </a:rPr>
              <a:t>因為我們延伸長度的計算不算入雙箍的情況</a:t>
            </a:r>
          </a:p>
          <a:p>
            <a:pPr lvl="1"/>
            <a:r>
              <a:rPr lang="zh-TW" altLang="en-US" dirty="0" smtClean="0">
                <a:effectLst/>
              </a:rPr>
              <a:t>所以如果算入雙箍轉承單箍</a:t>
            </a:r>
          </a:p>
          <a:p>
            <a:pPr lvl="1"/>
            <a:r>
              <a:rPr lang="zh-TW" altLang="en-US" dirty="0" smtClean="0">
                <a:effectLst/>
              </a:rPr>
              <a:t>減少一點點 幾乎沒差</a:t>
            </a:r>
          </a:p>
          <a:p>
            <a:pPr lvl="1"/>
            <a:r>
              <a:rPr lang="zh-TW" altLang="en-US" dirty="0" smtClean="0">
                <a:effectLst/>
              </a:rPr>
              <a:t>進一步 計算雙箍面積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42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RCAD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比較</a:t>
            </a:r>
          </a:p>
          <a:p>
            <a:pPr lvl="1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由於輸出不一致 只能一支支比較</a:t>
            </a:r>
          </a:p>
          <a:p>
            <a:pPr lvl="1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有的多有的少 非常難比較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Defined</a:t>
            </a:r>
          </a:p>
          <a:p>
            <a:pPr lvl="1"/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看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好了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76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傳統不經濟 </a:t>
            </a:r>
            <a:endParaRPr lang="en-US" dirty="0" smtClean="0"/>
          </a:p>
          <a:p>
            <a:r>
              <a:rPr lang="en-US" dirty="0" smtClean="0"/>
              <a:t>828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39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傳統不保守 不符合 混凝土結構設計規範 </a:t>
            </a:r>
            <a:r>
              <a:rPr lang="en-US" altLang="zh-TW" dirty="0" smtClean="0"/>
              <a:t>401-100 R5.11.2 </a:t>
            </a:r>
          </a:p>
          <a:p>
            <a:r>
              <a:rPr lang="en-US" dirty="0" smtClean="0"/>
              <a:t>1140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60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效果不好的地方用傳統斷筋</a:t>
            </a:r>
          </a:p>
          <a:p>
            <a:pPr lvl="1"/>
            <a:r>
              <a:rPr lang="en-US" altLang="zh-TW" dirty="0" smtClean="0">
                <a:effectLst/>
              </a:rPr>
              <a:t>93.50 =&gt; 93.23</a:t>
            </a:r>
          </a:p>
          <a:p>
            <a:pPr lvl="1"/>
            <a:r>
              <a:rPr lang="en-US" altLang="zh-TW" dirty="0" smtClean="0">
                <a:effectLst/>
              </a:rPr>
              <a:t>101.04 =&gt; 97.80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9342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五點斷筋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8AB-93ED-4030-B179-2AF13832AB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75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3B4D-10A2-4BE1-AB8E-3DCE5A427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E7069-7A31-444D-80E6-B61C02E1392B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BF60-08D0-4FC5-B9EF-E3C7B7F02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B90-A549-404C-9A50-A6D457809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46574-C5D9-4541-A02B-C658C4067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F10B-ECA2-4753-8694-8A0132243A1A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F8029F-A75F-4A6C-9B77-D4DC0F2CE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7FFB95-0236-4810-BE8A-09F9C6E40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F64A90B-CF09-4A0C-964C-CCE2F3891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763D6-108C-484F-A72E-357B7AC47626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A952C6-C50D-4D27-A031-9F982CD85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6D60CB7-F310-48A1-80FC-606923F4C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4A077DE-2949-4E1A-A7D2-4FBE62B4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E91A-1B1C-4AA6-BE7D-BFAB22416A0A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3EE20-567C-4C34-8BB7-F1F7931EC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BE87-6DB0-404E-870D-522D1C646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674FCD-0A62-42CB-A507-A24ACB490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3E6B3-FD71-4468-88B9-C0735253CCAA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AB05D0-E22C-472E-BF13-4E9F01506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109015-8337-4804-B005-FEEEEB222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3EC2353-4E52-497D-A4B2-2E750BD50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7967-40FB-4E34-8FF3-6969956CCBF8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13D28-51FB-4F50-BDBF-A7C8780FD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FB78-7A43-425A-87EA-CC2A172D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competitor</a:t>
            </a:r>
            <a:r>
              <a:rPr lang="fr-FR" dirty="0"/>
              <a:t> logo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5860AB-B60C-4CB6-A224-D2EEA226F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C2AA-C9BE-4B6D-A61B-7594931CB630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364F6EB-F5B4-42CC-A158-D347FFFC8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F45674F-4740-4A8E-B735-D260A20B0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8D4F98B-F535-42AC-B3A6-07C069450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520A-363C-425F-A28D-4D02521E9EC2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36F9E3-BC92-4459-8066-2F25BDEDE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2BD7FB-F1A6-4341-AF8B-A390D4CD4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D391910-59C3-4A6C-A92C-14BCFCA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36E1-A9EF-44B8-BDC2-AD38F076111B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1203F5-0452-4F1B-8FDA-93CDD55EA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E621A-06C1-48FB-B4B5-A6049B394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2089D0-15D8-4668-94AB-2DD2C8345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60845-F4F6-4A6C-87EC-25D40DD76F66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05F1F3D-483B-4FDF-BBAA-1EC89A09F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66571-F47F-42A0-B34E-6EE3B5213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 err="1"/>
              <a:t>Proudly</a:t>
            </a:r>
            <a:r>
              <a:rPr lang="fr-FR" sz="4000" dirty="0"/>
              <a:t>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 err="1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9287C6F-AF18-4E1D-A332-6795B82A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58D6-ED01-4AE2-915C-7364812A8626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E52D4871-2BFE-440D-9565-05EC7991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44D931A-A296-4060-B127-F6EBFCAE4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599C8521-7469-4FAB-B2AA-C3011F6F2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8EA16-B830-4EFF-8CB0-DE8E57720CDD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EE472D1E-0B39-43FF-9F13-3981AFE79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62D67ACC-D235-482D-AF73-EA30E6466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4BFA6CB-C65D-4E90-9429-6C9648851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C44F-DB87-47B9-975C-3AD181DD0144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EF6C3DF-6884-4B5D-948B-1AAD3FFF9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BCF0071-8C72-4C48-A571-6079DEBA9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27" name="Date Placeholder 3">
            <a:extLst>
              <a:ext uri="{FF2B5EF4-FFF2-40B4-BE49-F238E27FC236}">
                <a16:creationId xmlns:a16="http://schemas.microsoft.com/office/drawing/2014/main" id="{397C81B4-7E4E-4BE4-A102-E12DBA2BF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8F73A-9A53-44D5-87A0-EF89FB35B76E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8401A73-EDF7-475F-8B26-27FE29552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39ACE44-BB68-49DE-B8DC-AE45C02C2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DEC1FB-CCC2-44F6-B4BE-99835A5E9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77FE-3F74-424B-86C7-10EA22D7ED24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2FE9768-2159-419B-BE8B-EB4C4977A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4B20FF6-87E9-4012-9AC2-A528E02A6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1036832-CA27-43D7-AFE7-4DABA55B5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87178-D13A-4930-A1A8-4200F7450DEF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068B8BF-E0FB-4289-B3FA-8D31CF53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5088B4-21E0-4209-BFB7-04477D033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3FAE6EA-4106-40FC-A22B-305E5CB04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3247B-B3F7-41BB-A95F-B6B56C48E17E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9012464-84E7-47E9-BE50-AEFE3F508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29AB68E-51CE-43DB-B931-258D45D43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</a:t>
            </a:r>
            <a:r>
              <a:rPr lang="fr-FR" dirty="0" err="1"/>
              <a:t>icon</a:t>
            </a:r>
            <a:r>
              <a:rPr lang="fr-FR" dirty="0"/>
              <a:t> to insert a </a:t>
            </a:r>
            <a:r>
              <a:rPr lang="fr-FR" dirty="0" err="1"/>
              <a:t>picture</a:t>
            </a:r>
            <a:endParaRPr lang="fr-FR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CB354E0-8501-4F11-9BB2-C0E1B4987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140C-C5FE-4C35-B4E1-C65C06066FA9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ED462-1B6D-4A6C-8C25-B8F837A2D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FC2D6-F569-4D56-9044-6DC01AE89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FBD1-3D9B-4272-AD61-7503861467DB}" type="datetime1">
              <a:rPr lang="fr-FR" altLang="zh-TW" smtClean="0"/>
              <a:t>05/12/2018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3737233"/>
            <a:ext cx="7213600" cy="7571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MULTI-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CUT</a:t>
            </a:r>
            <a:r>
              <a:rPr lang="fr-FR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REBAR</a:t>
            </a:r>
            <a:r>
              <a:rPr lang="en-US" altLang="zh-TW" sz="3600" spc="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(7)</a:t>
            </a:r>
            <a:endParaRPr lang="fr-FR" sz="3600" spc="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9200" y="4298669"/>
            <a:ext cx="7213600" cy="13602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Advisor : Prof. </a:t>
            </a:r>
            <a:r>
              <a:rPr lang="en-US" sz="3600" dirty="0" err="1">
                <a:cs typeface="Segoe UI" panose="020B0502040204020203" pitchFamily="34" charset="0"/>
              </a:rPr>
              <a:t>K.C.Chang</a:t>
            </a:r>
            <a:endParaRPr lang="en-US" sz="3600" dirty="0">
              <a:cs typeface="Segoe UI" panose="020B050204020402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3600" dirty="0">
                <a:cs typeface="Segoe UI" panose="020B0502040204020203" pitchFamily="34" charset="0"/>
              </a:rPr>
              <a:t>Presenters : You-Ran </a:t>
            </a:r>
            <a:r>
              <a:rPr lang="en-US" sz="3600" dirty="0" err="1">
                <a:cs typeface="Segoe UI" panose="020B0502040204020203" pitchFamily="34" charset="0"/>
              </a:rPr>
              <a:t>Nai</a:t>
            </a:r>
            <a:endParaRPr lang="en-US" sz="3600" dirty="0">
              <a:cs typeface="Segoe UI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53002" y="1005004"/>
            <a:ext cx="2285998" cy="2285996"/>
            <a:chOff x="4761188" y="954891"/>
            <a:chExt cx="2669626" cy="2669624"/>
          </a:xfrm>
        </p:grpSpPr>
        <p:sp>
          <p:nvSpPr>
            <p:cNvPr id="3" name="Oval 2"/>
            <p:cNvSpPr/>
            <p:nvPr/>
          </p:nvSpPr>
          <p:spPr>
            <a:xfrm>
              <a:off x="4761188" y="954891"/>
              <a:ext cx="2669626" cy="2669624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7"/>
            <p:cNvSpPr/>
            <p:nvPr/>
          </p:nvSpPr>
          <p:spPr>
            <a:xfrm>
              <a:off x="5328746" y="1522450"/>
              <a:ext cx="1534508" cy="1534506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Oval 8"/>
            <p:cNvSpPr/>
            <p:nvPr/>
          </p:nvSpPr>
          <p:spPr>
            <a:xfrm>
              <a:off x="5738650" y="1932353"/>
              <a:ext cx="714700" cy="714700"/>
            </a:xfrm>
            <a:prstGeom prst="ellipse">
              <a:avLst/>
            </a:prstGeom>
            <a:solidFill>
              <a:schemeClr val="accent1">
                <a:alpha val="48000"/>
              </a:schemeClr>
            </a:solidFill>
            <a:ln w="76200">
              <a:noFill/>
            </a:ln>
            <a:effectLst>
              <a:outerShdw blurRad="889000" sx="109000" sy="109000" algn="ctr" rotWithShape="0">
                <a:schemeClr val="accent1"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BD8A79-6813-42E3-A0C1-B25AC3301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8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6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88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3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87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2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8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54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8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65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52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69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543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 smtClean="0">
                <a:solidFill>
                  <a:schemeClr val="accent2"/>
                </a:solidFill>
              </a:rPr>
              <a:t>FIRST</a:t>
            </a:r>
            <a:endParaRPr lang="fr-FR" sz="28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5430" y="4206903"/>
            <a:ext cx="1692000" cy="726866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彎</a:t>
            </a:r>
            <a:r>
              <a:rPr lang="zh-TW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矩多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點斷筋 </a:t>
            </a:r>
            <a:r>
              <a:rPr lang="en-US" altLang="zh-TW" dirty="0">
                <a:latin typeface="Segoe UI" panose="020B0502040204020203" pitchFamily="34" charset="0"/>
                <a:cs typeface="Segoe UI" panose="020B0502040204020203" pitchFamily="34" charset="0"/>
              </a:rPr>
              <a:t>- 3 </a:t>
            </a:r>
            <a:r>
              <a:rPr lang="zh-TW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點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9787" y="5431842"/>
            <a:ext cx="364329" cy="364329"/>
            <a:chOff x="3173014" y="2956717"/>
            <a:chExt cx="944566" cy="944566"/>
          </a:xfrm>
        </p:grpSpPr>
        <p:sp>
          <p:nvSpPr>
            <p:cNvPr id="24" name="Oval 23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2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2"/>
                </a:solidFill>
              </a:endParaRPr>
            </a:p>
          </p:txBody>
        </p:sp>
      </p:grp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204116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2727196" y="5431842"/>
            <a:ext cx="364329" cy="364329"/>
            <a:chOff x="3173014" y="2956717"/>
            <a:chExt cx="944566" cy="944566"/>
          </a:xfrm>
        </p:grpSpPr>
        <p:sp>
          <p:nvSpPr>
            <p:cNvPr id="51" name="Oval 50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3" name="Straight Connector 52"/>
          <p:cNvCxnSpPr>
            <a:stCxn id="51" idx="6"/>
          </p:cNvCxnSpPr>
          <p:nvPr/>
        </p:nvCxnSpPr>
        <p:spPr>
          <a:xfrm>
            <a:off x="3091525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4614605" y="5431842"/>
            <a:ext cx="364329" cy="364329"/>
            <a:chOff x="3173014" y="2956717"/>
            <a:chExt cx="944566" cy="944566"/>
          </a:xfrm>
        </p:grpSpPr>
        <p:sp>
          <p:nvSpPr>
            <p:cNvPr id="55" name="Oval 54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7" name="Straight Connector 56"/>
          <p:cNvCxnSpPr>
            <a:stCxn id="55" idx="6"/>
          </p:cNvCxnSpPr>
          <p:nvPr/>
        </p:nvCxnSpPr>
        <p:spPr>
          <a:xfrm>
            <a:off x="4978934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6502013" y="5431842"/>
            <a:ext cx="364329" cy="364329"/>
            <a:chOff x="3173014" y="2956717"/>
            <a:chExt cx="944566" cy="944566"/>
          </a:xfrm>
        </p:grpSpPr>
        <p:sp>
          <p:nvSpPr>
            <p:cNvPr id="59" name="Oval 58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1" name="Straight Connector 60"/>
          <p:cNvCxnSpPr>
            <a:stCxn id="59" idx="6"/>
          </p:cNvCxnSpPr>
          <p:nvPr/>
        </p:nvCxnSpPr>
        <p:spPr>
          <a:xfrm>
            <a:off x="6866342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8389422" y="5431842"/>
            <a:ext cx="364329" cy="364329"/>
            <a:chOff x="3173014" y="2956717"/>
            <a:chExt cx="944566" cy="944566"/>
          </a:xfrm>
        </p:grpSpPr>
        <p:sp>
          <p:nvSpPr>
            <p:cNvPr id="63" name="Oval 6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Straight Connector 64"/>
          <p:cNvCxnSpPr>
            <a:stCxn id="63" idx="6"/>
          </p:cNvCxnSpPr>
          <p:nvPr/>
        </p:nvCxnSpPr>
        <p:spPr>
          <a:xfrm>
            <a:off x="8753751" y="5614007"/>
            <a:ext cx="1523080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10276831" y="5431842"/>
            <a:ext cx="364329" cy="364329"/>
            <a:chOff x="3173014" y="2956717"/>
            <a:chExt cx="944566" cy="944566"/>
          </a:xfrm>
        </p:grpSpPr>
        <p:sp>
          <p:nvSpPr>
            <p:cNvPr id="67" name="Oval 6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3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70" name="Straight Connector 69"/>
          <p:cNvCxnSpPr/>
          <p:nvPr/>
        </p:nvCxnSpPr>
        <p:spPr>
          <a:xfrm flipV="1">
            <a:off x="1015430" y="3817257"/>
            <a:ext cx="0" cy="1614586"/>
          </a:xfrm>
          <a:prstGeom prst="line">
            <a:avLst/>
          </a:prstGeom>
          <a:ln w="3175">
            <a:solidFill>
              <a:schemeClr val="accent2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901662" y="2191657"/>
            <a:ext cx="0" cy="32401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901662" y="2026815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 altLang="zh-TW" dirty="0"/>
              <a:t>SECOND</a:t>
            </a:r>
            <a:endParaRPr lang="fr-FR" dirty="0"/>
          </a:p>
        </p:txBody>
      </p:sp>
      <p:sp>
        <p:nvSpPr>
          <p:cNvPr id="76" name="TextBox 75"/>
          <p:cNvSpPr txBox="1"/>
          <p:nvPr/>
        </p:nvSpPr>
        <p:spPr>
          <a:xfrm>
            <a:off x="2901662" y="2550035"/>
            <a:ext cx="1692000" cy="726289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初步</a:t>
            </a:r>
            <a:endParaRPr lang="en-US" altLang="zh-TW" dirty="0" smtClean="0"/>
          </a:p>
          <a:p>
            <a:r>
              <a:rPr lang="zh-TW" altLang="en-US" dirty="0" smtClean="0"/>
              <a:t>優化</a:t>
            </a:r>
            <a:r>
              <a:rPr lang="zh-TW" altLang="en-US" dirty="0"/>
              <a:t>結果</a:t>
            </a:r>
            <a:endParaRPr lang="fr-FR" dirty="0"/>
          </a:p>
        </p:txBody>
      </p:sp>
      <p:sp>
        <p:nvSpPr>
          <p:cNvPr id="82" name="TextBox 81"/>
          <p:cNvSpPr txBox="1"/>
          <p:nvPr/>
        </p:nvSpPr>
        <p:spPr>
          <a:xfrm>
            <a:off x="4782340" y="3683683"/>
            <a:ext cx="1692000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</a:rPr>
              <a:t>THIRD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82340" y="4206903"/>
            <a:ext cx="1692000" cy="646331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r>
              <a:rPr lang="zh-TW" altLang="en-US" dirty="0"/>
              <a:t>剪力</a:t>
            </a:r>
            <a:endParaRPr lang="en-US" altLang="zh-TW" dirty="0"/>
          </a:p>
          <a:p>
            <a:r>
              <a:rPr lang="zh-TW" altLang="en-US" dirty="0"/>
              <a:t>雙箍轉單箍</a:t>
            </a:r>
            <a:endParaRPr lang="fr-FR" altLang="zh-TW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4782340" y="3817257"/>
            <a:ext cx="0" cy="1614586"/>
          </a:xfrm>
          <a:prstGeom prst="line">
            <a:avLst/>
          </a:prstGeom>
          <a:ln w="3175">
            <a:solidFill>
              <a:schemeClr val="accent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8549250" y="3817257"/>
            <a:ext cx="0" cy="16145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6687846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687845" y="2026815"/>
            <a:ext cx="2438569" cy="523220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fr-FR" dirty="0">
                <a:solidFill>
                  <a:schemeClr val="accent3"/>
                </a:solidFill>
              </a:rPr>
              <a:t>MILESTONE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687846" y="2550035"/>
            <a:ext cx="1692000" cy="726866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>
            <a:defPPr>
              <a:defRPr lang="fr-FR"/>
            </a:defPPr>
            <a:lvl1pPr>
              <a:lnSpc>
                <a:spcPct val="120000"/>
              </a:lnSpc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zh-TW" altLang="en-US" dirty="0" smtClean="0"/>
              <a:t>非線性</a:t>
            </a:r>
            <a:endParaRPr lang="en-US" altLang="zh-TW" dirty="0" smtClean="0"/>
          </a:p>
          <a:p>
            <a:r>
              <a:rPr lang="zh-TW" altLang="en-US" dirty="0" smtClean="0"/>
              <a:t>多點斷筋</a:t>
            </a:r>
            <a:endParaRPr lang="fr-FR" altLang="zh-TW" dirty="0"/>
          </a:p>
        </p:txBody>
      </p:sp>
      <p:cxnSp>
        <p:nvCxnSpPr>
          <p:cNvPr id="91" name="Straight Connector 90"/>
          <p:cNvCxnSpPr/>
          <p:nvPr/>
        </p:nvCxnSpPr>
        <p:spPr>
          <a:xfrm flipV="1">
            <a:off x="10469885" y="2191657"/>
            <a:ext cx="0" cy="3240186"/>
          </a:xfrm>
          <a:prstGeom prst="line">
            <a:avLst/>
          </a:prstGeom>
          <a:ln w="3175">
            <a:solidFill>
              <a:schemeClr val="accent3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Roadmap</a:t>
            </a:r>
            <a:endParaRPr lang="fr-FR" dirty="0">
              <a:solidFill>
                <a:srgbClr val="1ABC9C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7F32AE-2E45-4B46-962B-9B7EA16B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22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28650"/>
            <a:ext cx="0" cy="56007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87550" y="3581400"/>
            <a:ext cx="82169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40655" y="119065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RIGOROUS </a:t>
            </a: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PROCEDURE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40655" y="6215716"/>
            <a:ext cx="17106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400" b="1" spc="3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ENGINEER</a:t>
            </a:r>
            <a:endParaRPr lang="fr-FR" sz="1400" b="1" spc="3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204450" y="3432370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NON-LINEAR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76860" y="3427511"/>
            <a:ext cx="171069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1400" b="1" spc="300" dirty="0">
                <a:latin typeface="Segoe UI" panose="020B0502040204020203" pitchFamily="34" charset="0"/>
                <a:cs typeface="Segoe UI" panose="020B0502040204020203" pitchFamily="34" charset="0"/>
              </a:rPr>
              <a:t>LINEAR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4FC78-848E-4CF3-A0B5-01A6B88B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23</a:t>
            </a:fld>
            <a:endParaRPr lang="fr-FR" dirty="0"/>
          </a:p>
        </p:txBody>
      </p:sp>
      <p:grpSp>
        <p:nvGrpSpPr>
          <p:cNvPr id="43" name="Group 1"/>
          <p:cNvGrpSpPr/>
          <p:nvPr/>
        </p:nvGrpSpPr>
        <p:grpSpPr>
          <a:xfrm>
            <a:off x="3231751" y="793935"/>
            <a:ext cx="944566" cy="944566"/>
            <a:chOff x="3173014" y="2956717"/>
            <a:chExt cx="944566" cy="944566"/>
          </a:xfrm>
        </p:grpSpPr>
        <p:sp>
          <p:nvSpPr>
            <p:cNvPr id="44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6" name="Group 24"/>
          <p:cNvGrpSpPr/>
          <p:nvPr/>
        </p:nvGrpSpPr>
        <p:grpSpPr>
          <a:xfrm>
            <a:off x="3231751" y="3852852"/>
            <a:ext cx="944566" cy="944566"/>
            <a:chOff x="3173014" y="2956717"/>
            <a:chExt cx="944566" cy="944566"/>
          </a:xfrm>
        </p:grpSpPr>
        <p:sp>
          <p:nvSpPr>
            <p:cNvPr id="47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sp>
        <p:nvSpPr>
          <p:cNvPr id="49" name="TextBox 98"/>
          <p:cNvSpPr txBox="1"/>
          <p:nvPr/>
        </p:nvSpPr>
        <p:spPr>
          <a:xfrm>
            <a:off x="3231753" y="5260966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FROM EXISTING </a:t>
            </a:r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endParaRPr lang="fr-FR" sz="2000" dirty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50" name="Group 27"/>
          <p:cNvGrpSpPr/>
          <p:nvPr/>
        </p:nvGrpSpPr>
        <p:grpSpPr>
          <a:xfrm>
            <a:off x="7611237" y="799884"/>
            <a:ext cx="944566" cy="944566"/>
            <a:chOff x="3173014" y="2956717"/>
            <a:chExt cx="944566" cy="944566"/>
          </a:xfrm>
        </p:grpSpPr>
        <p:sp>
          <p:nvSpPr>
            <p:cNvPr id="51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53" name="Group 30"/>
          <p:cNvGrpSpPr/>
          <p:nvPr/>
        </p:nvGrpSpPr>
        <p:grpSpPr>
          <a:xfrm>
            <a:off x="7611236" y="3852860"/>
            <a:ext cx="944566" cy="944566"/>
            <a:chOff x="3173014" y="2956717"/>
            <a:chExt cx="944566" cy="944566"/>
          </a:xfrm>
        </p:grpSpPr>
        <p:sp>
          <p:nvSpPr>
            <p:cNvPr id="54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sp>
        <p:nvSpPr>
          <p:cNvPr id="56" name="TextBox 41"/>
          <p:cNvSpPr txBox="1"/>
          <p:nvPr/>
        </p:nvSpPr>
        <p:spPr>
          <a:xfrm>
            <a:off x="3231752" y="2202049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 DEMAND</a:t>
            </a:r>
          </a:p>
          <a:p>
            <a:r>
              <a:rPr lang="fr-FR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MULTI-CUT</a:t>
            </a:r>
            <a:endParaRPr lang="fr-F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7" name="TextBox 42"/>
          <p:cNvSpPr txBox="1"/>
          <p:nvPr/>
        </p:nvSpPr>
        <p:spPr>
          <a:xfrm>
            <a:off x="7611236" y="2207998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NONLINEAR HISTORY ANALYSIS</a:t>
            </a:r>
            <a:endParaRPr lang="fr-FR" altLang="zh-TW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3" name="TextBox 43"/>
          <p:cNvSpPr txBox="1"/>
          <p:nvPr/>
        </p:nvSpPr>
        <p:spPr>
          <a:xfrm>
            <a:off x="7611234" y="5260974"/>
            <a:ext cx="1548000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MULTI-MODES PUSHOVER</a:t>
            </a:r>
          </a:p>
        </p:txBody>
      </p:sp>
      <p:sp>
        <p:nvSpPr>
          <p:cNvPr id="84" name="文字方塊 83"/>
          <p:cNvSpPr txBox="1"/>
          <p:nvPr/>
        </p:nvSpPr>
        <p:spPr>
          <a:xfrm>
            <a:off x="9302874" y="1575761"/>
            <a:ext cx="1762342" cy="12003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ETABS2016/SAP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MATLAB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IDA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667096" y="1582530"/>
            <a:ext cx="1058303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9302874" y="4456781"/>
            <a:ext cx="1058303" cy="193899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ETABS9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MPA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MMC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8" name="文字方塊 87"/>
          <p:cNvSpPr txBox="1"/>
          <p:nvPr/>
        </p:nvSpPr>
        <p:spPr>
          <a:xfrm>
            <a:off x="4667096" y="4478889"/>
            <a:ext cx="764440" cy="796757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EXCEL</a:t>
            </a:r>
          </a:p>
          <a:p>
            <a:pPr>
              <a:lnSpc>
                <a:spcPct val="120000"/>
              </a:lnSpc>
            </a:pPr>
            <a:r>
              <a:rPr lang="en-US" altLang="zh-TW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VBA</a:t>
            </a:r>
            <a:endParaRPr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0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46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4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3803"/>
            <a:ext cx="6095238" cy="4552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238" y="943803"/>
            <a:ext cx="6095238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4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5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381" y="1152809"/>
            <a:ext cx="6095238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3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97" y="2712877"/>
            <a:ext cx="1916963" cy="1401067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6</a:t>
            </a:fld>
            <a:endParaRPr lang="fr-FR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745" y="2712879"/>
            <a:ext cx="1916963" cy="1677333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2" y="2712879"/>
            <a:ext cx="1916963" cy="1677333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9631" y="2712879"/>
            <a:ext cx="1916963" cy="140106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345831" y="554509"/>
            <a:ext cx="2314095" cy="190205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GRAPH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REBAR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LENGTH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STIRRUP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SIZE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&amp;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SUPPORT</a:t>
            </a:r>
            <a:r>
              <a:rPr lang="zh-TW" alt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WIDTH</a:t>
            </a:r>
            <a:endParaRPr lang="zh-TW" altLang="en-US" sz="16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47745" y="4880795"/>
            <a:ext cx="3282694" cy="108952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roupby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a beam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while spacing &lt; MIN_SPACING</a:t>
            </a:r>
          </a:p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       UPGRADE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66802" y="4880795"/>
            <a:ext cx="1812997" cy="393890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irst </a:t>
            </a:r>
            <a:r>
              <a:rPr lang="en-US" altLang="zh-TW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calc</a:t>
            </a: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SIZE &amp; S 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noFill/>
            </p:spPr>
            <p:txBody>
              <a:bodyPr wrap="none" lIns="0" rtlCol="0" anchor="t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MERGE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&lt;= x &lt;=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TW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TW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en-US" altLang="zh-TW" dirty="0" smtClean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  x =&gt;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Segoe UI Light" panose="020B0502040204020203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zh-TW" altLang="en-US" dirty="0" smtClean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691" y="4880795"/>
                <a:ext cx="1922129" cy="1439946"/>
              </a:xfrm>
              <a:prstGeom prst="rect">
                <a:avLst/>
              </a:prstGeom>
              <a:blipFill>
                <a:blip r:embed="rId7"/>
                <a:stretch>
                  <a:fillRect l="-7619" t="-4661" r="-25079" b="-42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9709631" y="4880795"/>
            <a:ext cx="2044791" cy="4247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DROP DOUBLE SIZE</a:t>
            </a:r>
            <a:endParaRPr lang="zh-TW" altLang="en-US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25464" y="2523392"/>
            <a:ext cx="2485296" cy="29893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383465" y="1689539"/>
            <a:ext cx="2569293" cy="609398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HAVEN’T</a:t>
            </a:r>
            <a:r>
              <a:rPr lang="zh-TW" altLang="en-US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schemeClr val="accent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FINISH</a:t>
            </a:r>
            <a:endParaRPr lang="zh-TW" altLang="en-US" sz="2800" dirty="0" smtClean="0">
              <a:solidFill>
                <a:schemeClr val="accent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47745" y="554509"/>
            <a:ext cx="4476931" cy="646331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r>
              <a:rPr lang="en-US" altLang="zh-TW" dirty="0"/>
              <a:t>STIRRUP_REBAR = ['#4', '2#4', '2#5', '2#6']</a:t>
            </a:r>
          </a:p>
          <a:p>
            <a:r>
              <a:rPr lang="en-US" altLang="zh-TW" dirty="0"/>
              <a:t>STIRRUP_SPACING = [10, 12, 15, 18, 20, 25, 30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127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9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8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381" y="1152809"/>
            <a:ext cx="6095238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F0746BA-D1AA-4FF4-8D48-BDBC7FF48778}" type="slidenum">
              <a:rPr lang="fr-FR" smtClean="0"/>
              <a:t>9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381" y="1152809"/>
            <a:ext cx="6095238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7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tlCol="0" anchor="t">
        <a:spAutoFit/>
      </a:bodyPr>
      <a:lstStyle>
        <a:defPPr algn="l">
          <a:lnSpc>
            <a:spcPct val="120000"/>
          </a:lnSpc>
          <a:defRPr sz="28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678</Words>
  <Application>Microsoft Office PowerPoint</Application>
  <PresentationFormat>Widescreen</PresentationFormat>
  <Paragraphs>175</Paragraphs>
  <Slides>23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新細明體</vt:lpstr>
      <vt:lpstr>Arial</vt:lpstr>
      <vt:lpstr>Calibri</vt:lpstr>
      <vt:lpstr>Cambria Math</vt:lpstr>
      <vt:lpstr>Segoe UI</vt:lpstr>
      <vt:lpstr>Segoe UI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skyran</cp:lastModifiedBy>
  <cp:revision>186</cp:revision>
  <dcterms:created xsi:type="dcterms:W3CDTF">2015-10-12T10:51:44Z</dcterms:created>
  <dcterms:modified xsi:type="dcterms:W3CDTF">2018-12-05T03:52:03Z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