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0" r:id="rId2"/>
    <p:sldId id="257" r:id="rId3"/>
    <p:sldId id="336" r:id="rId4"/>
    <p:sldId id="264" r:id="rId5"/>
    <p:sldId id="356" r:id="rId6"/>
    <p:sldId id="357" r:id="rId7"/>
    <p:sldId id="280" r:id="rId8"/>
    <p:sldId id="332" r:id="rId9"/>
    <p:sldId id="333" r:id="rId10"/>
    <p:sldId id="327" r:id="rId11"/>
    <p:sldId id="354" r:id="rId12"/>
    <p:sldId id="338" r:id="rId13"/>
    <p:sldId id="355" r:id="rId14"/>
    <p:sldId id="334" r:id="rId15"/>
    <p:sldId id="335" r:id="rId16"/>
    <p:sldId id="342" r:id="rId17"/>
    <p:sldId id="348" r:id="rId18"/>
    <p:sldId id="349" r:id="rId19"/>
    <p:sldId id="350" r:id="rId20"/>
    <p:sldId id="352" r:id="rId21"/>
    <p:sldId id="353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7"/>
          </p14:sldIdLst>
        </p14:section>
        <p14:section name="Solution" id="{A551B479-8CA7-45C9-A068-7977E2FBC882}">
          <p14:sldIdLst>
            <p14:sldId id="336"/>
            <p14:sldId id="264"/>
            <p14:sldId id="356"/>
            <p14:sldId id="357"/>
            <p14:sldId id="280"/>
            <p14:sldId id="332"/>
            <p14:sldId id="333"/>
            <p14:sldId id="327"/>
            <p14:sldId id="354"/>
            <p14:sldId id="338"/>
            <p14:sldId id="355"/>
            <p14:sldId id="334"/>
            <p14:sldId id="335"/>
            <p14:sldId id="342"/>
            <p14:sldId id="348"/>
            <p14:sldId id="349"/>
            <p14:sldId id="350"/>
            <p14:sldId id="352"/>
            <p14:sldId id="353"/>
          </p14:sldIdLst>
        </p14:section>
        <p14:section name="Market" id="{C48C19BF-9578-4868-9537-E16713293419}">
          <p14:sldIdLst/>
        </p14:section>
        <p14:section name="Data" id="{A6AA84DB-BB6C-4422-AD76-071ED167E871}">
          <p14:sldIdLst/>
        </p14:section>
        <p14:section name="Team" id="{6B5E1466-F08A-478B-99C7-9FF5F0CE64D6}">
          <p14:sldIdLst/>
        </p14:section>
        <p14:section name="Plan" id="{6D3F5E76-E530-496F-B9CA-420499884FC3}">
          <p14:sldIdLst>
            <p14:sldId id="275"/>
          </p14:sldIdLst>
        </p14:section>
        <p14:section name="Icons" id="{D384BBCD-9DDB-42FE-9637-D10B70F87CE1}">
          <p14:sldIdLst/>
        </p14:section>
        <p14:section name="Colors" id="{9CCC1D76-F96D-4946-9BAC-43758E17D94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F7F7F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28339" autoAdjust="0"/>
  </p:normalViewPr>
  <p:slideViewPr>
    <p:cSldViewPr snapToGrid="0">
      <p:cViewPr varScale="1">
        <p:scale>
          <a:sx n="32" d="100"/>
          <a:sy n="32" d="100"/>
        </p:scale>
        <p:origin x="3876" y="60"/>
      </p:cViewPr>
      <p:guideLst>
        <p:guide orient="horz" pos="2183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ran\Downloads\2018-0816%20SmartSplice%20&#30340;&#35079;&#26412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ran\Downloads\2018-0816%20SmartSplice%20&#30340;&#35079;&#26412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上層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4953088610402573"/>
          <c:w val="0.90286351706036749"/>
          <c:h val="0.75107537614136266"/>
        </c:manualLayout>
      </c:layout>
      <c:lineChart>
        <c:grouping val="standard"/>
        <c:varyColors val="0"/>
        <c:ser>
          <c:idx val="0"/>
          <c:order val="0"/>
          <c:tx>
            <c:strRef>
              <c:f>'[2018-0816 SmartSplice 的複本.xlsm]工作表2'!$C$11</c:f>
              <c:strCache>
                <c:ptCount val="1"/>
                <c:pt idx="0">
                  <c:v>初始斷筋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'[2018-0816 SmartSplice 的複本.xlsm]工作表2'!$AC$11:$AW$11</c:f>
              <c:numCache>
                <c:formatCode>General</c:formatCode>
                <c:ptCount val="21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A4-414E-9C78-7F3B351F3E6F}"/>
            </c:ext>
          </c:extLst>
        </c:ser>
        <c:ser>
          <c:idx val="1"/>
          <c:order val="1"/>
          <c:tx>
            <c:strRef>
              <c:f>'[2018-0816 SmartSplice 的複本.xlsm]工作表2'!$C$15</c:f>
              <c:strCache>
                <c:ptCount val="1"/>
                <c:pt idx="0">
                  <c:v>多點斷筋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'[2018-0816 SmartSplice 的複本.xlsm]工作表2'!$AC$15:$AW$15</c:f>
              <c:numCache>
                <c:formatCode>General</c:formatCode>
                <c:ptCount val="21"/>
                <c:pt idx="0">
                  <c:v>8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A4-414E-9C78-7F3B351F3E6F}"/>
            </c:ext>
          </c:extLst>
        </c:ser>
        <c:ser>
          <c:idx val="2"/>
          <c:order val="2"/>
          <c:tx>
            <c:strRef>
              <c:f>'[2018-0816 SmartSplice 的複本.xlsm]工作表2'!$C$27</c:f>
              <c:strCache>
                <c:ptCount val="1"/>
                <c:pt idx="0">
                  <c:v>多點斷筋 + 延伸長度</c:v>
                </c:pt>
              </c:strCache>
            </c:strRef>
          </c:tx>
          <c:spPr>
            <a:ln w="222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'[2018-0816 SmartSplice 的複本.xlsm]工作表2'!$AC$31:$AW$31</c:f>
              <c:numCache>
                <c:formatCode>General</c:formatCode>
                <c:ptCount val="21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A4-414E-9C78-7F3B351F3E6F}"/>
            </c:ext>
          </c:extLst>
        </c:ser>
        <c:ser>
          <c:idx val="3"/>
          <c:order val="3"/>
          <c:tx>
            <c:strRef>
              <c:f>'[2018-0816 SmartSplice 的複本.xlsm]工作表2'!$C$35</c:f>
              <c:strCache>
                <c:ptCount val="1"/>
                <c:pt idx="0">
                  <c:v>三點斷筋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'[2018-0816 SmartSplice 的複本.xlsm]工作表2'!$AC$39:$AW$39</c:f>
              <c:numCache>
                <c:formatCode>General</c:formatCode>
                <c:ptCount val="21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A4-414E-9C78-7F3B351F3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1698848"/>
        <c:axId val="1251617664"/>
      </c:lineChart>
      <c:catAx>
        <c:axId val="1251698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51617664"/>
        <c:crosses val="autoZero"/>
        <c:auto val="1"/>
        <c:lblAlgn val="ctr"/>
        <c:lblOffset val="100"/>
        <c:noMultiLvlLbl val="0"/>
      </c:catAx>
      <c:valAx>
        <c:axId val="1251617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5169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下層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6.5025371828521417E-2"/>
          <c:y val="0.30884924838940586"/>
          <c:w val="0.9155301837270341"/>
          <c:h val="0.58767568599379627"/>
        </c:manualLayout>
      </c:layout>
      <c:lineChart>
        <c:grouping val="standard"/>
        <c:varyColors val="0"/>
        <c:ser>
          <c:idx val="0"/>
          <c:order val="0"/>
          <c:tx>
            <c:strRef>
              <c:f>'[2018-0816 SmartSplice 的複本.xlsm]工作表2'!$C$11</c:f>
              <c:strCache>
                <c:ptCount val="1"/>
                <c:pt idx="0">
                  <c:v>初始斷筋</c:v>
                </c:pt>
              </c:strCache>
            </c:strRef>
          </c:tx>
          <c:spPr>
            <a:ln w="2222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'[2018-0816 SmartSplice 的複本.xlsm]工作表2'!$AC$13:$AW$13</c:f>
              <c:numCache>
                <c:formatCode>General</c:formatCode>
                <c:ptCount val="2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5F-4B23-A2AC-0384B44E8938}"/>
            </c:ext>
          </c:extLst>
        </c:ser>
        <c:ser>
          <c:idx val="1"/>
          <c:order val="1"/>
          <c:tx>
            <c:strRef>
              <c:f>'[2018-0816 SmartSplice 的複本.xlsm]工作表2'!$C$15</c:f>
              <c:strCache>
                <c:ptCount val="1"/>
                <c:pt idx="0">
                  <c:v>多點斷筋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'[2018-0816 SmartSplice 的複本.xlsm]工作表2'!$AC$17:$AW$17</c:f>
              <c:numCache>
                <c:formatCode>General</c:formatCode>
                <c:ptCount val="21"/>
                <c:pt idx="0">
                  <c:v>6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5F-4B23-A2AC-0384B44E8938}"/>
            </c:ext>
          </c:extLst>
        </c:ser>
        <c:ser>
          <c:idx val="2"/>
          <c:order val="2"/>
          <c:tx>
            <c:strRef>
              <c:f>'[2018-0816 SmartSplice 的複本.xlsm]工作表2'!$C$27</c:f>
              <c:strCache>
                <c:ptCount val="1"/>
                <c:pt idx="0">
                  <c:v>多點斷筋 + 延伸長度</c:v>
                </c:pt>
              </c:strCache>
            </c:strRef>
          </c:tx>
          <c:spPr>
            <a:ln w="222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'[2018-0816 SmartSplice 的複本.xlsm]工作表2'!$AC$33:$AW$33</c:f>
              <c:numCache>
                <c:formatCode>General</c:formatCode>
                <c:ptCount val="2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5F-4B23-A2AC-0384B44E8938}"/>
            </c:ext>
          </c:extLst>
        </c:ser>
        <c:ser>
          <c:idx val="3"/>
          <c:order val="3"/>
          <c:tx>
            <c:strRef>
              <c:f>'[2018-0816 SmartSplice 的複本.xlsm]工作表2'!$C$35</c:f>
              <c:strCache>
                <c:ptCount val="1"/>
                <c:pt idx="0">
                  <c:v>三點斷筋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'[2018-0816 SmartSplice 的複本.xlsm]工作表2'!$AC$41:$AW$41</c:f>
              <c:numCache>
                <c:formatCode>General</c:formatCode>
                <c:ptCount val="2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5F-4B23-A2AC-0384B44E8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1698848"/>
        <c:axId val="1251617664"/>
      </c:lineChart>
      <c:catAx>
        <c:axId val="1251698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51617664"/>
        <c:crosses val="autoZero"/>
        <c:auto val="1"/>
        <c:lblAlgn val="ctr"/>
        <c:lblOffset val="100"/>
        <c:noMultiLvlLbl val="0"/>
      </c:catAx>
      <c:valAx>
        <c:axId val="1251617664"/>
        <c:scaling>
          <c:orientation val="minMax"/>
          <c:max val="7"/>
          <c:min val="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5169884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為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開頭介紹大綱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老師同學大家好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今天會大概介紹整個多點斷筋的想法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包含想要解決的問題，論文結束後想達到的目標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為了達到目標分成的幾個大步驟與小步驟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以及目前的進度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3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43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如果知道這條重力曲線的話</a:t>
            </a:r>
            <a:endParaRPr lang="en-US" altLang="zh-TW" dirty="0"/>
          </a:p>
          <a:p>
            <a:r>
              <a:rPr lang="zh-TW" altLang="en-US" dirty="0"/>
              <a:t>再加上四個配筋點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以上層筋為例</a:t>
            </a:r>
            <a:endParaRPr lang="en-US" altLang="zh-TW" dirty="0"/>
          </a:p>
          <a:p>
            <a:r>
              <a:rPr lang="zh-TW" altLang="en-US" dirty="0"/>
              <a:t>配筋點 </a:t>
            </a:r>
            <a:r>
              <a:rPr lang="en-US" altLang="zh-TW" dirty="0"/>
              <a:t>–</a:t>
            </a:r>
            <a:r>
              <a:rPr lang="zh-TW" altLang="en-US" dirty="0"/>
              <a:t> 重力 </a:t>
            </a:r>
            <a:r>
              <a:rPr lang="en-US" altLang="zh-TW" dirty="0"/>
              <a:t>=</a:t>
            </a:r>
            <a:r>
              <a:rPr lang="zh-TW" altLang="en-US" dirty="0"/>
              <a:t> 地震力</a:t>
            </a:r>
            <a:endParaRPr lang="en-US" altLang="zh-TW" dirty="0"/>
          </a:p>
          <a:p>
            <a:r>
              <a:rPr lang="zh-TW" altLang="en-US" dirty="0"/>
              <a:t>下層筋就直接是地震力</a:t>
            </a:r>
            <a:endParaRPr lang="en-US" altLang="zh-TW" dirty="0"/>
          </a:p>
          <a:p>
            <a:r>
              <a:rPr lang="zh-TW" altLang="en-US" dirty="0"/>
              <a:t>所以地震力和重力就出來了</a:t>
            </a:r>
            <a:endParaRPr lang="en-US" altLang="zh-TW" dirty="0"/>
          </a:p>
          <a:p>
            <a:r>
              <a:rPr lang="zh-TW" altLang="en-US" dirty="0"/>
              <a:t>那就可以回到前面的曲線</a:t>
            </a:r>
            <a:endParaRPr lang="en-US" altLang="zh-TW" dirty="0"/>
          </a:p>
          <a:p>
            <a:r>
              <a:rPr lang="zh-TW" altLang="en-US" dirty="0"/>
              <a:t>我們就可以直接 </a:t>
            </a:r>
            <a:r>
              <a:rPr lang="en-US" altLang="zh-TW" dirty="0"/>
              <a:t>match </a:t>
            </a:r>
            <a:r>
              <a:rPr lang="zh-TW" altLang="en-US" dirty="0"/>
              <a:t>需求了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11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僅僅只有配筋梁長並不足夠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算出</m:t>
                    </m:r>
                  </m:oMath>
                </a14:m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但只僅僅知道這個還不夠</a:t>
                </a:r>
                <a:endParaRPr lang="en-US" altLang="zh-TW" dirty="0"/>
              </a:p>
              <a:p>
                <a:r>
                  <a:rPr lang="zh-TW" altLang="en-US" dirty="0"/>
                  <a:t>重力需求曲線會隨著束制條件的不同而上下移動</a:t>
                </a:r>
                <a:endParaRPr lang="en-US" altLang="zh-TW" dirty="0"/>
              </a:p>
              <a:p>
                <a:r>
                  <a:rPr lang="zh-TW" altLang="en-US" dirty="0"/>
                  <a:t>如果都是 </a:t>
                </a:r>
                <a:r>
                  <a:rPr lang="en-US" altLang="zh-TW" dirty="0"/>
                  <a:t>pin </a:t>
                </a:r>
                <a:r>
                  <a:rPr lang="zh-TW" altLang="en-US" dirty="0"/>
                  <a:t>兩端為 </a:t>
                </a:r>
                <a:r>
                  <a:rPr lang="en-US" altLang="zh-TW" dirty="0"/>
                  <a:t>0</a:t>
                </a:r>
              </a:p>
              <a:p>
                <a:r>
                  <a:rPr lang="zh-TW" altLang="en-US" dirty="0"/>
                  <a:t>兩端是 </a:t>
                </a:r>
                <a:r>
                  <a:rPr lang="en-US" altLang="zh-TW" dirty="0"/>
                  <a:t>fix </a:t>
                </a:r>
                <a:r>
                  <a:rPr lang="zh-TW" altLang="en-US" dirty="0"/>
                  <a:t>的話為 </a:t>
                </a:r>
                <a:r>
                  <a:rPr lang="en-US" altLang="zh-TW" dirty="0"/>
                  <a:t>1/12</a:t>
                </a:r>
              </a:p>
              <a:p>
                <a:r>
                  <a:rPr lang="zh-TW" altLang="en-US" dirty="0"/>
                  <a:t>這個是比較不確定的地方</a:t>
                </a:r>
                <a:endParaRPr lang="en-US" altLang="zh-TW" dirty="0"/>
              </a:p>
              <a:p>
                <a:r>
                  <a:rPr lang="zh-TW" altLang="en-US" dirty="0"/>
                  <a:t>目前的想法是取保守估計</a:t>
                </a:r>
                <a:endParaRPr lang="en-US" altLang="zh-TW" dirty="0"/>
              </a:p>
              <a:p>
                <a:r>
                  <a:rPr lang="zh-TW" altLang="en-US" dirty="0"/>
                  <a:t>上層筋重力影響越少越好取 </a:t>
                </a:r>
                <a:r>
                  <a:rPr lang="en-US" altLang="zh-TW" dirty="0"/>
                  <a:t>1/12</a:t>
                </a:r>
                <a:r>
                  <a:rPr lang="zh-TW" altLang="en-US" dirty="0"/>
                  <a:t> 的一半 </a:t>
                </a:r>
                <a:r>
                  <a:rPr lang="en-US" altLang="zh-TW" dirty="0"/>
                  <a:t>1/24</a:t>
                </a:r>
              </a:p>
              <a:p>
                <a:r>
                  <a:rPr lang="zh-TW" altLang="en-US" dirty="0"/>
                  <a:t>下層筋越多越好取 </a:t>
                </a:r>
                <a:r>
                  <a:rPr lang="en-US" altLang="zh-TW" dirty="0"/>
                  <a:t>1/8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還要取載重組合</a:t>
                </a:r>
                <a:endParaRPr lang="en-US" altLang="zh-TW" dirty="0"/>
              </a:p>
              <a:p>
                <a:r>
                  <a:rPr lang="zh-TW" altLang="en-US" dirty="0"/>
                  <a:t>一樣上層越少越保守取 </a:t>
                </a:r>
                <a:r>
                  <a:rPr lang="en-US" altLang="zh-TW" dirty="0"/>
                  <a:t>0.9DL</a:t>
                </a:r>
              </a:p>
              <a:p>
                <a:r>
                  <a:rPr lang="zh-TW" altLang="en-US" dirty="0"/>
                  <a:t>下層越多越保守取 </a:t>
                </a:r>
                <a:r>
                  <a:rPr lang="en-US" altLang="zh-TW" dirty="0"/>
                  <a:t>1.2DL+1.6LL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1/8 𝑤𝑙^2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算出</a:t>
                </a:r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但只僅僅知道這條紅色的重力曲線還不夠</a:t>
                </a:r>
                <a:endParaRPr lang="en-US" altLang="zh-TW" dirty="0"/>
              </a:p>
              <a:p>
                <a:r>
                  <a:rPr lang="zh-TW" altLang="en-US" dirty="0"/>
                  <a:t>還需要做載重組合</a:t>
                </a:r>
                <a:endParaRPr lang="en-US" altLang="zh-TW" dirty="0"/>
              </a:p>
              <a:p>
                <a:r>
                  <a:rPr lang="en-US" altLang="zh-TW" dirty="0"/>
                  <a:t>1.4D</a:t>
                </a:r>
              </a:p>
              <a:p>
                <a:r>
                  <a:rPr lang="en-US" altLang="zh-TW" dirty="0"/>
                  <a:t>1.2D +1.6L</a:t>
                </a:r>
              </a:p>
              <a:p>
                <a:r>
                  <a:rPr lang="en-US" altLang="zh-TW" dirty="0"/>
                  <a:t>1.2D + 0.5L ± E</a:t>
                </a:r>
              </a:p>
              <a:p>
                <a:r>
                  <a:rPr lang="en-US" altLang="zh-TW" dirty="0"/>
                  <a:t>0.9D ± E</a:t>
                </a:r>
              </a:p>
              <a:p>
                <a:r>
                  <a:rPr lang="zh-TW" altLang="en-US" dirty="0"/>
                  <a:t>忽略風力</a:t>
                </a:r>
                <a:endParaRPr lang="en-US" altLang="zh-TW" dirty="0"/>
              </a:p>
              <a:p>
                <a:r>
                  <a:rPr lang="zh-TW" altLang="en-US" dirty="0"/>
                  <a:t>所以需要使用者輸入更多的資訊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 梁長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280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909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5%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946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300 </a:t>
            </a:r>
            <a:r>
              <a:rPr lang="zh-TW" altLang="en-US" dirty="0"/>
              <a:t>多根大梁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777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77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問題與目標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目前工程上斷筋處都固定在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1/5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之所以這樣是為了施工上比較方便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但是這樣會有不經濟的問題產生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如果我們能做到根據需求來決定斷筋處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就能節省鋼筋的用量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Outline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為了達到以上的目標，我們把問題拆解為幾個步驟。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第一步是依據現有的配筋做優化。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第二步是以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ETABS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真正的需求，而不再是現有的配筋。並再加上剪力的部分。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第三步是做非線性靜力的部分，由於以上都是線性的推估，如果進入到非線性，行為是否還是我們所預期的，然後由於想要包含高樓層的部分，所以需要研究靜力高模態的狀況。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第四步是做非線性動力分析。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83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622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</a:t>
            </a:r>
            <a:endParaRPr lang="en-US" altLang="zh-TW" dirty="0"/>
          </a:p>
          <a:p>
            <a:r>
              <a:rPr lang="zh-TW" altLang="en-US" dirty="0"/>
              <a:t>一般結構的地震力與重力的彎矩圖可能長這個樣子</a:t>
            </a:r>
            <a:endParaRPr lang="en-US" altLang="zh-TW" dirty="0"/>
          </a:p>
          <a:p>
            <a:r>
              <a:rPr lang="zh-TW" altLang="en-US" dirty="0"/>
              <a:t>我們把這一塊拿出來看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90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假設重力、地震力的實際需求如左上圖</a:t>
            </a:r>
            <a:endParaRPr lang="en-US" altLang="zh-TW" dirty="0"/>
          </a:p>
          <a:p>
            <a:r>
              <a:rPr lang="zh-TW" altLang="en-US" dirty="0"/>
              <a:t>重力的部分已經系數化了</a:t>
            </a:r>
            <a:endParaRPr lang="en-US" altLang="zh-TW" dirty="0"/>
          </a:p>
          <a:p>
            <a:r>
              <a:rPr lang="zh-TW" altLang="en-US" dirty="0"/>
              <a:t>取 </a:t>
            </a:r>
            <a:r>
              <a:rPr lang="en-US" altLang="zh-TW" dirty="0"/>
              <a:t>1</a:t>
            </a:r>
            <a:r>
              <a:rPr lang="zh-TW" altLang="en-US" dirty="0"/>
              <a:t> 組載重組合為例</a:t>
            </a:r>
            <a:endParaRPr lang="en-US" altLang="zh-TW" dirty="0"/>
          </a:p>
          <a:p>
            <a:r>
              <a:rPr lang="en-US" altLang="zh-TW" dirty="0"/>
              <a:t>1.2DL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0.5LL</a:t>
            </a:r>
          </a:p>
          <a:p>
            <a:endParaRPr lang="en-US" altLang="zh-TW" dirty="0"/>
          </a:p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取包絡線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依據需求所得出的左中右的配筋</a:t>
            </a:r>
            <a:endParaRPr lang="en-US" altLang="zh-TW" dirty="0"/>
          </a:p>
          <a:p>
            <a:r>
              <a:rPr lang="zh-TW" altLang="en-US" dirty="0"/>
              <a:t>左端為 </a:t>
            </a:r>
            <a:r>
              <a:rPr lang="en-US" altLang="zh-TW" dirty="0"/>
              <a:t>0~1/3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中央是 </a:t>
            </a:r>
            <a:r>
              <a:rPr lang="en-US" altLang="zh-TW" dirty="0"/>
              <a:t>1/4~3/4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右端是 </a:t>
            </a:r>
            <a:r>
              <a:rPr lang="en-US" altLang="zh-TW" dirty="0"/>
              <a:t>2/3~1</a:t>
            </a:r>
            <a:r>
              <a:rPr lang="zh-TW" altLang="en-US" dirty="0"/>
              <a:t> 的最大值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實際配筋應該會再大一點</a:t>
            </a:r>
            <a:endParaRPr lang="en-US" altLang="zh-TW" dirty="0"/>
          </a:p>
          <a:p>
            <a:r>
              <a:rPr lang="zh-TW" altLang="en-US" dirty="0"/>
              <a:t>而且最少會有兩支的限制</a:t>
            </a:r>
            <a:endParaRPr lang="en-US" altLang="zh-TW" dirty="0"/>
          </a:p>
          <a:p>
            <a:r>
              <a:rPr lang="zh-TW" altLang="en-US" dirty="0"/>
              <a:t>這裡取最 </a:t>
            </a:r>
            <a:r>
              <a:rPr lang="en-US" altLang="zh-TW" dirty="0"/>
              <a:t>critical </a:t>
            </a:r>
            <a:r>
              <a:rPr lang="zh-TW" altLang="en-US" dirty="0"/>
              <a:t>的情況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97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再來就是依據現有配筋依據需求曲線做優化</a:t>
            </a:r>
            <a:endParaRPr lang="en-US" altLang="zh-TW" dirty="0"/>
          </a:p>
          <a:p>
            <a:r>
              <a:rPr lang="zh-TW" altLang="en-US" dirty="0"/>
              <a:t>首先是上層筋的部分</a:t>
            </a:r>
            <a:endParaRPr lang="en-US" altLang="zh-TW" dirty="0"/>
          </a:p>
          <a:p>
            <a:r>
              <a:rPr lang="zh-TW" altLang="en-US" dirty="0"/>
              <a:t>中間沒有需求</a:t>
            </a:r>
            <a:endParaRPr lang="en-US" altLang="zh-TW" dirty="0"/>
          </a:p>
          <a:p>
            <a:r>
              <a:rPr lang="zh-TW" altLang="en-US" dirty="0"/>
              <a:t>兩端主要由耐震控制</a:t>
            </a:r>
            <a:endParaRPr lang="en-US" altLang="zh-TW" dirty="0"/>
          </a:p>
          <a:p>
            <a:r>
              <a:rPr lang="zh-TW" altLang="en-US" dirty="0"/>
              <a:t>我們就直接拉直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接下來是下層筋的部分</a:t>
            </a:r>
            <a:endParaRPr lang="en-US" altLang="zh-TW" dirty="0"/>
          </a:p>
          <a:p>
            <a:r>
              <a:rPr lang="zh-TW" altLang="en-US" dirty="0"/>
              <a:t>這部分就比較複雜了</a:t>
            </a:r>
            <a:endParaRPr lang="en-US" altLang="zh-TW" dirty="0"/>
          </a:p>
          <a:p>
            <a:r>
              <a:rPr lang="zh-TW" altLang="en-US" dirty="0"/>
              <a:t>左右兩端由耐震控制</a:t>
            </a:r>
            <a:endParaRPr lang="en-US" altLang="zh-TW" dirty="0"/>
          </a:p>
          <a:p>
            <a:r>
              <a:rPr lang="zh-TW" altLang="en-US" dirty="0" smtClean="0"/>
              <a:t>中央原本</a:t>
            </a:r>
            <a:r>
              <a:rPr lang="zh-TW" altLang="en-US" dirty="0"/>
              <a:t>預估是由重力控制</a:t>
            </a:r>
            <a:endParaRPr lang="en-US" altLang="zh-TW" dirty="0"/>
          </a:p>
          <a:p>
            <a:r>
              <a:rPr lang="zh-TW" altLang="en-US" dirty="0"/>
              <a:t>後來真的下去做的時候發現會有地震力的因素參雜進來</a:t>
            </a:r>
            <a:endParaRPr lang="en-US" altLang="zh-TW" dirty="0"/>
          </a:p>
          <a:p>
            <a:r>
              <a:rPr lang="zh-TW" altLang="en-US" dirty="0"/>
              <a:t>如果中間依照重力，兩端依據地震力取大值會如藍色的線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可以發現藍色的部分相比於實際需求多估了</a:t>
            </a:r>
            <a:endParaRPr lang="en-US" altLang="zh-TW" dirty="0"/>
          </a:p>
          <a:p>
            <a:r>
              <a:rPr lang="zh-TW" altLang="en-US" dirty="0"/>
              <a:t>而綠色部分的不保守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而如果我們直接拉直線</a:t>
            </a:r>
            <a:endParaRPr lang="en-US" altLang="zh-TW" dirty="0"/>
          </a:p>
          <a:p>
            <a:r>
              <a:rPr lang="zh-TW" altLang="en-US" dirty="0"/>
              <a:t>效益會下降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25%</a:t>
            </a:r>
            <a:r>
              <a:rPr lang="zh-TW" altLang="en-US" dirty="0"/>
              <a:t> 的效益下降到 </a:t>
            </a:r>
            <a:r>
              <a:rPr lang="en-US" altLang="zh-TW" dirty="0"/>
              <a:t>17%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而如果考慮延伸長度那效率還會進一步下降</a:t>
            </a:r>
            <a:endParaRPr lang="en-US" altLang="zh-TW" dirty="0"/>
          </a:p>
          <a:p>
            <a:r>
              <a:rPr lang="zh-TW" altLang="en-US" dirty="0"/>
              <a:t>延伸長度：</a:t>
            </a:r>
            <a:r>
              <a:rPr lang="en-US" altLang="zh-TW" dirty="0"/>
              <a:t>6%</a:t>
            </a:r>
            <a:r>
              <a:rPr lang="zh-TW" altLang="en-US" dirty="0"/>
              <a:t> </a:t>
            </a:r>
            <a:r>
              <a:rPr lang="en-US" altLang="zh-TW" dirty="0"/>
              <a:t>3%</a:t>
            </a:r>
          </a:p>
          <a:p>
            <a:r>
              <a:rPr lang="zh-TW" altLang="en-US" dirty="0"/>
              <a:t>沒有延伸：</a:t>
            </a:r>
            <a:r>
              <a:rPr lang="en-US" altLang="zh-TW" dirty="0"/>
              <a:t>25% 17%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74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我們暫停一下</a:t>
            </a:r>
            <a:endParaRPr lang="en-US" altLang="zh-TW" dirty="0"/>
          </a:p>
          <a:p>
            <a:r>
              <a:rPr lang="zh-TW" altLang="en-US" dirty="0"/>
              <a:t>總結一下所有的推論</a:t>
            </a:r>
            <a:endParaRPr lang="en-US" altLang="zh-TW" dirty="0"/>
          </a:p>
          <a:p>
            <a:r>
              <a:rPr lang="zh-TW" altLang="en-US" dirty="0"/>
              <a:t>綠色的線是地震力加上重力的需求</a:t>
            </a:r>
            <a:endParaRPr lang="en-US" altLang="zh-TW" dirty="0"/>
          </a:p>
          <a:p>
            <a:r>
              <a:rPr lang="zh-TW" altLang="en-US" dirty="0"/>
              <a:t>藍色的是我們的演算法</a:t>
            </a:r>
            <a:endParaRPr lang="en-US" altLang="zh-TW" dirty="0"/>
          </a:p>
          <a:p>
            <a:r>
              <a:rPr lang="zh-TW" altLang="en-US" dirty="0"/>
              <a:t>但</a:t>
            </a:r>
            <a:r>
              <a:rPr lang="zh-TW" altLang="en-US" dirty="0" smtClean="0"/>
              <a:t>其實並</a:t>
            </a:r>
            <a:r>
              <a:rPr lang="zh-TW" altLang="en-US" dirty="0"/>
              <a:t>無法滿足現在的結論</a:t>
            </a:r>
            <a:endParaRPr lang="en-US" altLang="zh-TW" dirty="0"/>
          </a:p>
          <a:p>
            <a:r>
              <a:rPr lang="zh-TW" altLang="en-US" dirty="0"/>
              <a:t>這樣只有 </a:t>
            </a:r>
            <a:r>
              <a:rPr lang="en-US" altLang="zh-TW" dirty="0" smtClean="0"/>
              <a:t>3.5%</a:t>
            </a:r>
            <a:r>
              <a:rPr lang="zh-TW" altLang="en-US" dirty="0" smtClean="0"/>
              <a:t> </a:t>
            </a:r>
            <a:r>
              <a:rPr lang="zh-TW" altLang="en-US" dirty="0"/>
              <a:t>的效率</a:t>
            </a:r>
            <a:endParaRPr lang="en-US" altLang="zh-TW" dirty="0"/>
          </a:p>
          <a:p>
            <a:r>
              <a:rPr lang="zh-TW" altLang="en-US" dirty="0"/>
              <a:t>如果想要從現有配筋就有很好的效果的話 </a:t>
            </a:r>
            <a:r>
              <a:rPr lang="en-US" altLang="zh-TW" dirty="0"/>
              <a:t>(</a:t>
            </a:r>
            <a:r>
              <a:rPr lang="zh-TW" altLang="en-US" dirty="0"/>
              <a:t> 如果已經產生配筋表格了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那我們就會需要更多的資料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41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24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25.emf"/><Relationship Id="rId9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5418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700" dirty="0">
                <a:cs typeface="Segoe UI" panose="020B0502040204020203" pitchFamily="34" charset="0"/>
              </a:rPr>
              <a:t>Presenters : You-Ran </a:t>
            </a:r>
            <a:r>
              <a:rPr lang="en-US" altLang="zh-TW" sz="2700" dirty="0" err="1">
                <a:cs typeface="Segoe UI" panose="020B0502040204020203" pitchFamily="34" charset="0"/>
              </a:rPr>
              <a:t>Nai</a:t>
            </a:r>
            <a:endParaRPr lang="en-US" altLang="zh-TW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2288"/>
    </mc:Choice>
    <mc:Fallback>
      <p:transition advTm="2228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491DA239-4007-4E63-8C81-311D54D0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6569612" cy="1006429"/>
          </a:xfrm>
        </p:spPr>
        <p:txBody>
          <a:bodyPr/>
          <a:lstStyle/>
          <a:p>
            <a:r>
              <a:rPr lang="en-US" altLang="zh-TW" dirty="0"/>
              <a:t>MOMENT DIAGRAM SUMMARY</a:t>
            </a: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FBEC2F1-F15D-4AB3-A540-A7888F3F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249" y="166683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8504">
        <p:fade/>
      </p:transition>
    </mc:Choice>
    <mc:Fallback>
      <p:transition spd="med" advTm="285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</a:t>
            </a:r>
            <a:r>
              <a:rPr 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 FOUR </a:t>
            </a: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POINTS</a:t>
            </a:r>
            <a:endParaRPr lang="en-U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18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141">
        <p:fade/>
      </p:transition>
    </mc:Choice>
    <mc:Fallback>
      <p:transition spd="med" advTm="714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字方塊 26">
            <a:extLst>
              <a:ext uri="{FF2B5EF4-FFF2-40B4-BE49-F238E27FC236}">
                <a16:creationId xmlns:a16="http://schemas.microsoft.com/office/drawing/2014/main" id="{4EC4A0C9-2CD0-47FD-9AD0-EA3B8492793F}"/>
              </a:ext>
            </a:extLst>
          </p:cNvPr>
          <p:cNvSpPr txBox="1"/>
          <p:nvPr/>
        </p:nvSpPr>
        <p:spPr>
          <a:xfrm>
            <a:off x="6477928" y="3136612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>
                <a:solidFill>
                  <a:schemeClr val="accent3"/>
                </a:solidFill>
              </a:rPr>
              <a:t>185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A43ACAF-10FD-44C3-9E42-A3658356F206}"/>
              </a:ext>
            </a:extLst>
          </p:cNvPr>
          <p:cNvSpPr txBox="1"/>
          <p:nvPr/>
        </p:nvSpPr>
        <p:spPr>
          <a:xfrm>
            <a:off x="1918753" y="3136611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137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D48F5BC-CC17-4D5E-A061-D46768826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5828109" cy="1006429"/>
          </a:xfrm>
        </p:spPr>
        <p:txBody>
          <a:bodyPr/>
          <a:lstStyle/>
          <a:p>
            <a:r>
              <a:rPr lang="en-US" altLang="zh-TW" dirty="0"/>
              <a:t>TENSION DEVELOPMENT LENGTH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A4696A-09FE-453B-8417-0F34E6AB54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515B37F-9099-4581-B8CF-69990151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" y="4128030"/>
            <a:ext cx="9144000" cy="1821676"/>
          </a:xfrm>
          <a:prstGeom prst="rect">
            <a:avLst/>
          </a:prstGeom>
        </p:spPr>
      </p:pic>
      <p:sp>
        <p:nvSpPr>
          <p:cNvPr id="18" name="TextBox 98">
            <a:extLst>
              <a:ext uri="{FF2B5EF4-FFF2-40B4-BE49-F238E27FC236}">
                <a16:creationId xmlns:a16="http://schemas.microsoft.com/office/drawing/2014/main" id="{5864028E-71D7-48AD-AE7A-30C74EB8908F}"/>
              </a:ext>
            </a:extLst>
          </p:cNvPr>
          <p:cNvSpPr txBox="1"/>
          <p:nvPr/>
        </p:nvSpPr>
        <p:spPr>
          <a:xfrm>
            <a:off x="6413" y="2361225"/>
            <a:ext cx="4572000" cy="4154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  <a:endParaRPr lang="fr-FR" sz="21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195F36-E68A-4D11-A672-DCE70D3A0C29}"/>
              </a:ext>
            </a:extLst>
          </p:cNvPr>
          <p:cNvSpPr txBox="1"/>
          <p:nvPr/>
        </p:nvSpPr>
        <p:spPr>
          <a:xfrm>
            <a:off x="4568794" y="2194626"/>
            <a:ext cx="4572000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  <a:endParaRPr lang="fr-FR" sz="21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028531F-9889-418B-8248-A9A56D1171DA}"/>
              </a:ext>
            </a:extLst>
          </p:cNvPr>
          <p:cNvSpPr txBox="1"/>
          <p:nvPr/>
        </p:nvSpPr>
        <p:spPr>
          <a:xfrm>
            <a:off x="2427867" y="332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cm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C395A26-F43C-451A-8A10-03A2AEF0022A}"/>
              </a:ext>
            </a:extLst>
          </p:cNvPr>
          <p:cNvSpPr txBox="1"/>
          <p:nvPr/>
        </p:nvSpPr>
        <p:spPr>
          <a:xfrm>
            <a:off x="7062115" y="332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cm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0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3604">
        <p:fade/>
      </p:transition>
    </mc:Choice>
    <mc:Fallback>
      <p:transition spd="med" advTm="436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</a:t>
            </a:r>
            <a:r>
              <a:rPr 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 FOUR </a:t>
            </a: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POINTS</a:t>
            </a:r>
            <a:endParaRPr lang="en-U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45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7805">
        <p:fade/>
      </p:transition>
    </mc:Choice>
    <mc:Fallback>
      <p:transition spd="med" advTm="17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128D4579-5C15-40CD-BBF2-BB737CA0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541"/>
            <a:ext cx="4572000" cy="342393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4D6904D-45E1-4A89-AB20-DEE9FD738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4794914" cy="1006429"/>
          </a:xfrm>
        </p:spPr>
        <p:txBody>
          <a:bodyPr/>
          <a:lstStyle/>
          <a:p>
            <a:r>
              <a:rPr lang="en-US" altLang="zh-TW" dirty="0"/>
              <a:t>GRAVITY DEMAND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4E7663-CCAA-466A-BB89-3E5BFEF870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842C4F-FCAD-4300-AE78-A06626E35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53543"/>
            <a:ext cx="4572000" cy="34239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6036E07-0852-452F-A490-8E52C394138A}"/>
              </a:ext>
            </a:extLst>
          </p:cNvPr>
          <p:cNvSpPr txBox="1"/>
          <p:nvPr/>
        </p:nvSpPr>
        <p:spPr>
          <a:xfrm>
            <a:off x="1079004" y="5587169"/>
            <a:ext cx="241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GIVEN INFORMATION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8F01B63-27BD-43F7-884E-1E824C6B3F94}"/>
              </a:ext>
            </a:extLst>
          </p:cNvPr>
          <p:cNvSpPr txBox="1"/>
          <p:nvPr/>
        </p:nvSpPr>
        <p:spPr>
          <a:xfrm>
            <a:off x="5495925" y="5443747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REVERSE </a:t>
            </a:r>
            <a:r>
              <a:rPr lang="en-US" altLang="zh-TW" dirty="0" smtClean="0"/>
              <a:t>ENGINEERING</a:t>
            </a:r>
          </a:p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ACTUAL DEMAND</a:t>
            </a:r>
            <a:endParaRPr lang="en-US" altLang="zh-TW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45E6BE-F5D1-493F-9182-278E8AECD8BA}"/>
              </a:ext>
            </a:extLst>
          </p:cNvPr>
          <p:cNvSpPr txBox="1"/>
          <p:nvPr/>
        </p:nvSpPr>
        <p:spPr>
          <a:xfrm>
            <a:off x="629841" y="2209800"/>
            <a:ext cx="110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LEFT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D8CED36-D196-453C-9629-E8B518C93945}"/>
              </a:ext>
            </a:extLst>
          </p:cNvPr>
          <p:cNvSpPr txBox="1"/>
          <p:nvPr/>
        </p:nvSpPr>
        <p:spPr>
          <a:xfrm>
            <a:off x="2857861" y="2209800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RIGHT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4CF9B9-2C75-4332-98C4-A96FB108EA7A}"/>
              </a:ext>
            </a:extLst>
          </p:cNvPr>
          <p:cNvSpPr txBox="1"/>
          <p:nvPr/>
        </p:nvSpPr>
        <p:spPr>
          <a:xfrm>
            <a:off x="629841" y="4094203"/>
            <a:ext cx="110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BOT LEFT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89A234-E941-40EC-9C11-42B4DCC8836B}"/>
              </a:ext>
            </a:extLst>
          </p:cNvPr>
          <p:cNvSpPr txBox="1"/>
          <p:nvPr/>
        </p:nvSpPr>
        <p:spPr>
          <a:xfrm>
            <a:off x="2857861" y="4095989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BOT RIGHT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F401190-C09E-403C-B9D0-7D881B32FD0F}"/>
              </a:ext>
            </a:extLst>
          </p:cNvPr>
          <p:cNvSpPr txBox="1"/>
          <p:nvPr/>
        </p:nvSpPr>
        <p:spPr>
          <a:xfrm>
            <a:off x="1298239" y="2973689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GRAVITY DEMAND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4F4D6F-7868-4CA4-B6A5-50225EC43C91}"/>
              </a:ext>
            </a:extLst>
          </p:cNvPr>
          <p:cNvSpPr txBox="1"/>
          <p:nvPr/>
        </p:nvSpPr>
        <p:spPr>
          <a:xfrm>
            <a:off x="5667161" y="393081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EQ Demand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F9D4260-C6B1-4CFC-A351-6F2E1E8A4BC5}"/>
              </a:ext>
            </a:extLst>
          </p:cNvPr>
          <p:cNvSpPr txBox="1"/>
          <p:nvPr/>
        </p:nvSpPr>
        <p:spPr>
          <a:xfrm>
            <a:off x="5547360" y="226710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Linear Add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55B7D8-0C83-44F9-A26F-34DD418ECC56}"/>
              </a:ext>
            </a:extLst>
          </p:cNvPr>
          <p:cNvSpPr txBox="1"/>
          <p:nvPr/>
        </p:nvSpPr>
        <p:spPr>
          <a:xfrm>
            <a:off x="651994" y="244873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9161A09-84D3-4890-82E2-C7215F943811}"/>
              </a:ext>
            </a:extLst>
          </p:cNvPr>
          <p:cNvSpPr txBox="1"/>
          <p:nvPr/>
        </p:nvSpPr>
        <p:spPr>
          <a:xfrm>
            <a:off x="2959844" y="244873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C60C9E0-E16E-407F-BACC-699657A45D12}"/>
              </a:ext>
            </a:extLst>
          </p:cNvPr>
          <p:cNvSpPr txBox="1"/>
          <p:nvPr/>
        </p:nvSpPr>
        <p:spPr>
          <a:xfrm>
            <a:off x="646016" y="4325035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8B5BEE4-076C-48A8-83B0-836A22C3D086}"/>
              </a:ext>
            </a:extLst>
          </p:cNvPr>
          <p:cNvSpPr txBox="1"/>
          <p:nvPr/>
        </p:nvSpPr>
        <p:spPr>
          <a:xfrm>
            <a:off x="2932016" y="4330869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73C035E-EC29-4723-A844-FFDBF8D4C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753539"/>
            <a:ext cx="4572000" cy="34239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AD3AE71D-0D9F-448E-8E6D-A5C881209181}"/>
              </a:ext>
            </a:extLst>
          </p:cNvPr>
          <p:cNvSpPr txBox="1"/>
          <p:nvPr/>
        </p:nvSpPr>
        <p:spPr>
          <a:xfrm>
            <a:off x="5662997" y="393081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EQ DEMAND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583AC79-D491-4C5A-BE38-01CC9DF8EF40}"/>
              </a:ext>
            </a:extLst>
          </p:cNvPr>
          <p:cNvSpPr txBox="1"/>
          <p:nvPr/>
        </p:nvSpPr>
        <p:spPr>
          <a:xfrm>
            <a:off x="5543196" y="226710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LINEAR ADD</a:t>
            </a:r>
            <a:endParaRPr lang="en-US" altLang="zh-TW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7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8175">
        <p:fade/>
      </p:transition>
    </mc:Choice>
    <mc:Fallback>
      <p:transition spd="med" advTm="381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2104F81-2C01-4D67-9DDA-750956CA6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1006429"/>
          </a:xfrm>
        </p:spPr>
        <p:txBody>
          <a:bodyPr/>
          <a:lstStyle/>
          <a:p>
            <a:r>
              <a:rPr lang="en-US" altLang="zh-TW" dirty="0"/>
              <a:t>GRAVITY DEMAND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FF467B-2EA9-4FDC-833A-C565068415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965885-54E2-44FF-B05E-8F317B7E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09" y="1618610"/>
            <a:ext cx="5533501" cy="4144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67A8C8-5ABA-4BEB-976C-46C7D3371EE1}"/>
              </a:ext>
            </a:extLst>
          </p:cNvPr>
          <p:cNvSpPr/>
          <p:nvPr/>
        </p:nvSpPr>
        <p:spPr>
          <a:xfrm>
            <a:off x="198988" y="3167390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TW" sz="2800" dirty="0"/>
              <a:t>SDL LL </a:t>
            </a:r>
            <a:r>
              <a:rPr lang="zh-TW" altLang="en-US" sz="2800" dirty="0"/>
              <a:t>版厚 帶寬</a:t>
            </a:r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/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790B63-07F3-49EC-AF55-2308AFDD84C0}"/>
              </a:ext>
            </a:extLst>
          </p:cNvPr>
          <p:cNvSpPr txBox="1"/>
          <p:nvPr/>
        </p:nvSpPr>
        <p:spPr>
          <a:xfrm>
            <a:off x="8150248" y="45213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BC8E20-3518-495A-BF48-31F9CCF3193D}"/>
              </a:ext>
            </a:extLst>
          </p:cNvPr>
          <p:cNvSpPr txBox="1"/>
          <p:nvPr/>
        </p:nvSpPr>
        <p:spPr>
          <a:xfrm>
            <a:off x="8157622" y="30596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C83ADD-4BD7-4E42-BE43-534F0CCC723D}"/>
              </a:ext>
            </a:extLst>
          </p:cNvPr>
          <p:cNvSpPr txBox="1"/>
          <p:nvPr/>
        </p:nvSpPr>
        <p:spPr>
          <a:xfrm>
            <a:off x="8151817" y="180916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DA4C3E-1499-43A3-BED0-97122FEDB993}"/>
              </a:ext>
            </a:extLst>
          </p:cNvPr>
          <p:cNvSpPr txBox="1"/>
          <p:nvPr/>
        </p:nvSpPr>
        <p:spPr>
          <a:xfrm>
            <a:off x="5600183" y="374678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1DA27C-7BAD-46DC-B191-1D5B49F11658}"/>
              </a:ext>
            </a:extLst>
          </p:cNvPr>
          <p:cNvSpPr txBox="1"/>
          <p:nvPr/>
        </p:nvSpPr>
        <p:spPr>
          <a:xfrm>
            <a:off x="5641059" y="549450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2BC197-27D7-4D77-9447-481C6CFBF8B9}"/>
              </a:ext>
            </a:extLst>
          </p:cNvPr>
          <p:cNvSpPr txBox="1"/>
          <p:nvPr/>
        </p:nvSpPr>
        <p:spPr>
          <a:xfrm>
            <a:off x="5580145" y="238212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1/24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0F969C-4B66-4DC5-B647-CF68EE8BC2B7}"/>
              </a:ext>
            </a:extLst>
          </p:cNvPr>
          <p:cNvSpPr txBox="1"/>
          <p:nvPr/>
        </p:nvSpPr>
        <p:spPr>
          <a:xfrm>
            <a:off x="5641059" y="580210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1.2DL+1.6LL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2CE8D7C-B2DC-47EA-AA84-67D5E4953E35}"/>
              </a:ext>
            </a:extLst>
          </p:cNvPr>
          <p:cNvSpPr txBox="1"/>
          <p:nvPr/>
        </p:nvSpPr>
        <p:spPr>
          <a:xfrm>
            <a:off x="8151817" y="34554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0.9DL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7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3899">
        <p:fade/>
      </p:transition>
    </mc:Choice>
    <mc:Fallback>
      <p:transition spd="med" advTm="638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SINGLE GIRDER</a:t>
            </a:r>
            <a:r>
              <a:rPr lang="en-US" altLang="zh-TW" dirty="0"/>
              <a:t> 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4091127"/>
            <a:ext cx="8528119" cy="12501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1" y="3016246"/>
            <a:ext cx="4552238" cy="4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560">
        <p:fade/>
      </p:transition>
    </mc:Choice>
    <mc:Fallback>
      <p:transition spd="med" advTm="12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9" y="5029841"/>
            <a:ext cx="2012363" cy="8399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820" y="5029841"/>
            <a:ext cx="6505988" cy="8399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75A839-7B8E-4002-9CB7-F4A7CAB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28" y="3909746"/>
            <a:ext cx="2012363" cy="8497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A5D3F08-4083-4A22-99E6-7157C4864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8012" y="3914005"/>
            <a:ext cx="6505988" cy="849700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SINGLE GIRDER 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28" y="1696360"/>
            <a:ext cx="2012363" cy="83993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457" y="2798169"/>
            <a:ext cx="2012363" cy="8497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391" y="1696359"/>
            <a:ext cx="1406700" cy="83993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7391" y="2798169"/>
            <a:ext cx="1406700" cy="8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0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364">
        <p:fade/>
      </p:transition>
    </mc:Choice>
    <mc:Fallback>
      <p:transition spd="med" advTm="836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20" y="2794918"/>
            <a:ext cx="2012363" cy="83993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391" y="2794918"/>
            <a:ext cx="6505988" cy="8399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28" y="3917256"/>
            <a:ext cx="2012363" cy="8497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391" y="3917256"/>
            <a:ext cx="6505988" cy="849700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SINGLE GIRDER 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28" y="5021323"/>
            <a:ext cx="2012363" cy="83993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7391" y="5025582"/>
            <a:ext cx="6505988" cy="83993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678" y="1696361"/>
            <a:ext cx="1406700" cy="83993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078" y="1696359"/>
            <a:ext cx="2012363" cy="8399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6653" y="1536646"/>
            <a:ext cx="2422650" cy="10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65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710">
        <p:fade/>
      </p:transition>
    </mc:Choice>
    <mc:Fallback>
      <p:transition spd="med" advTm="17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1134670"/>
          </a:xfrm>
        </p:spPr>
        <p:txBody>
          <a:bodyPr/>
          <a:lstStyle/>
          <a:p>
            <a:r>
              <a:rPr lang="en-US" altLang="zh-TW" dirty="0"/>
              <a:t>CASE STUDY OF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accent1"/>
                </a:solidFill>
              </a:rPr>
              <a:t>ACTUAL </a:t>
            </a:r>
            <a:r>
              <a:rPr lang="en-US" altLang="zh-TW" dirty="0">
                <a:solidFill>
                  <a:schemeClr val="accent1"/>
                </a:solidFill>
              </a:rPr>
              <a:t>STRUCTURE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3" y="2073926"/>
            <a:ext cx="3816076" cy="40035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572" y="2259754"/>
            <a:ext cx="4915428" cy="36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3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485">
        <p:fade/>
      </p:transition>
    </mc:Choice>
    <mc:Fallback>
      <p:transition spd="med" advTm="124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4613" y="2739230"/>
            <a:ext cx="3806555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  <a:endParaRPr lang="en-US" altLang="zh-TW" sz="4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E0D00B-C606-4400-8129-9F9AC9984731}"/>
              </a:ext>
            </a:extLst>
          </p:cNvPr>
          <p:cNvSpPr>
            <a:spLocks/>
          </p:cNvSpPr>
          <p:nvPr/>
        </p:nvSpPr>
        <p:spPr bwMode="auto">
          <a:xfrm>
            <a:off x="5582951" y="4038928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FE285CB-73F9-4A96-9A4A-50EB90871838}"/>
              </a:ext>
            </a:extLst>
          </p:cNvPr>
          <p:cNvSpPr txBox="1"/>
          <p:nvPr/>
        </p:nvSpPr>
        <p:spPr>
          <a:xfrm>
            <a:off x="5002200" y="4912877"/>
            <a:ext cx="1569713" cy="4247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i="0" dirty="0">
                <a:latin typeface="+mj-lt"/>
                <a:cs typeface="Segoe UI Light" panose="020B0502040204020203" pitchFamily="34" charset="0"/>
              </a:rPr>
              <a:t>1/3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i="0" dirty="0">
                <a:latin typeface="+mj-lt"/>
                <a:cs typeface="Segoe UI Light" panose="020B0502040204020203" pitchFamily="34" charset="0"/>
              </a:rPr>
              <a:t>1/5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heckmark">
            <a:extLst>
              <a:ext uri="{FF2B5EF4-FFF2-40B4-BE49-F238E27FC236}">
                <a16:creationId xmlns:a16="http://schemas.microsoft.com/office/drawing/2014/main" id="{87E36B24-A0FB-470A-A7EA-0596CC36231B}"/>
              </a:ext>
            </a:extLst>
          </p:cNvPr>
          <p:cNvSpPr>
            <a:spLocks noChangeAspect="1"/>
          </p:cNvSpPr>
          <p:nvPr/>
        </p:nvSpPr>
        <p:spPr bwMode="auto">
          <a:xfrm>
            <a:off x="7627262" y="4040940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1045D578-00AD-44C7-9960-D234840DCED7}"/>
              </a:ext>
            </a:extLst>
          </p:cNvPr>
          <p:cNvSpPr txBox="1"/>
          <p:nvPr/>
        </p:nvSpPr>
        <p:spPr>
          <a:xfrm>
            <a:off x="6766778" y="4746678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en-US" altLang="zh-TW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501C6D-1B7A-4B50-9696-7C57FA7069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"/>
            <a:ext cx="4630332" cy="34655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D12CFC-1745-4625-8F1B-85E3C70FBA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392486"/>
            <a:ext cx="4630332" cy="34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6999">
        <p:fade/>
      </p:transition>
    </mc:Choice>
    <mc:Fallback>
      <p:transition spd="med" advTm="269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4229836" cy="1006429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ACTUAL STRUCTURE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38" y="1803433"/>
            <a:ext cx="6082123" cy="50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9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708">
        <p:fade/>
      </p:transition>
    </mc:Choice>
    <mc:Fallback>
      <p:transition spd="med" advTm="47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3361134" cy="1006429"/>
          </a:xfrm>
        </p:spPr>
        <p:txBody>
          <a:bodyPr/>
          <a:lstStyle/>
          <a:p>
            <a:r>
              <a:rPr lang="en-US" altLang="zh-TW" dirty="0"/>
              <a:t>Case Study of Actual Structure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E8236F-F1D0-4CF2-A1B3-38661CE3D6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3434064"/>
            <a:ext cx="4571998" cy="34239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69B2CA-B179-4B91-8252-EC2B524EF0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1999" y="-10129"/>
            <a:ext cx="4571998" cy="342393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9841" y="2547484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Moment Diagram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9841" y="4002796"/>
            <a:ext cx="299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Tension Development Length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275851" y="327696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/>
                </a:solidFill>
              </a:rPr>
              <a:t>21</a:t>
            </a:r>
            <a:r>
              <a:rPr lang="en-US" altLang="zh-TW" sz="1200" dirty="0" smtClean="0">
                <a:solidFill>
                  <a:schemeClr val="accent1"/>
                </a:solidFill>
              </a:rPr>
              <a:t>%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25621" y="327696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2"/>
                </a:solidFill>
              </a:rPr>
              <a:t>13</a:t>
            </a:r>
            <a:r>
              <a:rPr lang="en-US" altLang="zh-TW" sz="1200" dirty="0" smtClean="0">
                <a:solidFill>
                  <a:schemeClr val="accent2"/>
                </a:solidFill>
              </a:rPr>
              <a:t>%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36765" y="467164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</a:rPr>
              <a:t>6</a:t>
            </a:r>
            <a:r>
              <a:rPr lang="en-US" altLang="zh-TW" sz="1200" dirty="0" smtClean="0">
                <a:solidFill>
                  <a:schemeClr val="accent1"/>
                </a:solidFill>
              </a:rPr>
              <a:t>%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4894" y="467164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</a:rPr>
              <a:t>3</a:t>
            </a:r>
            <a:r>
              <a:rPr lang="en-US" altLang="zh-TW" sz="1200" dirty="0">
                <a:solidFill>
                  <a:schemeClr val="accent2"/>
                </a:solidFill>
              </a:rPr>
              <a:t>%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9841" y="5340498"/>
            <a:ext cx="136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Three Points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35350" y="598226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</a:rPr>
              <a:t>?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65082" y="598226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</a:rPr>
              <a:t>?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48FF71-9DB7-4C1E-9582-2BE017156824}"/>
              </a:ext>
            </a:extLst>
          </p:cNvPr>
          <p:cNvSpPr txBox="1"/>
          <p:nvPr/>
        </p:nvSpPr>
        <p:spPr>
          <a:xfrm>
            <a:off x="6132581" y="2213138"/>
            <a:ext cx="1666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BOT</a:t>
            </a:r>
          </a:p>
          <a:p>
            <a:pPr algn="ctr"/>
            <a:r>
              <a:rPr lang="en-US" altLang="zh-TW" dirty="0"/>
              <a:t>OPTIMIZATION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1CD2391-D68D-459A-A98A-45E2E673E551}"/>
              </a:ext>
            </a:extLst>
          </p:cNvPr>
          <p:cNvSpPr txBox="1"/>
          <p:nvPr/>
        </p:nvSpPr>
        <p:spPr>
          <a:xfrm>
            <a:off x="6132581" y="5699892"/>
            <a:ext cx="1666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ANOTHER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BOT</a:t>
            </a:r>
            <a:endParaRPr lang="en-US" altLang="zh-TW" dirty="0"/>
          </a:p>
          <a:p>
            <a:pPr algn="ctr"/>
            <a:r>
              <a:rPr lang="en-US" altLang="zh-TW" dirty="0"/>
              <a:t>OPTIMIZATION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472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203">
        <p:fade/>
      </p:transition>
    </mc:Choice>
    <mc:Fallback>
      <p:transition spd="med" advTm="312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3768" y="3607134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en-US" altLang="zh-TW" sz="2100" dirty="0">
                <a:solidFill>
                  <a:schemeClr val="accent1"/>
                </a:solidFill>
              </a:rPr>
              <a:t>Now</a:t>
            </a:r>
            <a:endParaRPr lang="fr-FR" sz="21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3768" y="3999550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GRAVITY DEMAND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32036" y="4918254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2505282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647592" y="4918254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920839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063149" y="4918254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5336396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478705" y="4918254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2363768" y="3707315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778442" y="2488115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78442" y="2364483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Next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78442" y="2756899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TW" sz="1350" dirty="0" smtClean="0"/>
              <a:t>LOAD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PATTERN</a:t>
            </a:r>
            <a:endParaRPr lang="en-US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5188950" y="3607134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en-US" altLang="zh-TW" sz="2100" dirty="0">
                <a:solidFill>
                  <a:schemeClr val="accent1"/>
                </a:solidFill>
              </a:rPr>
              <a:t>0</a:t>
            </a:r>
            <a:r>
              <a:rPr lang="en-US" altLang="zh-TW" sz="2100" dirty="0" smtClean="0">
                <a:solidFill>
                  <a:schemeClr val="accent1"/>
                </a:solidFill>
              </a:rPr>
              <a:t>9</a:t>
            </a:r>
            <a:r>
              <a:rPr lang="fr-FR" sz="2100" dirty="0" smtClean="0">
                <a:solidFill>
                  <a:schemeClr val="accent1"/>
                </a:solidFill>
              </a:rPr>
              <a:t>/2018</a:t>
            </a:r>
            <a:endParaRPr lang="fr-FR" sz="21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88950" y="3999550"/>
            <a:ext cx="1269000" cy="817147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REDUCE TO THREE / FOUR POINTS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188950" y="3707315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18080" y="2488115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18080" y="2364483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 smtClean="0"/>
              <a:t>1</a:t>
            </a:r>
            <a:r>
              <a:rPr lang="en-US" altLang="zh-TW" sz="2100" dirty="0" smtClean="0"/>
              <a:t>0</a:t>
            </a:r>
            <a:r>
              <a:rPr lang="fr-FR" sz="2100" dirty="0" smtClean="0"/>
              <a:t>/2018</a:t>
            </a:r>
            <a:endParaRPr lang="fr-FR" sz="2100" dirty="0"/>
          </a:p>
        </p:txBody>
      </p:sp>
      <p:sp>
        <p:nvSpPr>
          <p:cNvPr id="90" name="TextBox 89"/>
          <p:cNvSpPr txBox="1"/>
          <p:nvPr/>
        </p:nvSpPr>
        <p:spPr>
          <a:xfrm>
            <a:off x="6618080" y="2756899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/>
              <a:t>ETABS/SAP DEMAND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1991">
        <p:fade/>
      </p:transition>
    </mc:Choice>
    <mc:Fallback>
      <p:transition spd="med" advTm="719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544239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  <a:endParaRPr lang="fr-FR" sz="15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38212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44238" y="2903338"/>
            <a:ext cx="708425" cy="708425"/>
            <a:chOff x="3173015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5" y="2956717"/>
              <a:ext cx="944566" cy="944566"/>
            </a:xfrm>
            <a:prstGeom prst="ellipse">
              <a:avLst/>
            </a:prstGeom>
            <a:solidFill>
              <a:srgbClr val="1ABC9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32186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26159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38212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ETABS/SAP DEMAND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32185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26158" y="3959424"/>
            <a:ext cx="1161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TIME HISTORY ANALYSIS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252663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3889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4834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8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6779">
        <p:fade/>
      </p:transition>
    </mc:Choice>
    <mc:Fallback>
      <p:transition spd="med" advTm="5677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</a:t>
            </a:r>
            <a:r>
              <a:rPr 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 FOUR </a:t>
            </a: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POINTS</a:t>
            </a:r>
            <a:endParaRPr lang="en-US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7615">
        <p:fade/>
      </p:transition>
    </mc:Choice>
    <mc:Fallback>
      <p:transition spd="med" advTm="876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52015"/>
              </p:ext>
            </p:extLst>
          </p:nvPr>
        </p:nvGraphicFramePr>
        <p:xfrm>
          <a:off x="4870136" y="576537"/>
          <a:ext cx="3606800" cy="120015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37577">
                  <a:extLst>
                    <a:ext uri="{9D8B030D-6E8A-4147-A177-3AD203B41FA5}">
                      <a16:colId xmlns:a16="http://schemas.microsoft.com/office/drawing/2014/main" val="3306943232"/>
                    </a:ext>
                  </a:extLst>
                </a:gridCol>
                <a:gridCol w="468788">
                  <a:extLst>
                    <a:ext uri="{9D8B030D-6E8A-4147-A177-3AD203B41FA5}">
                      <a16:colId xmlns:a16="http://schemas.microsoft.com/office/drawing/2014/main" val="345180815"/>
                    </a:ext>
                  </a:extLst>
                </a:gridCol>
                <a:gridCol w="468788">
                  <a:extLst>
                    <a:ext uri="{9D8B030D-6E8A-4147-A177-3AD203B41FA5}">
                      <a16:colId xmlns:a16="http://schemas.microsoft.com/office/drawing/2014/main" val="605913447"/>
                    </a:ext>
                  </a:extLst>
                </a:gridCol>
                <a:gridCol w="468788">
                  <a:extLst>
                    <a:ext uri="{9D8B030D-6E8A-4147-A177-3AD203B41FA5}">
                      <a16:colId xmlns:a16="http://schemas.microsoft.com/office/drawing/2014/main" val="1023852894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40864363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129916315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3783920412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主筋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長度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957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左端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中央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右端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左端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中央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右端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966601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第一排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48491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第二排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238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第一排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602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第二排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6-#8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5-#8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7-#8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8917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66528"/>
              </p:ext>
            </p:extLst>
          </p:nvPr>
        </p:nvGraphicFramePr>
        <p:xfrm>
          <a:off x="952814" y="576885"/>
          <a:ext cx="2349500" cy="120015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4579428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29643009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43353846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740602696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主筋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1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左端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中央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右端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70136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第一排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19304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第二排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30863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第一排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06567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第二排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6-#8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5-#8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7-#8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198648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870461" y="99194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56372" y="20720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BEFORE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72304" y="207205"/>
            <a:ext cx="80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AFTER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99D4E335-3A9A-45FF-AB2D-2911DFBE9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260520"/>
              </p:ext>
            </p:extLst>
          </p:nvPr>
        </p:nvGraphicFramePr>
        <p:xfrm>
          <a:off x="0" y="2136618"/>
          <a:ext cx="4572001" cy="4721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D017817E-F8D9-423B-9093-B7A72760C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22258"/>
              </p:ext>
            </p:extLst>
          </p:nvPr>
        </p:nvGraphicFramePr>
        <p:xfrm>
          <a:off x="4572000" y="2136618"/>
          <a:ext cx="4572000" cy="4721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094085" y="492508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/>
                </a:solidFill>
              </a:rPr>
              <a:t>67%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002392" y="398341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90%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682950" y="361408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98%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979105" y="545263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/>
                </a:solidFill>
              </a:rPr>
              <a:t>86%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175411" y="418062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93%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672503" y="443063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94%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3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7390">
        <p:fade/>
      </p:transition>
    </mc:Choice>
    <mc:Fallback>
      <p:transition spd="med" advTm="173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7" y="403698"/>
            <a:ext cx="9135563" cy="59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8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728">
        <p:fade/>
      </p:transition>
    </mc:Choice>
    <mc:Fallback>
      <p:transition spd="med" advTm="97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1526607"/>
            <a:ext cx="6774873" cy="21294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3053259"/>
            <a:ext cx="6774873" cy="21294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4728540"/>
            <a:ext cx="6774873" cy="2129462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93609E-9F71-420D-ADB4-E6B900CF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4138929" cy="1006429"/>
          </a:xfrm>
        </p:spPr>
        <p:txBody>
          <a:bodyPr/>
          <a:lstStyle/>
          <a:p>
            <a:r>
              <a:rPr lang="en-US" altLang="zh-TW" dirty="0"/>
              <a:t>MOMENT DIAGRAM</a:t>
            </a: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3205DC-2E8F-45AF-B9A7-E7E2EF560544}"/>
              </a:ext>
            </a:extLst>
          </p:cNvPr>
          <p:cNvSpPr txBox="1"/>
          <p:nvPr/>
        </p:nvSpPr>
        <p:spPr>
          <a:xfrm>
            <a:off x="1168995" y="2332344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cs typeface="Segoe UI" panose="020B0502040204020203" pitchFamily="34" charset="0"/>
              </a:rPr>
              <a:t>EQ</a:t>
            </a:r>
            <a:endParaRPr lang="zh-TW" altLang="en-US" sz="2800" dirty="0">
              <a:cs typeface="Segoe UI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FA4F53-ACD4-4ABB-ABCF-67B63B798612}"/>
              </a:ext>
            </a:extLst>
          </p:cNvPr>
          <p:cNvSpPr txBox="1"/>
          <p:nvPr/>
        </p:nvSpPr>
        <p:spPr>
          <a:xfrm>
            <a:off x="1168995" y="385638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NEQ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B48573-8566-40D9-953C-CBD8E54E613C}"/>
              </a:ext>
            </a:extLst>
          </p:cNvPr>
          <p:cNvSpPr txBox="1"/>
          <p:nvPr/>
        </p:nvSpPr>
        <p:spPr>
          <a:xfrm>
            <a:off x="1170177" y="5531661"/>
            <a:ext cx="129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Gravity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E19585-B13D-46D8-BE80-78B8A109E0B5}"/>
              </a:ext>
            </a:extLst>
          </p:cNvPr>
          <p:cNvSpPr/>
          <p:nvPr/>
        </p:nvSpPr>
        <p:spPr>
          <a:xfrm>
            <a:off x="4673762" y="1925782"/>
            <a:ext cx="2369426" cy="4795694"/>
          </a:xfrm>
          <a:prstGeom prst="rect">
            <a:avLst/>
          </a:prstGeom>
          <a:solidFill>
            <a:srgbClr val="1ABC9C">
              <a:alpha val="1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262">
        <p:fade/>
      </p:transition>
    </mc:Choice>
    <mc:Fallback>
      <p:transition spd="med" advTm="122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614F3A-5745-4544-8B33-D77B5F9867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0"/>
            <a:ext cx="4572000" cy="34239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625BFC-BBC4-4913-8768-52A421A3F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4572000" cy="34239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6AEA1F4-CC39-44A4-A5EF-C8D1F78D0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0"/>
            <a:ext cx="4572000" cy="34239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ADCB9E4-72A6-4F54-AC81-0441A29AB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3423938"/>
            <a:ext cx="4572000" cy="342393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BEF63E8-BC49-4481-84C6-9CA2349A8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2" y="3423937"/>
            <a:ext cx="4571998" cy="342393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273829" y="2025570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GRAVITY </a:t>
            </a:r>
            <a:r>
              <a:rPr lang="en-US" altLang="zh-TW" dirty="0" smtClean="0"/>
              <a:t>DEMAND</a:t>
            </a:r>
            <a:endParaRPr lang="en-US" alt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1748" y="627202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EQ DEMAND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29468" y="62720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LINEAR ADD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8734" y="6041985"/>
            <a:ext cx="1215342" cy="19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273829" y="5789271"/>
            <a:ext cx="21870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916820" y="6043914"/>
            <a:ext cx="122884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7145240" y="4282633"/>
            <a:ext cx="0" cy="44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7373073" y="5359078"/>
            <a:ext cx="0" cy="43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6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567">
        <p:fade/>
      </p:transition>
    </mc:Choice>
    <mc:Fallback>
      <p:transition spd="med" advTm="355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8A24AC6-DF49-4DC9-AE18-141BE059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129"/>
            <a:ext cx="4571999" cy="342393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756C8CA-F312-4857-8C16-2BB1FE1A5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3936"/>
            <a:ext cx="4571999" cy="342393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5E8236F-F1D0-4CF2-A1B3-38661CE3D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34064"/>
            <a:ext cx="4571998" cy="342393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9D69B2CA-B179-4B91-8252-EC2B524EF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-10129"/>
            <a:ext cx="4571998" cy="342393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377D516-ABE1-40DF-9557-A85FFD0BB3F8}"/>
              </a:ext>
            </a:extLst>
          </p:cNvPr>
          <p:cNvSpPr txBox="1"/>
          <p:nvPr/>
        </p:nvSpPr>
        <p:spPr>
          <a:xfrm>
            <a:off x="1472126" y="5590908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OVERESTIMATE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573625-AEA7-46B8-86DC-0883AEF2BE5E}"/>
              </a:ext>
            </a:extLst>
          </p:cNvPr>
          <p:cNvSpPr txBox="1"/>
          <p:nvPr/>
        </p:nvSpPr>
        <p:spPr>
          <a:xfrm>
            <a:off x="2185819" y="5914074"/>
            <a:ext cx="18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UNDERESTIMATE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D04A48-97A3-4EF6-B5A0-34EE850FBF12}"/>
              </a:ext>
            </a:extLst>
          </p:cNvPr>
          <p:cNvSpPr txBox="1"/>
          <p:nvPr/>
        </p:nvSpPr>
        <p:spPr>
          <a:xfrm>
            <a:off x="1598719" y="425004"/>
            <a:ext cx="1666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TOP</a:t>
            </a:r>
          </a:p>
          <a:p>
            <a:pPr algn="ctr"/>
            <a:r>
              <a:rPr lang="en-US" altLang="zh-TW" dirty="0"/>
              <a:t>OPTIMIZATION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48FF71-9DB7-4C1E-9582-2BE017156824}"/>
              </a:ext>
            </a:extLst>
          </p:cNvPr>
          <p:cNvSpPr txBox="1"/>
          <p:nvPr/>
        </p:nvSpPr>
        <p:spPr>
          <a:xfrm>
            <a:off x="6132581" y="2213138"/>
            <a:ext cx="1666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BOT</a:t>
            </a:r>
          </a:p>
          <a:p>
            <a:pPr algn="ctr"/>
            <a:r>
              <a:rPr lang="en-US" altLang="zh-TW" dirty="0"/>
              <a:t>OPTIMIZATION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1CD2391-D68D-459A-A98A-45E2E673E551}"/>
              </a:ext>
            </a:extLst>
          </p:cNvPr>
          <p:cNvSpPr txBox="1"/>
          <p:nvPr/>
        </p:nvSpPr>
        <p:spPr>
          <a:xfrm>
            <a:off x="6132581" y="5637075"/>
            <a:ext cx="1666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BOT</a:t>
            </a:r>
          </a:p>
          <a:p>
            <a:pPr algn="ctr"/>
            <a:r>
              <a:rPr lang="en-US" altLang="zh-TW" dirty="0"/>
              <a:t>OPTIMIZATION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658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7533">
        <p:fade/>
      </p:transition>
    </mc:Choice>
    <mc:Fallback>
      <p:transition spd="med" advTm="7753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8206</TotalTime>
  <Words>1389</Words>
  <Application>Microsoft Office PowerPoint</Application>
  <PresentationFormat>如螢幕大小 (4:3)</PresentationFormat>
  <Paragraphs>343</Paragraphs>
  <Slides>22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微軟正黑體</vt:lpstr>
      <vt:lpstr>微軟正黑體 Light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Windows 使用者</cp:lastModifiedBy>
  <cp:revision>122</cp:revision>
  <dcterms:created xsi:type="dcterms:W3CDTF">2018-07-10T06:00:09Z</dcterms:created>
  <dcterms:modified xsi:type="dcterms:W3CDTF">2018-08-21T07:59:56Z</dcterms:modified>
</cp:coreProperties>
</file>