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17" r:id="rId2"/>
    <p:sldId id="316" r:id="rId3"/>
    <p:sldId id="318" r:id="rId4"/>
    <p:sldId id="278" r:id="rId5"/>
    <p:sldId id="346" r:id="rId6"/>
    <p:sldId id="344" r:id="rId7"/>
    <p:sldId id="345" r:id="rId8"/>
    <p:sldId id="321" r:id="rId9"/>
    <p:sldId id="347" r:id="rId10"/>
    <p:sldId id="323" r:id="rId11"/>
    <p:sldId id="324" r:id="rId12"/>
    <p:sldId id="325" r:id="rId13"/>
    <p:sldId id="326" r:id="rId14"/>
    <p:sldId id="329" r:id="rId15"/>
    <p:sldId id="348" r:id="rId16"/>
    <p:sldId id="330" r:id="rId17"/>
    <p:sldId id="333" r:id="rId18"/>
    <p:sldId id="331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3" r:id="rId28"/>
    <p:sldId id="342" r:id="rId29"/>
    <p:sldId id="263" r:id="rId30"/>
    <p:sldId id="264" r:id="rId31"/>
    <p:sldId id="295" r:id="rId32"/>
    <p:sldId id="283" r:id="rId33"/>
    <p:sldId id="267" r:id="rId34"/>
    <p:sldId id="284" r:id="rId35"/>
    <p:sldId id="309" r:id="rId36"/>
    <p:sldId id="268" r:id="rId37"/>
    <p:sldId id="269" r:id="rId38"/>
    <p:sldId id="310" r:id="rId39"/>
    <p:sldId id="313" r:id="rId40"/>
    <p:sldId id="274" r:id="rId41"/>
    <p:sldId id="302" r:id="rId42"/>
    <p:sldId id="273" r:id="rId43"/>
    <p:sldId id="314" r:id="rId44"/>
    <p:sldId id="315" r:id="rId45"/>
    <p:sldId id="308" r:id="rId46"/>
    <p:sldId id="281" r:id="rId47"/>
    <p:sldId id="282" r:id="rId48"/>
    <p:sldId id="275" r:id="rId49"/>
    <p:sldId id="307" r:id="rId50"/>
    <p:sldId id="290" r:id="rId51"/>
    <p:sldId id="291" r:id="rId52"/>
    <p:sldId id="289" r:id="rId53"/>
    <p:sldId id="30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7"/>
            <p14:sldId id="316"/>
          </p14:sldIdLst>
        </p14:section>
        <p14:section name="Problem" id="{B3722385-FBB2-468F-965A-7B63E17B98FE}">
          <p14:sldIdLst>
            <p14:sldId id="318"/>
            <p14:sldId id="278"/>
          </p14:sldIdLst>
        </p14:section>
        <p14:section name="Solution" id="{A551B479-8CA7-45C9-A068-7977E2FBC882}">
          <p14:sldIdLst>
            <p14:sldId id="346"/>
            <p14:sldId id="344"/>
            <p14:sldId id="345"/>
            <p14:sldId id="321"/>
            <p14:sldId id="347"/>
            <p14:sldId id="323"/>
            <p14:sldId id="324"/>
            <p14:sldId id="325"/>
            <p14:sldId id="326"/>
            <p14:sldId id="329"/>
            <p14:sldId id="348"/>
            <p14:sldId id="330"/>
            <p14:sldId id="333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2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15" autoAdjust="0"/>
  </p:normalViewPr>
  <p:slideViewPr>
    <p:cSldViewPr snapToGrid="0">
      <p:cViewPr varScale="1">
        <p:scale>
          <a:sx n="88" d="100"/>
          <a:sy n="88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altLang="zh-TW" dirty="0"/>
          </a:p>
          <a:p>
            <a:r>
              <a:rPr lang="zh-TW" altLang="en-US" dirty="0"/>
              <a:t>作者</a:t>
            </a:r>
            <a:endParaRPr lang="en-US" altLang="zh-TW" dirty="0"/>
          </a:p>
          <a:p>
            <a:r>
              <a:rPr lang="zh-TW" altLang="en-US" dirty="0"/>
              <a:t>期刊名稱</a:t>
            </a:r>
            <a:endParaRPr lang="en-US" altLang="zh-TW" dirty="0"/>
          </a:p>
          <a:p>
            <a:r>
              <a:rPr lang="zh-TW" altLang="en-US" dirty="0"/>
              <a:t>年份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404264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856F877-67A4-4A93-B6B1-C834D4F6F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8416188" cy="1266370"/>
          </a:xfrm>
        </p:spPr>
        <p:txBody>
          <a:bodyPr/>
          <a:lstStyle/>
          <a:p>
            <a:r>
              <a:rPr lang="en-US" altLang="zh-TW" dirty="0"/>
              <a:t>Seismic performance evaluation by incremental dynamic analysis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401BFB-65FD-4053-B60C-72AAC2488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1EDBE-3828-4203-A13A-02C54593EC8A}"/>
              </a:ext>
            </a:extLst>
          </p:cNvPr>
          <p:cNvSpPr/>
          <p:nvPr/>
        </p:nvSpPr>
        <p:spPr>
          <a:xfrm>
            <a:off x="3704615" y="324433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seismic demand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251B29-2308-429B-A347-8A4154A32F57}"/>
              </a:ext>
            </a:extLst>
          </p:cNvPr>
          <p:cNvSpPr/>
          <p:nvPr/>
        </p:nvSpPr>
        <p:spPr>
          <a:xfrm>
            <a:off x="2334849" y="3989943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applying the capacity (limit state) to demand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34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856F877-67A4-4A93-B6B1-C834D4F6F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7023496" cy="549381"/>
          </a:xfrm>
        </p:spPr>
        <p:txBody>
          <a:bodyPr/>
          <a:lstStyle/>
          <a:p>
            <a:r>
              <a:rPr lang="en-US" altLang="zh-TW" dirty="0"/>
              <a:t>IDA of multi-degree of freedom system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401BFB-65FD-4053-B60C-72AAC2488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Picture 2" descr="https://ars.els-cdn.com/content/image/1-s2.0-S0141029616312391-gr7.jpg">
            <a:extLst>
              <a:ext uri="{FF2B5EF4-FFF2-40B4-BE49-F238E27FC236}">
                <a16:creationId xmlns:a16="http://schemas.microsoft.com/office/drawing/2014/main" id="{C53E5E40-7F4E-40CF-92D4-0F2012EB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890713"/>
            <a:ext cx="616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0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856F877-67A4-4A93-B6B1-C834D4F6F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8514159" cy="549381"/>
          </a:xfrm>
        </p:spPr>
        <p:txBody>
          <a:bodyPr/>
          <a:lstStyle/>
          <a:p>
            <a:r>
              <a:rPr lang="en-US" altLang="zh-TW" dirty="0"/>
              <a:t>IDA of ESDOF based on nonlinear static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401BFB-65FD-4053-B60C-72AAC2488A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8" name="Picture 4" descr="https://ars.els-cdn.com/content/image/1-s2.0-S0141029616312391-gr8.jpg">
            <a:extLst>
              <a:ext uri="{FF2B5EF4-FFF2-40B4-BE49-F238E27FC236}">
                <a16:creationId xmlns:a16="http://schemas.microsoft.com/office/drawing/2014/main" id="{EBFAE717-B3BA-4077-BDAC-59080CE1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1549399"/>
            <a:ext cx="61626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4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E31718C-6A91-4D02-8F9C-D82AD77D3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920526"/>
          </a:xfrm>
        </p:spPr>
        <p:txBody>
          <a:bodyPr/>
          <a:lstStyle/>
          <a:p>
            <a:r>
              <a:rPr lang="en-US" altLang="zh-TW" dirty="0"/>
              <a:t>Lateral load pattern for single-run nonlinear static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B9F678-1962-4FE2-A588-61B4D5349F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39AE50-CD50-4F32-8C89-528B0829F529}"/>
              </a:ext>
            </a:extLst>
          </p:cNvPr>
          <p:cNvSpPr/>
          <p:nvPr/>
        </p:nvSpPr>
        <p:spPr>
          <a:xfrm>
            <a:off x="628651" y="3051130"/>
            <a:ext cx="288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First mode load pattern (1st)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4AC53D-A77D-4772-BAB4-9A77D8D3FCB7}"/>
              </a:ext>
            </a:extLst>
          </p:cNvPr>
          <p:cNvSpPr/>
          <p:nvPr/>
        </p:nvSpPr>
        <p:spPr>
          <a:xfrm>
            <a:off x="628651" y="3784103"/>
            <a:ext cx="401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Uniform acceleration load pattern (</a:t>
            </a:r>
            <a:r>
              <a:rPr lang="en-US" altLang="zh-TW" dirty="0" err="1"/>
              <a:t>Unif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8C513-88D5-4C81-B52D-D622E7F9DF31}"/>
              </a:ext>
            </a:extLst>
          </p:cNvPr>
          <p:cNvSpPr/>
          <p:nvPr/>
        </p:nvSpPr>
        <p:spPr>
          <a:xfrm>
            <a:off x="4985416" y="29388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Multi-Modes Combination load pattern (MMC)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2CD175-E3B8-4900-B75C-D2F43238C42C}"/>
              </a:ext>
            </a:extLst>
          </p:cNvPr>
          <p:cNvSpPr txBox="1"/>
          <p:nvPr/>
        </p:nvSpPr>
        <p:spPr>
          <a:xfrm>
            <a:off x="628651" y="222225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FEMA 356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E8DBD02-F92B-4D3B-80B1-3ED3414A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432" y="933042"/>
            <a:ext cx="4532128" cy="3165825"/>
          </a:xfrm>
          <a:prstGeom prst="rect">
            <a:avLst/>
          </a:prstGeom>
        </p:spPr>
      </p:pic>
      <p:pic>
        <p:nvPicPr>
          <p:cNvPr id="14" name="Picture 2" descr="https://ars.els-cdn.com/content/image/1-s2.0-S0141029616312391-gr9.jpg">
            <a:extLst>
              <a:ext uri="{FF2B5EF4-FFF2-40B4-BE49-F238E27FC236}">
                <a16:creationId xmlns:a16="http://schemas.microsoft.com/office/drawing/2014/main" id="{2428A1C5-3389-41DE-A8B4-F516E2C0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14" y="4237155"/>
            <a:ext cx="64579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30EB42-0CA7-4583-B3DD-8F089362F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Limit states of the studied bridges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D7C293-35FA-4880-AB7A-FA11A07D76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59AB72-1D34-4C0E-9C6B-AF152063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910443"/>
            <a:ext cx="7762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921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DE7DEE5-DD7F-4789-9E32-43A6F0102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19A259-1319-4CA2-8B6B-894C0175F7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 descr="https://ars.els-cdn.com/content/image/1-s2.0-S0141029616312391-gr11.jpg">
            <a:extLst>
              <a:ext uri="{FF2B5EF4-FFF2-40B4-BE49-F238E27FC236}">
                <a16:creationId xmlns:a16="http://schemas.microsoft.com/office/drawing/2014/main" id="{A208A05D-F0ED-4D78-840C-0C39815C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724025"/>
            <a:ext cx="65246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6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E73582-3DF7-4556-8315-E3EB143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D98D0F-2257-44DD-B304-A4CFD3A1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Case study of single-column RC bridge structures</a:t>
            </a:r>
          </a:p>
          <a:p>
            <a:r>
              <a:rPr lang="en-US" altLang="zh-TW" dirty="0"/>
              <a:t>Seismic performance evaluation by incremental dynamic analysis</a:t>
            </a:r>
          </a:p>
          <a:p>
            <a:r>
              <a:rPr lang="en-US" altLang="zh-TW" dirty="0"/>
              <a:t>Artificial ground motions</a:t>
            </a:r>
          </a:p>
          <a:p>
            <a:r>
              <a:rPr lang="en-US" altLang="zh-TW" dirty="0"/>
              <a:t>Nonlinear static analysis of the studied bridges with various load patterns</a:t>
            </a:r>
          </a:p>
          <a:p>
            <a:r>
              <a:rPr lang="en-US" altLang="zh-TW" dirty="0"/>
              <a:t>Incremental dynamic analysis of studied bridges by ESDOF with various load patterns</a:t>
            </a:r>
          </a:p>
          <a:p>
            <a:r>
              <a:rPr lang="en-US" altLang="zh-TW" dirty="0"/>
              <a:t>Performance of the bridges under considered earthquake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88977A3-2261-4162-A685-54AA8C806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0E7B5-CBF5-4DF1-91FB-58C5455E4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146" name="Picture 2" descr="https://ars.els-cdn.com/content/image/1-s2.0-S0141029616312391-gr12.jpg">
            <a:extLst>
              <a:ext uri="{FF2B5EF4-FFF2-40B4-BE49-F238E27FC236}">
                <a16:creationId xmlns:a16="http://schemas.microsoft.com/office/drawing/2014/main" id="{F7322159-8364-4F1D-8751-3CD183C3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762806"/>
            <a:ext cx="52482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3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E73582-3DF7-4556-8315-E3EB143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D98D0F-2257-44DD-B304-A4CFD3A1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Case study of single-column RC bridge structures</a:t>
            </a:r>
          </a:p>
          <a:p>
            <a:r>
              <a:rPr lang="en-US" altLang="zh-TW" dirty="0"/>
              <a:t>Seismic performance evaluation by incremental dynamic analysis</a:t>
            </a:r>
          </a:p>
          <a:p>
            <a:r>
              <a:rPr lang="en-US" altLang="zh-TW" dirty="0"/>
              <a:t>Artificial ground motions</a:t>
            </a:r>
          </a:p>
          <a:p>
            <a:r>
              <a:rPr lang="en-US" altLang="zh-TW" dirty="0"/>
              <a:t>Nonlinear static analysis of the studied bridges with various load patterns</a:t>
            </a:r>
          </a:p>
          <a:p>
            <a:r>
              <a:rPr lang="en-US" altLang="zh-TW" dirty="0"/>
              <a:t>Incremental dynamic analysis of studied bridges by ESDOF with various load patterns</a:t>
            </a:r>
          </a:p>
          <a:p>
            <a:r>
              <a:rPr lang="en-US" altLang="zh-TW" dirty="0"/>
              <a:t>Performance of the bridges under considered earthquake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76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1799041"/>
            <a:ext cx="8067675" cy="233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4135065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88977A3-2261-4162-A685-54AA8C806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0E7B5-CBF5-4DF1-91FB-58C5455E4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170" name="Picture 2" descr="https://ars.els-cdn.com/content/image/1-s2.0-S0141029616312391-gr13.jpg">
            <a:extLst>
              <a:ext uri="{FF2B5EF4-FFF2-40B4-BE49-F238E27FC236}">
                <a16:creationId xmlns:a16="http://schemas.microsoft.com/office/drawing/2014/main" id="{5329C07C-66BC-4CB8-AAA7-E793968C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7163"/>
            <a:ext cx="66294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CEB244D-4A78-4D18-845E-19CA54627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917BBF-B164-4F49-933E-68EA670A0E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194" name="Picture 2" descr="https://ars.els-cdn.com/content/image/1-s2.0-S0141029616312391-gr14.jpg">
            <a:extLst>
              <a:ext uri="{FF2B5EF4-FFF2-40B4-BE49-F238E27FC236}">
                <a16:creationId xmlns:a16="http://schemas.microsoft.com/office/drawing/2014/main" id="{77731000-761E-40E5-9C0A-CFEE869D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749424"/>
            <a:ext cx="6562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3A13AB-4908-4D34-83A4-B88D21F35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B77B64-9D27-4BB4-8E21-35E90DE8F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9218" name="Picture 2" descr="https://ars.els-cdn.com/content/image/1-s2.0-S0141029616312391-gr15.jpg">
            <a:extLst>
              <a:ext uri="{FF2B5EF4-FFF2-40B4-BE49-F238E27FC236}">
                <a16:creationId xmlns:a16="http://schemas.microsoft.com/office/drawing/2014/main" id="{6FE37B3D-7265-4328-88E7-875505BC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8588"/>
            <a:ext cx="6515100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1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47C858B-D7EB-43A1-8EC3-36D43A9AB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896C5F-1063-45EA-8BB9-F8A584D622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42" name="Picture 2" descr="https://ars.els-cdn.com/content/image/1-s2.0-S0141029616312391-gr16.jpg">
            <a:extLst>
              <a:ext uri="{FF2B5EF4-FFF2-40B4-BE49-F238E27FC236}">
                <a16:creationId xmlns:a16="http://schemas.microsoft.com/office/drawing/2014/main" id="{E9F94325-DA54-4182-A017-929F2BED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309813"/>
            <a:ext cx="65055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7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8967102-CA18-4C48-8614-D7C926BCB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555BD2-625F-4054-BE3D-CC5527EEE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1266" name="Picture 2" descr="https://ars.els-cdn.com/content/image/1-s2.0-S0141029616312391-gr17.jpg">
            <a:extLst>
              <a:ext uri="{FF2B5EF4-FFF2-40B4-BE49-F238E27FC236}">
                <a16:creationId xmlns:a16="http://schemas.microsoft.com/office/drawing/2014/main" id="{E2AA010A-AC10-4BEA-989C-88890526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71438"/>
            <a:ext cx="664845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5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AC5BA47-56BA-4391-822A-27994BC8D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BE1341-209E-4D4A-A0CC-4DF0AD9E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8588C8-FE91-428B-95E3-86C96330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4" y="0"/>
            <a:ext cx="6410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9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E73582-3DF7-4556-8315-E3EB143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D98D0F-2257-44DD-B304-A4CFD3A1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Case study of single-column RC bridge structures</a:t>
            </a:r>
          </a:p>
          <a:p>
            <a:r>
              <a:rPr lang="en-US" altLang="zh-TW" dirty="0"/>
              <a:t>Seismic performance evaluation by incremental dynamic analysis</a:t>
            </a:r>
          </a:p>
          <a:p>
            <a:r>
              <a:rPr lang="en-US" altLang="zh-TW" dirty="0"/>
              <a:t>Artificial ground motions</a:t>
            </a:r>
          </a:p>
          <a:p>
            <a:r>
              <a:rPr lang="en-US" altLang="zh-TW" dirty="0"/>
              <a:t>Nonlinear static analysis of the studied bridges with various load patterns</a:t>
            </a:r>
          </a:p>
          <a:p>
            <a:r>
              <a:rPr lang="en-US" altLang="zh-TW" dirty="0"/>
              <a:t>Incremental dynamic analysis of studied bridges by ESDOF with various load patterns</a:t>
            </a:r>
          </a:p>
          <a:p>
            <a:r>
              <a:rPr lang="en-US" altLang="zh-TW" dirty="0"/>
              <a:t>Performance of the bridges under considered earthquake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42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88B9BD-39C6-4C58-82ED-809E8C071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9355F-B883-4960-BF2E-9B9AC9E3F9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6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033259-F8F1-42FD-BEA0-088FC3040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5CB954-105F-4C06-97FF-A837FE4E0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8AAED3-3024-4BBA-A770-A6D6C0869466}"/>
              </a:ext>
            </a:extLst>
          </p:cNvPr>
          <p:cNvSpPr txBox="1"/>
          <p:nvPr/>
        </p:nvSpPr>
        <p:spPr>
          <a:xfrm>
            <a:off x="2035629" y="31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學習心得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ADA011-140E-4341-B81B-6DCBCD7A8680}"/>
              </a:ext>
            </a:extLst>
          </p:cNvPr>
          <p:cNvSpPr txBox="1"/>
          <p:nvPr/>
        </p:nvSpPr>
        <p:spPr>
          <a:xfrm>
            <a:off x="2220686" y="39841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細節交代得很清楚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4FC017-517D-4CA2-A588-CB4F2741A8ED}"/>
              </a:ext>
            </a:extLst>
          </p:cNvPr>
          <p:cNvSpPr txBox="1"/>
          <p:nvPr/>
        </p:nvSpPr>
        <p:spPr>
          <a:xfrm>
            <a:off x="2318657" y="47026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前提條件講得很清楚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1A33C9-F1FF-4AE3-83C5-090B07876EA0}"/>
              </a:ext>
            </a:extLst>
          </p:cNvPr>
          <p:cNvSpPr txBox="1"/>
          <p:nvPr/>
        </p:nvSpPr>
        <p:spPr>
          <a:xfrm>
            <a:off x="2318657" y="5627914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這是目前讀過講得非常清楚的一篇 </a:t>
            </a:r>
            <a:r>
              <a:rPr lang="en-US" altLang="zh-TW" dirty="0"/>
              <a:t>paper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541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979678F-144B-42C8-9C59-AF11C7749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IDA Curve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6BC75-3D3B-45D7-92B4-740C0853C3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16E5E9-5FFD-4A5E-9675-10CC15BE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1" y="3401593"/>
            <a:ext cx="3361134" cy="26931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2C230E-35B4-4D6E-A60E-0F70ACB99BDC}"/>
              </a:ext>
            </a:extLst>
          </p:cNvPr>
          <p:cNvSpPr/>
          <p:nvPr/>
        </p:nvSpPr>
        <p:spPr>
          <a:xfrm>
            <a:off x="629841" y="6094741"/>
            <a:ext cx="23278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/>
              <a:t>INCREMENTAL DYNAMIC ANALYSIS</a:t>
            </a:r>
            <a:endParaRPr lang="zh-TW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262C96-09FB-4B28-8703-B5F1A59B72AE}"/>
              </a:ext>
            </a:extLst>
          </p:cNvPr>
          <p:cNvSpPr/>
          <p:nvPr/>
        </p:nvSpPr>
        <p:spPr>
          <a:xfrm>
            <a:off x="629841" y="1958362"/>
            <a:ext cx="330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Nonlinear Time History Analyses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78E3C2-25F5-4C2B-A037-293458C30899}"/>
              </a:ext>
            </a:extLst>
          </p:cNvPr>
          <p:cNvSpPr/>
          <p:nvPr/>
        </p:nvSpPr>
        <p:spPr>
          <a:xfrm>
            <a:off x="629841" y="2365844"/>
            <a:ext cx="186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Intensity Measure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6233EA-6531-474D-AA58-D17B1A0248B2}"/>
              </a:ext>
            </a:extLst>
          </p:cNvPr>
          <p:cNvSpPr/>
          <p:nvPr/>
        </p:nvSpPr>
        <p:spPr>
          <a:xfrm>
            <a:off x="629841" y="2724358"/>
            <a:ext cx="189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Damage Measure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6EB0682-2990-4A12-90CA-E7EE7225F8DE}"/>
              </a:ext>
            </a:extLst>
          </p:cNvPr>
          <p:cNvSpPr txBox="1"/>
          <p:nvPr/>
        </p:nvSpPr>
        <p:spPr>
          <a:xfrm>
            <a:off x="5105400" y="255051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MDOF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C186562-64AA-481F-92AD-7083B12C9A5A}"/>
              </a:ext>
            </a:extLst>
          </p:cNvPr>
          <p:cNvSpPr txBox="1"/>
          <p:nvPr/>
        </p:nvSpPr>
        <p:spPr>
          <a:xfrm>
            <a:off x="7297923" y="253969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ESDOF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BDE65F-3BBA-46DF-AFAA-332B019D0FA2}"/>
              </a:ext>
            </a:extLst>
          </p:cNvPr>
          <p:cNvSpPr txBox="1"/>
          <p:nvPr/>
        </p:nvSpPr>
        <p:spPr>
          <a:xfrm>
            <a:off x="5190616" y="200503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Static Analysis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AA1E36A-2DBC-4263-9FBC-22AC7C20485F}"/>
              </a:ext>
            </a:extLst>
          </p:cNvPr>
          <p:cNvSpPr txBox="1"/>
          <p:nvPr/>
        </p:nvSpPr>
        <p:spPr>
          <a:xfrm>
            <a:off x="6366771" y="253969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=&gt;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1E8FDC9-0474-40F3-983E-5583B00F0DA5}"/>
              </a:ext>
            </a:extLst>
          </p:cNvPr>
          <p:cNvSpPr txBox="1"/>
          <p:nvPr/>
        </p:nvSpPr>
        <p:spPr>
          <a:xfrm>
            <a:off x="5771255" y="4157610"/>
            <a:ext cx="16770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Higher Mode</a:t>
            </a:r>
            <a:endParaRPr lang="zh-TW" altLang="en-US" sz="2100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56E1503-D04A-4E51-8516-B8C8E29B1C8C}"/>
              </a:ext>
            </a:extLst>
          </p:cNvPr>
          <p:cNvSpPr>
            <a:spLocks/>
          </p:cNvSpPr>
          <p:nvPr/>
        </p:nvSpPr>
        <p:spPr bwMode="auto">
          <a:xfrm>
            <a:off x="6409248" y="3517947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6089BA-B9E5-46D7-8B3D-1822F52B89FB}"/>
              </a:ext>
            </a:extLst>
          </p:cNvPr>
          <p:cNvSpPr txBox="1"/>
          <p:nvPr/>
        </p:nvSpPr>
        <p:spPr>
          <a:xfrm>
            <a:off x="629841" y="151208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MDOF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984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(MPA)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 Experienced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10618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Energy-Based Pushover Analysis (EPA)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10618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Adaptive Pushover Analysis (APA)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900966"/>
            <a:ext cx="1951606" cy="41549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altLang="zh-TW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Higher Mode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582810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Principal Objectives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Different Heights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200561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lateral load pattern that includes higher mode effect for single-run displacement-based NSA to evaluate the lateral behavior of ESDOF.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228261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Applicability of IDA of ESDOF with proposed load pattern in evaluating seismic performance of single column RC with three different column heights.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7286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Evaluate the seismic performance of the typically single-column reinforced concrete bridge used in Thailand.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4170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995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62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B006A8B-D4E8-4C36-8CB1-E050CE582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7885509" cy="1006429"/>
          </a:xfrm>
        </p:spPr>
        <p:txBody>
          <a:bodyPr/>
          <a:lstStyle/>
          <a:p>
            <a:r>
              <a:rPr lang="en-US" altLang="zh-TW" dirty="0"/>
              <a:t>Case study of single-column RC bridge structures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28094E-0BE5-4F5E-9E22-3180FE0482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43BBC5-D0B2-4D2E-A091-914CB8E9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0" y="1920025"/>
            <a:ext cx="3278131" cy="1989103"/>
          </a:xfrm>
          <a:prstGeom prst="rect">
            <a:avLst/>
          </a:prstGeom>
        </p:spPr>
      </p:pic>
      <p:pic>
        <p:nvPicPr>
          <p:cNvPr id="7" name="Picture 2" descr="https://ars.els-cdn.com/content/image/1-s2.0-S0141029616312391-gr6.jpg">
            <a:extLst>
              <a:ext uri="{FF2B5EF4-FFF2-40B4-BE49-F238E27FC236}">
                <a16:creationId xmlns:a16="http://schemas.microsoft.com/office/drawing/2014/main" id="{95FB1C3C-0320-4417-8155-F04931CB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58" y="1920025"/>
            <a:ext cx="4693784" cy="16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0B9DB2-C48A-4A7B-85F8-764F254E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4156917"/>
            <a:ext cx="4781550" cy="23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 study of single-column RC bridge structures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performance evaluation by incremental dynamic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17081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static analysis of the studied bridges with various load patterns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of studied bridges by ESDOF with various load patterns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of the bridges under considered earthquake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7241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1327</Words>
  <Application>Microsoft Office PowerPoint</Application>
  <PresentationFormat>如螢幕大小 (4:3)</PresentationFormat>
  <Paragraphs>609</Paragraphs>
  <Slides>53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33</cp:revision>
  <dcterms:created xsi:type="dcterms:W3CDTF">2018-07-10T06:00:09Z</dcterms:created>
  <dcterms:modified xsi:type="dcterms:W3CDTF">2018-08-07T10:38:55Z</dcterms:modified>
</cp:coreProperties>
</file>