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44"/>
  </p:notesMasterIdLst>
  <p:sldIdLst>
    <p:sldId id="256" r:id="rId2"/>
    <p:sldId id="371" r:id="rId3"/>
    <p:sldId id="388" r:id="rId4"/>
    <p:sldId id="372" r:id="rId5"/>
    <p:sldId id="373" r:id="rId6"/>
    <p:sldId id="374" r:id="rId7"/>
    <p:sldId id="375" r:id="rId8"/>
    <p:sldId id="376" r:id="rId9"/>
    <p:sldId id="273" r:id="rId10"/>
    <p:sldId id="389" r:id="rId11"/>
    <p:sldId id="378" r:id="rId12"/>
    <p:sldId id="278" r:id="rId13"/>
    <p:sldId id="279" r:id="rId14"/>
    <p:sldId id="276" r:id="rId15"/>
    <p:sldId id="369" r:id="rId16"/>
    <p:sldId id="363" r:id="rId17"/>
    <p:sldId id="358" r:id="rId18"/>
    <p:sldId id="370" r:id="rId19"/>
    <p:sldId id="306" r:id="rId20"/>
    <p:sldId id="308" r:id="rId21"/>
    <p:sldId id="277" r:id="rId22"/>
    <p:sldId id="317" r:id="rId23"/>
    <p:sldId id="379" r:id="rId24"/>
    <p:sldId id="380" r:id="rId25"/>
    <p:sldId id="381" r:id="rId26"/>
    <p:sldId id="295" r:id="rId27"/>
    <p:sldId id="382" r:id="rId28"/>
    <p:sldId id="298" r:id="rId29"/>
    <p:sldId id="303" r:id="rId30"/>
    <p:sldId id="383" r:id="rId31"/>
    <p:sldId id="300" r:id="rId32"/>
    <p:sldId id="320" r:id="rId33"/>
    <p:sldId id="326" r:id="rId34"/>
    <p:sldId id="327" r:id="rId35"/>
    <p:sldId id="312" r:id="rId36"/>
    <p:sldId id="357" r:id="rId37"/>
    <p:sldId id="360" r:id="rId38"/>
    <p:sldId id="364" r:id="rId39"/>
    <p:sldId id="336" r:id="rId40"/>
    <p:sldId id="365" r:id="rId41"/>
    <p:sldId id="387" r:id="rId42"/>
    <p:sldId id="367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A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86786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322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48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997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36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943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463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 sz="1800" dirty="0">
                <a:solidFill>
                  <a:schemeClr val="dk2"/>
                </a:solidFill>
              </a:rPr>
              <a:t>EQYB=EQXB=K*W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 sz="1800" dirty="0">
                <a:solidFill>
                  <a:schemeClr val="dk2"/>
                </a:solidFill>
              </a:rPr>
              <a:t>W：該層總載重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 sz="1800" dirty="0">
                <a:solidFill>
                  <a:schemeClr val="dk2"/>
                </a:solidFill>
              </a:rPr>
              <a:t>K=0.1*（1-H/40）*S</a:t>
            </a:r>
            <a:r>
              <a:rPr lang="zh-TW" sz="1200" dirty="0">
                <a:solidFill>
                  <a:schemeClr val="dk2"/>
                </a:solidFill>
              </a:rPr>
              <a:t>DS</a:t>
            </a:r>
            <a:r>
              <a:rPr lang="zh-TW" sz="1800" dirty="0">
                <a:solidFill>
                  <a:schemeClr val="dk2"/>
                </a:solidFill>
              </a:rPr>
              <a:t>*I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3617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Shape 6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824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969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477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514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5750" marR="0" lvl="0" indent="-285750" algn="l" rtl="0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342900" marR="0" lvl="1" indent="-342900" algn="l" rtl="0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fault.moeacgs.gov.tw/MgFault/Home/pageMap?LFun=1" TargetMode="External"/><Relationship Id="rId2" Type="http://schemas.openxmlformats.org/officeDocument/2006/relationships/hyperlink" Target="http://easymap.land.moi.gov.tw/R02/Index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moeacgs.gov.tw/main.jsp" TargetMode="External"/><Relationship Id="rId4" Type="http://schemas.openxmlformats.org/officeDocument/2006/relationships/hyperlink" Target="http://soil.taipei/gismap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easymap.land.moi.gov.tw/" TargetMode="External"/><Relationship Id="rId4" Type="http://schemas.openxmlformats.org/officeDocument/2006/relationships/hyperlink" Target="https://drive.google.com/file/d/0B-_67YpJQsQKMTZpZzY2aGwwUEE/view?usp=sharin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0B-_67YpJQsQKeU5wMzdXc084ZGM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0B-_67YpJQsQKekV3MVA1OUJGbXc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drive.google.com/file/d/0B-_67YpJQsQKQ3huMFhsYm1HRjQ/view?usp=sharing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TW" dirty="0"/>
              <a:t>ETABS</a:t>
            </a:r>
            <a:r>
              <a:rPr lang="zh-TW" altLang="en-US" dirty="0"/>
              <a:t> </a:t>
            </a:r>
            <a:r>
              <a:rPr lang="zh-TW" dirty="0"/>
              <a:t>SOP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定義完後，畫畫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266E4E-B956-478E-98DC-151656158AEA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93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/>
              <a:t>給定桿件-</a:t>
            </a:r>
            <a:r>
              <a:rPr lang="zh-TW" altLang="en-US"/>
              <a:t>筏基版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筏基版因為自由度的關係要切細一點</a:t>
            </a:r>
            <a:endParaRPr lang="en-US" altLang="zh-TW"/>
          </a:p>
          <a:p>
            <a:r>
              <a:rPr lang="zh-TW" altLang="en-US"/>
              <a:t>如圖所示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51670"/>
            <a:ext cx="2880320" cy="3012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40B3C17-2BFD-41E7-9933-7D15FD4FB552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522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/>
              <a:t>給定桿件-基礎鎖點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/>
              <a:t>assign/ joint/ restraints</a:t>
            </a:r>
          </a:p>
          <a:p>
            <a:pPr lvl="0"/>
            <a:r>
              <a:rPr lang="zh-TW"/>
              <a:t>鎖X.Y方向 Z方向不鎖</a:t>
            </a:r>
            <a:endParaRPr lang="zh-TW" dirty="0"/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936" y="1275606"/>
            <a:ext cx="3675006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3AD50DD-A0B9-4325-B23E-355D388146A4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/>
              <a:t>給定桿件-基礎面彈簧</a:t>
            </a:r>
            <a:endParaRPr lang="zh-TW" dirty="0"/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assign/ area/ area springs</a:t>
            </a:r>
          </a:p>
          <a:p>
            <a:r>
              <a:rPr lang="en-US" altLang="zh-TW"/>
              <a:t>Kv</a:t>
            </a:r>
            <a:r>
              <a:rPr lang="zh-TW" altLang="en-US"/>
              <a:t>值：</a:t>
            </a:r>
            <a:r>
              <a:rPr lang="en-US" altLang="zh-TW"/>
              <a:t>1000</a:t>
            </a:r>
          </a:p>
          <a:p>
            <a:r>
              <a:rPr lang="en-US" altLang="zh-TW"/>
              <a:t>LOCAL-3</a:t>
            </a:r>
          </a:p>
          <a:p>
            <a:pPr lvl="0"/>
            <a:endParaRPr lang="en-US" dirty="0"/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992" y="1275606"/>
            <a:ext cx="2968320" cy="35511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A27B874-EADE-41F5-B314-8988845ABDA7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/>
              <a:t>給定桿件-小梁RELEASE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/>
          <a:lstStyle/>
          <a:p>
            <a:pPr lvl="0"/>
            <a:r>
              <a:rPr lang="zh-TW" dirty="0"/>
              <a:t>RELEASE</a:t>
            </a:r>
            <a:r>
              <a:rPr lang="zh-TW" altLang="en-US" dirty="0"/>
              <a:t>，</a:t>
            </a:r>
            <a:r>
              <a:rPr lang="zh-TW" dirty="0"/>
              <a:t>視</a:t>
            </a:r>
            <a:r>
              <a:rPr lang="en-US" altLang="zh-TW" dirty="0"/>
              <a:t>MOMENT</a:t>
            </a:r>
            <a:r>
              <a:rPr lang="zh-TW" dirty="0"/>
              <a:t>連續與否等條件判斷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779662"/>
            <a:ext cx="4090200" cy="292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2265924"/>
            <a:ext cx="3999900" cy="2302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群組 2"/>
          <p:cNvGrpSpPr/>
          <p:nvPr/>
        </p:nvGrpSpPr>
        <p:grpSpPr>
          <a:xfrm>
            <a:off x="4889351" y="411510"/>
            <a:ext cx="2533650" cy="1152525"/>
            <a:chOff x="4801823" y="339502"/>
            <a:chExt cx="2533650" cy="1152525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1823" y="339502"/>
              <a:ext cx="2533650" cy="115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橢圓 1"/>
            <p:cNvSpPr/>
            <p:nvPr/>
          </p:nvSpPr>
          <p:spPr>
            <a:xfrm>
              <a:off x="6156176" y="927191"/>
              <a:ext cx="432048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914012B7-A7EE-4AB0-A5C9-F162CCE1885B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dirty="0"/>
              <a:t>給定垂直載重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40420" cy="3416400"/>
          </a:xfrm>
        </p:spPr>
        <p:txBody>
          <a:bodyPr/>
          <a:lstStyle/>
          <a:p>
            <a:r>
              <a:rPr lang="en-US" altLang="zh-TW" dirty="0"/>
              <a:t>DL</a:t>
            </a:r>
            <a:r>
              <a:rPr lang="zh-TW" altLang="en-US" dirty="0"/>
              <a:t>：通常為 </a:t>
            </a:r>
            <a:r>
              <a:rPr lang="en-US" altLang="zh-TW" dirty="0"/>
              <a:t>0.15</a:t>
            </a:r>
          </a:p>
          <a:p>
            <a:r>
              <a:rPr lang="en-US" altLang="zh-TW" dirty="0"/>
              <a:t>DL</a:t>
            </a:r>
          </a:p>
          <a:p>
            <a:pPr lvl="2"/>
            <a:r>
              <a:rPr lang="en-US" altLang="zh-TW" dirty="0"/>
              <a:t>	</a:t>
            </a:r>
            <a:r>
              <a:rPr lang="zh-TW" altLang="en-US" dirty="0"/>
              <a:t>基礎：需多加上版重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2.4</a:t>
            </a:r>
            <a:r>
              <a:rPr lang="zh-TW" altLang="en-US" dirty="0"/>
              <a:t> * 版厚</a:t>
            </a:r>
            <a:endParaRPr lang="en-US" altLang="zh-TW" dirty="0"/>
          </a:p>
          <a:p>
            <a:pPr lvl="2"/>
            <a:r>
              <a:rPr lang="en-US" altLang="zh-TW" dirty="0"/>
              <a:t>	</a:t>
            </a:r>
            <a:r>
              <a:rPr lang="zh-TW" altLang="en-US" dirty="0"/>
              <a:t>屋頂：加防水層通常是 </a:t>
            </a:r>
            <a:r>
              <a:rPr lang="en-US" altLang="zh-TW" dirty="0"/>
              <a:t>0.3</a:t>
            </a:r>
          </a:p>
          <a:p>
            <a:pPr lvl="2"/>
            <a:r>
              <a:rPr lang="en-US" altLang="zh-TW" dirty="0"/>
              <a:t>	</a:t>
            </a:r>
            <a:r>
              <a:rPr lang="zh-TW" altLang="en-US" dirty="0"/>
              <a:t>水箱：</a:t>
            </a:r>
            <a:r>
              <a:rPr lang="en-US" altLang="zh-TW" dirty="0"/>
              <a:t>2</a:t>
            </a:r>
          </a:p>
          <a:p>
            <a:r>
              <a:rPr lang="en-US" altLang="zh-TW" dirty="0"/>
              <a:t>LL</a:t>
            </a:r>
          </a:p>
          <a:p>
            <a:pPr lvl="2"/>
            <a:r>
              <a:rPr lang="en-US" altLang="zh-TW" dirty="0"/>
              <a:t>	</a:t>
            </a:r>
            <a:r>
              <a:rPr lang="zh-TW" altLang="en-US" dirty="0"/>
              <a:t>依規範，室外地面層 </a:t>
            </a:r>
            <a:r>
              <a:rPr lang="en-US" altLang="zh-TW" dirty="0"/>
              <a:t>1</a:t>
            </a:r>
            <a:r>
              <a:rPr lang="zh-TW" altLang="en-US" dirty="0"/>
              <a:t>，地面層以下 </a:t>
            </a:r>
            <a:r>
              <a:rPr lang="en-US" altLang="zh-TW" dirty="0"/>
              <a:t>0.5</a:t>
            </a:r>
            <a:r>
              <a:rPr lang="zh-TW" altLang="en-US" dirty="0"/>
              <a:t>，機房 </a:t>
            </a:r>
            <a:r>
              <a:rPr lang="en-US" altLang="zh-TW" dirty="0"/>
              <a:t>1</a:t>
            </a:r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984" y="1275606"/>
            <a:ext cx="4283967" cy="2367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75606"/>
            <a:ext cx="366712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07866D1-CC99-441A-A7E8-286DDF823929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180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給定垂直</a:t>
            </a:r>
            <a:r>
              <a:rPr lang="zh-TW" altLang="en-US" dirty="0"/>
              <a:t>線</a:t>
            </a:r>
            <a:r>
              <a:rPr lang="zh-TW" altLang="zh-TW" dirty="0"/>
              <a:t>載重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外牆重</a:t>
            </a:r>
          </a:p>
          <a:p>
            <a:pPr marL="0" indent="0">
              <a:buNone/>
            </a:pPr>
            <a:r>
              <a:rPr lang="zh-TW" altLang="en-US" dirty="0"/>
              <a:t>	外牆計算：（樓高</a:t>
            </a:r>
            <a:r>
              <a:rPr lang="en-US" altLang="zh-TW" dirty="0"/>
              <a:t>-</a:t>
            </a:r>
            <a:r>
              <a:rPr lang="zh-TW" altLang="en-US" dirty="0"/>
              <a:t>梁深）</a:t>
            </a:r>
            <a:r>
              <a:rPr lang="en-US" altLang="zh-TW" dirty="0"/>
              <a:t>X2.4X0.7X0.15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女兒牆：</a:t>
            </a:r>
            <a:r>
              <a:rPr lang="en-US" altLang="zh-TW" dirty="0"/>
              <a:t>1.2X2.4X0.12=0.3456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EAAEE2-F0CB-4800-A812-F18E449183C4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03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/>
              <a:t>給定桿件</a:t>
            </a:r>
            <a:r>
              <a:rPr lang="en-US" altLang="zh-TW"/>
              <a:t>-Pier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連續的牆設為同一個單元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1" r="39133" b="74091"/>
          <a:stretch/>
        </p:blipFill>
        <p:spPr bwMode="auto">
          <a:xfrm>
            <a:off x="4499992" y="1587921"/>
            <a:ext cx="4016652" cy="286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9742"/>
            <a:ext cx="4148311" cy="2249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CC0D876-8ECC-44BE-8956-9C86AB54485D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379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/>
              <a:t>修改</a:t>
            </a:r>
            <a:r>
              <a:rPr lang="zh-TW"/>
              <a:t>保護層</a:t>
            </a:r>
            <a:endParaRPr lang="zh-TW" dirty="0"/>
          </a:p>
        </p:txBody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dirty="0"/>
              <a:t>小案子</a:t>
            </a:r>
          </a:p>
          <a:p>
            <a:pPr lvl="2"/>
            <a:r>
              <a:rPr lang="en-US" altLang="zh-TW" dirty="0"/>
              <a:t>	</a:t>
            </a:r>
            <a:r>
              <a:rPr lang="zh-TW" dirty="0"/>
              <a:t>#8</a:t>
            </a:r>
            <a:r>
              <a:rPr lang="zh-TW" altLang="en-US" dirty="0"/>
              <a:t>：</a:t>
            </a:r>
            <a:r>
              <a:rPr lang="zh-TW" dirty="0"/>
              <a:t>4+1.27+2.54/2 = 6.54</a:t>
            </a:r>
            <a:endParaRPr lang="en-US" altLang="zh-TW" dirty="0"/>
          </a:p>
          <a:p>
            <a:pPr lvl="2"/>
            <a:r>
              <a:rPr lang="en-US" altLang="zh-TW" dirty="0"/>
              <a:t>	</a:t>
            </a:r>
            <a:r>
              <a:rPr lang="zh-TW" altLang="zh-TW" dirty="0"/>
              <a:t>#</a:t>
            </a:r>
            <a:r>
              <a:rPr lang="en-US" altLang="zh-TW" dirty="0"/>
              <a:t>8 </a:t>
            </a:r>
            <a:r>
              <a:rPr lang="zh-TW" altLang="zh-TW" dirty="0"/>
              <a:t>雙排</a:t>
            </a:r>
            <a:r>
              <a:rPr lang="zh-TW" altLang="en-US" dirty="0"/>
              <a:t>：</a:t>
            </a:r>
            <a:r>
              <a:rPr lang="zh-TW" altLang="zh-TW" dirty="0"/>
              <a:t> 4+1.27+2.54</a:t>
            </a:r>
            <a:r>
              <a:rPr lang="zh-TW" altLang="en-US" dirty="0"/>
              <a:t>*</a:t>
            </a:r>
            <a:r>
              <a:rPr lang="en-US" altLang="zh-TW" dirty="0"/>
              <a:t>1.5</a:t>
            </a:r>
            <a:r>
              <a:rPr lang="zh-TW" altLang="zh-TW" dirty="0"/>
              <a:t> = </a:t>
            </a:r>
            <a:r>
              <a:rPr lang="en-US" altLang="zh-TW" dirty="0"/>
              <a:t>9.08</a:t>
            </a:r>
            <a:endParaRPr lang="zh-TW" dirty="0"/>
          </a:p>
          <a:p>
            <a:pPr lvl="0"/>
            <a:r>
              <a:rPr lang="zh-TW" dirty="0"/>
              <a:t>大案子</a:t>
            </a:r>
          </a:p>
          <a:p>
            <a:pPr lvl="2" indent="-342900"/>
            <a:r>
              <a:rPr lang="en-US" altLang="zh-TW" dirty="0"/>
              <a:t>	</a:t>
            </a:r>
            <a:r>
              <a:rPr lang="zh-TW" dirty="0"/>
              <a:t>#10</a:t>
            </a:r>
            <a:r>
              <a:rPr lang="zh-TW" altLang="en-US" dirty="0"/>
              <a:t>：</a:t>
            </a:r>
            <a:r>
              <a:rPr lang="zh-TW" dirty="0"/>
              <a:t>4+1.27+3.23/2 = 6.885</a:t>
            </a:r>
          </a:p>
          <a:p>
            <a:pPr lvl="2" indent="-342900"/>
            <a:r>
              <a:rPr lang="en-US" altLang="zh-TW" dirty="0"/>
              <a:t>	</a:t>
            </a:r>
            <a:r>
              <a:rPr lang="zh-TW" dirty="0"/>
              <a:t>#10</a:t>
            </a:r>
            <a:r>
              <a:rPr lang="en-US" altLang="zh-TW" dirty="0"/>
              <a:t> </a:t>
            </a:r>
            <a:r>
              <a:rPr lang="zh-TW" altLang="zh-TW" dirty="0"/>
              <a:t>雙排</a:t>
            </a:r>
            <a:r>
              <a:rPr lang="zh-TW" altLang="en-US" dirty="0"/>
              <a:t>：</a:t>
            </a:r>
            <a:r>
              <a:rPr lang="zh-TW" dirty="0"/>
              <a:t>4+1.27+3.23*1.5 = 10.115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10D190-610D-483B-B9C3-A8E69083979D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766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/>
              <a:t>定義載重組合</a:t>
            </a:r>
          </a:p>
        </p:txBody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dirty="0"/>
              <a:t>可在</a:t>
            </a:r>
            <a:r>
              <a:rPr lang="en-US" altLang="zh-TW" dirty="0"/>
              <a:t>Frame Section</a:t>
            </a:r>
            <a:r>
              <a:rPr lang="zh-TW" altLang="en-US" dirty="0"/>
              <a:t>修正</a:t>
            </a:r>
            <a:r>
              <a:rPr lang="en-US" altLang="zh-TW" dirty="0"/>
              <a:t>Mass</a:t>
            </a:r>
            <a:r>
              <a:rPr lang="zh-TW" altLang="en-US" dirty="0"/>
              <a:t>、</a:t>
            </a:r>
            <a:r>
              <a:rPr lang="en-US" altLang="zh-TW" dirty="0"/>
              <a:t>Weight</a:t>
            </a:r>
            <a:r>
              <a:rPr lang="zh-TW" altLang="en-US" dirty="0"/>
              <a:t>、</a:t>
            </a:r>
            <a:r>
              <a:rPr lang="en-US" altLang="zh-TW" dirty="0"/>
              <a:t>I2</a:t>
            </a:r>
            <a:r>
              <a:rPr lang="zh-TW" altLang="en-US" dirty="0"/>
              <a:t>、</a:t>
            </a:r>
            <a:r>
              <a:rPr lang="en-US" altLang="zh-TW" dirty="0"/>
              <a:t>I3</a:t>
            </a:r>
          </a:p>
          <a:p>
            <a:r>
              <a:rPr lang="en-US" altLang="zh-TW" dirty="0"/>
              <a:t>Frame Section-Cover</a:t>
            </a:r>
            <a:r>
              <a:rPr lang="zh-TW" altLang="en-US" dirty="0"/>
              <a:t>的部分無效，</a:t>
            </a:r>
            <a:r>
              <a:rPr lang="en-US" altLang="zh-TW" dirty="0" err="1"/>
              <a:t>Mofification</a:t>
            </a:r>
            <a:r>
              <a:rPr lang="zh-TW" altLang="en-US" dirty="0"/>
              <a:t>的部分有效。</a:t>
            </a:r>
            <a:endParaRPr lang="en-US" altLang="zh-TW" dirty="0"/>
          </a:p>
          <a:p>
            <a:r>
              <a:rPr lang="zh-TW" altLang="en-US" dirty="0"/>
              <a:t>地梁質量：（梁深</a:t>
            </a:r>
            <a:r>
              <a:rPr lang="en-US" altLang="zh-TW" dirty="0"/>
              <a:t>-</a:t>
            </a:r>
            <a:r>
              <a:rPr lang="zh-TW" altLang="en-US" dirty="0"/>
              <a:t>上下版厚）</a:t>
            </a:r>
            <a:r>
              <a:rPr lang="en-US" altLang="zh-TW" dirty="0"/>
              <a:t>/</a:t>
            </a:r>
            <a:r>
              <a:rPr lang="zh-TW" altLang="en-US" dirty="0"/>
              <a:t>梁深</a:t>
            </a:r>
          </a:p>
          <a:p>
            <a:r>
              <a:rPr lang="zh-TW" altLang="en-US" dirty="0"/>
              <a:t>柱質量：（樓高</a:t>
            </a:r>
            <a:r>
              <a:rPr lang="en-US" altLang="zh-TW" dirty="0"/>
              <a:t>-</a:t>
            </a:r>
            <a:r>
              <a:rPr lang="zh-TW" altLang="en-US" dirty="0"/>
              <a:t>版厚）</a:t>
            </a:r>
            <a:r>
              <a:rPr lang="en-US" altLang="zh-TW" dirty="0"/>
              <a:t>/</a:t>
            </a:r>
            <a:r>
              <a:rPr lang="zh-TW" altLang="en-US" dirty="0"/>
              <a:t>樓高</a:t>
            </a:r>
          </a:p>
          <a:p>
            <a:r>
              <a:rPr lang="zh-TW" altLang="en-US" dirty="0"/>
              <a:t>梁質量：（梁深</a:t>
            </a:r>
            <a:r>
              <a:rPr lang="en-US" altLang="zh-TW" dirty="0"/>
              <a:t>-</a:t>
            </a:r>
            <a:r>
              <a:rPr lang="zh-TW" altLang="en-US" dirty="0"/>
              <a:t>版厚）</a:t>
            </a:r>
            <a:r>
              <a:rPr lang="en-US" altLang="zh-TW" dirty="0"/>
              <a:t>/</a:t>
            </a:r>
            <a:r>
              <a:rPr lang="zh-TW" altLang="en-US" dirty="0"/>
              <a:t>梁深</a:t>
            </a:r>
          </a:p>
          <a:p>
            <a:r>
              <a:rPr lang="en-US" dirty="0"/>
              <a:t>Torsional</a:t>
            </a:r>
            <a:r>
              <a:rPr lang="zh-TW" altLang="en-US" dirty="0"/>
              <a:t>不計，所以折減很小</a:t>
            </a:r>
          </a:p>
          <a:p>
            <a:r>
              <a:rPr lang="en-US" dirty="0"/>
              <a:t>Moment</a:t>
            </a:r>
            <a:r>
              <a:rPr lang="zh-TW" altLang="en-US" dirty="0"/>
              <a:t>打</a:t>
            </a:r>
            <a:r>
              <a:rPr lang="en-US" altLang="zh-TW" dirty="0"/>
              <a:t>7</a:t>
            </a:r>
            <a:r>
              <a:rPr lang="zh-TW" altLang="en-US" dirty="0"/>
              <a:t>折</a:t>
            </a:r>
          </a:p>
          <a:p>
            <a:pPr lvl="0"/>
            <a:endParaRPr lang="zh-TW" altLang="en-US" dirty="0"/>
          </a:p>
          <a:p>
            <a:pPr lvl="0"/>
            <a:endParaRPr lang="zh-TW" altLang="en-US" dirty="0"/>
          </a:p>
        </p:txBody>
      </p:sp>
      <p:pic>
        <p:nvPicPr>
          <p:cNvPr id="4" name="Shape 4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944" y="3003798"/>
            <a:ext cx="4926289" cy="18248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橢圓 4"/>
          <p:cNvSpPr/>
          <p:nvPr/>
        </p:nvSpPr>
        <p:spPr>
          <a:xfrm>
            <a:off x="3707904" y="3003799"/>
            <a:ext cx="3183577" cy="20162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309D01-169F-4A44-94A8-B3C7F3308406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/>
              <a:t>準備資料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dirty="0"/>
              <a:t>平面圖</a:t>
            </a:r>
          </a:p>
          <a:p>
            <a:pPr lvl="0"/>
            <a:r>
              <a:rPr lang="zh-TW" dirty="0"/>
              <a:t>建物高程</a:t>
            </a:r>
          </a:p>
          <a:p>
            <a:pPr lvl="0"/>
            <a:r>
              <a:rPr lang="zh-TW" dirty="0"/>
              <a:t>鋼筋混凝土強度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E62D63-6D30-4CBC-B437-5F5617489D85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179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/>
              <a:t>定義載重組合</a:t>
            </a:r>
          </a:p>
        </p:txBody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dirty="0"/>
              <a:t>匯出的部分得選擇原檔，且第二個選項有BUG。</a:t>
            </a:r>
            <a:endParaRPr lang="en-US" altLang="zh-TW" dirty="0"/>
          </a:p>
          <a:p>
            <a:pPr lvl="0"/>
            <a:r>
              <a:rPr lang="zh-TW" altLang="zh-TW" dirty="0"/>
              <a:t>檢查IMPORT是否正確，常常出現BUG</a:t>
            </a:r>
          </a:p>
          <a:p>
            <a:pPr lvl="0"/>
            <a:r>
              <a:rPr lang="zh-TW" altLang="en-US" dirty="0"/>
              <a:t>注意：匯出後顏色部分會被修改掉</a:t>
            </a:r>
            <a:endParaRPr lang="zh-TW" altLang="zh-TW" dirty="0"/>
          </a:p>
          <a:p>
            <a:pPr lvl="0"/>
            <a:endParaRPr 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07654"/>
            <a:ext cx="4034067" cy="321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4D8FBED-44BC-49A1-9144-425C4D281D2A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給定桿件-剛性樓版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05737"/>
            <a:ext cx="3108172" cy="2625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152475"/>
            <a:ext cx="3999899" cy="33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13" y="1193900"/>
            <a:ext cx="3924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B08B1B-14C3-41D1-ADD3-D427D0822D3A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dirty="0"/>
              <a:t>結構分析</a:t>
            </a:r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梁上柱底</a:t>
            </a:r>
            <a:r>
              <a:rPr lang="en-US" altLang="zh-TW" dirty="0"/>
              <a:t>PIN</a:t>
            </a:r>
            <a:r>
              <a:rPr lang="zh-TW" altLang="en-US" dirty="0"/>
              <a:t>。</a:t>
            </a:r>
            <a:endParaRPr lang="en-US" altLang="zh-TW" dirty="0"/>
          </a:p>
          <a:p>
            <a:pPr lvl="0"/>
            <a:r>
              <a:rPr lang="en-US" altLang="zh-TW" dirty="0"/>
              <a:t>Offset</a:t>
            </a:r>
            <a:r>
              <a:rPr lang="zh-TW" altLang="en-US" dirty="0"/>
              <a:t>，全選</a:t>
            </a:r>
            <a:r>
              <a:rPr lang="en-US" altLang="zh-TW" dirty="0"/>
              <a:t>【</a:t>
            </a:r>
            <a:r>
              <a:rPr lang="zh-TW" altLang="en-US" dirty="0"/>
              <a:t>它會自動調整</a:t>
            </a:r>
            <a:r>
              <a:rPr lang="en-US" altLang="zh-TW" dirty="0"/>
              <a:t>】</a:t>
            </a:r>
            <a:endParaRPr lang="zh-TW" altLang="en-US" dirty="0"/>
          </a:p>
        </p:txBody>
      </p:sp>
      <p:pic>
        <p:nvPicPr>
          <p:cNvPr id="549" name="Shape 5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8184" y="1851670"/>
            <a:ext cx="23622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15766"/>
            <a:ext cx="3432820" cy="2346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6B796DC-4B93-46D0-97C2-33C025030D29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dirty="0"/>
              <a:t>結構分析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/>
              <a:t>Number of Modes：樓層數X3</a:t>
            </a:r>
          </a:p>
        </p:txBody>
      </p:sp>
      <p:pic>
        <p:nvPicPr>
          <p:cNvPr id="348" name="Shape 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944" y="1211197"/>
            <a:ext cx="2308374" cy="36007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4523E01-7270-45E9-B81A-29820C8057CE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445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dirty="0"/>
              <a:t>結構分析</a:t>
            </a:r>
          </a:p>
        </p:txBody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Check Model</a:t>
            </a:r>
          </a:p>
          <a:p>
            <a:pPr marL="0" lvl="0" indent="0">
              <a:buNone/>
            </a:pPr>
            <a:r>
              <a:rPr lang="zh-TW" dirty="0"/>
              <a:t>按F5。</a:t>
            </a:r>
          </a:p>
          <a:p>
            <a:pPr marL="0" lvl="0" indent="0">
              <a:buNone/>
            </a:pPr>
            <a:r>
              <a:rPr lang="zh-TW" dirty="0"/>
              <a:t>檢查：P-DELTA COMPLETE</a:t>
            </a:r>
            <a:endParaRPr lang="en-US" altLang="zh-TW" dirty="0"/>
          </a:p>
          <a:p>
            <a:pPr marL="0" lvl="0" indent="0">
              <a:buNone/>
            </a:pPr>
            <a:endParaRPr lang="en-US" altLang="zh-TW" dirty="0"/>
          </a:p>
          <a:p>
            <a:pPr marL="0" lvl="0" indent="0">
              <a:buNone/>
            </a:pPr>
            <a:endParaRPr lang="en-US" altLang="zh-TW" dirty="0"/>
          </a:p>
          <a:p>
            <a:pPr marL="0" lvl="0" indent="0">
              <a:buNone/>
            </a:pPr>
            <a:endParaRPr lang="en-US" altLang="zh-TW" dirty="0"/>
          </a:p>
        </p:txBody>
      </p:sp>
      <p:pic>
        <p:nvPicPr>
          <p:cNvPr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83910"/>
            <a:ext cx="51911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4" y="2831485"/>
            <a:ext cx="5829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994" y="739328"/>
            <a:ext cx="276225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B17553B-7B20-4FF7-BA62-040F2D3AE843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213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給定橫向水平地震力</a:t>
            </a:r>
            <a:r>
              <a:rPr lang="en-US" altLang="zh-TW" dirty="0"/>
              <a:t>-</a:t>
            </a:r>
            <a:r>
              <a:rPr lang="zh-TW" altLang="en-US" dirty="0"/>
              <a:t>資料查詢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dirty="0"/>
              <a:t>地籍圖資：</a:t>
            </a:r>
            <a:r>
              <a:rPr lang="en-US" altLang="zh-TW" dirty="0">
                <a:hlinkClick r:id="rId2"/>
              </a:rPr>
              <a:t>http://easymap.land.moi.gov.tw/R02/Index</a:t>
            </a:r>
            <a:endParaRPr lang="en-US" altLang="zh-TW" dirty="0"/>
          </a:p>
          <a:p>
            <a:pPr lvl="0"/>
            <a:r>
              <a:rPr lang="zh-TW" altLang="en-US" dirty="0"/>
              <a:t>查詢斷層：</a:t>
            </a:r>
            <a:r>
              <a:rPr lang="en-US" altLang="zh-TW" dirty="0">
                <a:hlinkClick r:id="rId3"/>
              </a:rPr>
              <a:t>http://fault.moeacgs.gov.tw/MgFault/Home/pageMap?LFun=1</a:t>
            </a:r>
            <a:r>
              <a:rPr lang="en-US" altLang="zh-TW" dirty="0"/>
              <a:t> </a:t>
            </a:r>
          </a:p>
          <a:p>
            <a:pPr lvl="0"/>
            <a:r>
              <a:rPr lang="zh-TW" altLang="en-US" dirty="0"/>
              <a:t>土壤液化查詢：</a:t>
            </a:r>
            <a:r>
              <a:rPr lang="en-US" altLang="zh-TW" dirty="0">
                <a:hlinkClick r:id="rId4"/>
              </a:rPr>
              <a:t>http://soil.taipei/gismap.html</a:t>
            </a:r>
            <a:r>
              <a:rPr lang="en-US" altLang="zh-TW" dirty="0"/>
              <a:t> </a:t>
            </a:r>
          </a:p>
          <a:p>
            <a:pPr lvl="0"/>
            <a:r>
              <a:rPr lang="zh-TW" altLang="en-US" dirty="0"/>
              <a:t>地調所：</a:t>
            </a:r>
            <a:r>
              <a:rPr lang="en-US" altLang="zh-TW" dirty="0">
                <a:hlinkClick r:id="rId5"/>
              </a:rPr>
              <a:t>http://www.moeacgs.gov.tw/main.jsp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504ABF-6701-4ED4-BF7C-20F66A1C2123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090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Shape 3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960" y="1150937"/>
            <a:ext cx="4587152" cy="399102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/>
              <a:t>給定橫向水平地震力</a:t>
            </a:r>
          </a:p>
        </p:txBody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00260" cy="3416400"/>
          </a:xfrm>
        </p:spPr>
        <p:txBody>
          <a:bodyPr/>
          <a:lstStyle/>
          <a:p>
            <a:pPr lvl="0"/>
            <a:r>
              <a:rPr lang="zh-TW" altLang="en-US" dirty="0"/>
              <a:t>使用：</a:t>
            </a:r>
            <a:r>
              <a:rPr lang="en-US" altLang="zh-TW" dirty="0">
                <a:hlinkClick r:id="rId4"/>
              </a:rPr>
              <a:t>01_1</a:t>
            </a:r>
            <a:r>
              <a:rPr lang="zh-TW" altLang="en-US" dirty="0">
                <a:hlinkClick r:id="rId4"/>
              </a:rPr>
              <a:t>一般地區地震力計算</a:t>
            </a:r>
          </a:p>
          <a:p>
            <a:pPr lvl="0"/>
            <a:r>
              <a:rPr lang="zh-TW" altLang="en-US" dirty="0"/>
              <a:t>使用注意事項：樓高不含屋突</a:t>
            </a:r>
          </a:p>
          <a:p>
            <a:pPr lvl="0"/>
            <a:r>
              <a:rPr lang="en-US" altLang="zh-TW" dirty="0">
                <a:hlinkClick r:id="rId5"/>
              </a:rPr>
              <a:t>http://easymap.land.moi.gov.tw/</a:t>
            </a:r>
          </a:p>
          <a:p>
            <a:r>
              <a:rPr lang="zh-TW" dirty="0"/>
              <a:t>將EXCEL上之SPEC週期複製到一文字文件檔</a:t>
            </a:r>
            <a:r>
              <a:rPr lang="zh-TW" altLang="en-US" dirty="0"/>
              <a:t>，需重新連結檔案路徑</a:t>
            </a:r>
            <a:endParaRPr 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850538-5A91-4A5C-8903-6103C6F48D66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/>
              <a:t>給定橫向水平地震力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dirty="0"/>
              <a:t>檔案路徑就是剛剛的文字文件檔</a:t>
            </a:r>
          </a:p>
          <a:p>
            <a:r>
              <a:rPr lang="zh-TW" altLang="zh-TW" dirty="0"/>
              <a:t>period. </a:t>
            </a:r>
            <a:endParaRPr lang="en-US" altLang="zh-TW" dirty="0"/>
          </a:p>
          <a:p>
            <a:r>
              <a:rPr lang="zh-TW" altLang="zh-TW" dirty="0"/>
              <a:t>display graph. </a:t>
            </a:r>
            <a:endParaRPr lang="en-US" altLang="zh-TW" dirty="0"/>
          </a:p>
          <a:p>
            <a:r>
              <a:rPr lang="zh-TW" altLang="zh-TW" dirty="0"/>
              <a:t>convert to user delined. </a:t>
            </a:r>
            <a:endParaRPr lang="en-US" altLang="zh-TW" dirty="0"/>
          </a:p>
          <a:p>
            <a:r>
              <a:rPr lang="zh-TW" altLang="zh-TW" dirty="0"/>
              <a:t>OK.</a:t>
            </a:r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368" y="1123862"/>
            <a:ext cx="4026681" cy="380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840" y="2499742"/>
            <a:ext cx="1800200" cy="24270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0129D5E-45AD-4C4B-9092-B81D2A85348A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183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zh-TW" altLang="zh-TW"/>
              <a:t>定義載重</a:t>
            </a:r>
            <a:r>
              <a:rPr lang="en-US" altLang="zh-TW"/>
              <a:t>-</a:t>
            </a:r>
            <a:r>
              <a:rPr lang="zh-TW" altLang="zh-TW"/>
              <a:t> EQX</a:t>
            </a:r>
            <a:r>
              <a:rPr lang="en-US" altLang="zh-TW"/>
              <a:t>P</a:t>
            </a:r>
            <a:endParaRPr dirty="0"/>
          </a:p>
        </p:txBody>
      </p:sp>
      <p:grpSp>
        <p:nvGrpSpPr>
          <p:cNvPr id="14" name="群組 13"/>
          <p:cNvGrpSpPr/>
          <p:nvPr/>
        </p:nvGrpSpPr>
        <p:grpSpPr>
          <a:xfrm>
            <a:off x="252095" y="1783326"/>
            <a:ext cx="6831192" cy="2714625"/>
            <a:chOff x="1732180" y="2585120"/>
            <a:chExt cx="6831192" cy="2714625"/>
          </a:xfrm>
        </p:grpSpPr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2585120"/>
              <a:ext cx="5143500" cy="271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橢圓 6"/>
            <p:cNvSpPr/>
            <p:nvPr/>
          </p:nvSpPr>
          <p:spPr>
            <a:xfrm>
              <a:off x="3707904" y="2931790"/>
              <a:ext cx="1751508" cy="14401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4869271" y="4252788"/>
              <a:ext cx="1180282" cy="9704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7492245" y="2919153"/>
              <a:ext cx="792088" cy="8640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" name="直線單箭頭接點 3"/>
            <p:cNvCxnSpPr/>
            <p:nvPr/>
          </p:nvCxnSpPr>
          <p:spPr>
            <a:xfrm>
              <a:off x="2852801" y="3039802"/>
              <a:ext cx="711086" cy="18002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字方塊 4"/>
            <p:cNvSpPr txBox="1"/>
            <p:nvPr/>
          </p:nvSpPr>
          <p:spPr>
            <a:xfrm>
              <a:off x="1732180" y="2765265"/>
              <a:ext cx="1614545" cy="38414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indent="-285750">
                <a:lnSpc>
                  <a:spcPct val="115000"/>
                </a:lnSpc>
                <a:spcAft>
                  <a:spcPts val="1600"/>
                </a:spcAft>
                <a:buClr>
                  <a:schemeClr val="dk2"/>
                </a:buClr>
                <a:buSzPct val="100000"/>
                <a:buFont typeface="Arial" panose="020B0604020202020204" pitchFamily="34" charset="0"/>
                <a:buChar char="•"/>
                <a:defRPr sz="1800">
                  <a:solidFill>
                    <a:schemeClr val="dk2"/>
                  </a:solidFill>
                </a:defRPr>
              </a:lvl1pPr>
              <a:lvl2pPr marL="342900" indent="-342900">
                <a:lnSpc>
                  <a:spcPct val="115000"/>
                </a:lnSpc>
                <a:spcAft>
                  <a:spcPts val="1600"/>
                </a:spcAft>
                <a:buClr>
                  <a:schemeClr val="dk2"/>
                </a:buClr>
                <a:buFont typeface="+mj-lt"/>
                <a:buAutoNum type="arabicPeriod"/>
                <a:defRPr>
                  <a:solidFill>
                    <a:schemeClr val="dk2"/>
                  </a:solidFill>
                </a:defRPr>
              </a:lvl2pPr>
              <a:lvl3pPr>
                <a:lnSpc>
                  <a:spcPct val="115000"/>
                </a:lnSpc>
                <a:spcAft>
                  <a:spcPts val="1600"/>
                </a:spcAft>
                <a:buClr>
                  <a:schemeClr val="dk2"/>
                </a:buClr>
                <a:defRPr>
                  <a:solidFill>
                    <a:schemeClr val="dk2"/>
                  </a:solidFill>
                </a:defRPr>
              </a:lvl3pPr>
              <a:lvl4pPr>
                <a:lnSpc>
                  <a:spcPct val="115000"/>
                </a:lnSpc>
                <a:spcAft>
                  <a:spcPts val="1600"/>
                </a:spcAft>
                <a:buClr>
                  <a:schemeClr val="dk2"/>
                </a:buClr>
                <a:defRPr>
                  <a:solidFill>
                    <a:schemeClr val="dk2"/>
                  </a:solidFill>
                </a:defRPr>
              </a:lvl4pPr>
              <a:lvl5pPr>
                <a:lnSpc>
                  <a:spcPct val="115000"/>
                </a:lnSpc>
                <a:spcAft>
                  <a:spcPts val="1600"/>
                </a:spcAft>
                <a:buClr>
                  <a:schemeClr val="dk2"/>
                </a:buClr>
                <a:defRPr>
                  <a:solidFill>
                    <a:schemeClr val="dk2"/>
                  </a:solidFill>
                </a:defRPr>
              </a:lvl5pPr>
              <a:lvl6pPr>
                <a:lnSpc>
                  <a:spcPct val="115000"/>
                </a:lnSpc>
                <a:spcAft>
                  <a:spcPts val="1600"/>
                </a:spcAft>
                <a:buClr>
                  <a:schemeClr val="dk2"/>
                </a:buClr>
                <a:defRPr>
                  <a:solidFill>
                    <a:schemeClr val="dk2"/>
                  </a:solidFill>
                </a:defRPr>
              </a:lvl6pPr>
              <a:lvl7pPr>
                <a:lnSpc>
                  <a:spcPct val="115000"/>
                </a:lnSpc>
                <a:spcAft>
                  <a:spcPts val="1600"/>
                </a:spcAft>
                <a:buClr>
                  <a:schemeClr val="dk2"/>
                </a:buClr>
                <a:defRPr>
                  <a:solidFill>
                    <a:schemeClr val="dk2"/>
                  </a:solidFill>
                </a:defRPr>
              </a:lvl7pPr>
              <a:lvl8pPr>
                <a:lnSpc>
                  <a:spcPct val="115000"/>
                </a:lnSpc>
                <a:spcAft>
                  <a:spcPts val="1600"/>
                </a:spcAft>
                <a:buClr>
                  <a:schemeClr val="dk2"/>
                </a:buClr>
                <a:defRPr>
                  <a:solidFill>
                    <a:schemeClr val="dk2"/>
                  </a:solidFill>
                </a:defRPr>
              </a:lvl8pPr>
              <a:lvl9pPr>
                <a:lnSpc>
                  <a:spcPct val="115000"/>
                </a:lnSpc>
                <a:spcAft>
                  <a:spcPts val="1600"/>
                </a:spcAft>
                <a:buClr>
                  <a:schemeClr val="dk2"/>
                </a:buClr>
                <a:defRPr>
                  <a:solidFill>
                    <a:schemeClr val="dk2"/>
                  </a:solidFill>
                </a:defRPr>
              </a:lvl9pPr>
            </a:lstStyle>
            <a:p>
              <a:pPr marL="0" indent="0">
                <a:buNone/>
              </a:pPr>
              <a:r>
                <a:rPr lang="zh-TW" altLang="en-US" sz="1400" dirty="0"/>
                <a:t>偏心：</a:t>
              </a:r>
              <a:r>
                <a:rPr lang="en-US" altLang="zh-TW" sz="1400" dirty="0"/>
                <a:t>0.05</a:t>
              </a:r>
              <a:endParaRPr lang="zh-TW" altLang="en-US" sz="1400" dirty="0"/>
            </a:p>
          </p:txBody>
        </p:sp>
        <p:cxnSp>
          <p:nvCxnSpPr>
            <p:cNvPr id="10" name="直線單箭頭接點 9"/>
            <p:cNvCxnSpPr/>
            <p:nvPr/>
          </p:nvCxnSpPr>
          <p:spPr>
            <a:xfrm>
              <a:off x="3356857" y="4609624"/>
              <a:ext cx="1071127" cy="128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2202501" y="4370636"/>
              <a:ext cx="1082348" cy="31925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t" anchorCtr="0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lnSpc>
                  <a:spcPct val="115000"/>
                </a:lnSpc>
                <a:spcAft>
                  <a:spcPts val="1600"/>
                </a:spcAft>
                <a:buClr>
                  <a:schemeClr val="dk2"/>
                </a:buClr>
                <a:buSzPct val="100000"/>
                <a:buFont typeface="Arial" panose="020B0604020202020204" pitchFamily="34" charset="0"/>
                <a:defRPr>
                  <a:solidFill>
                    <a:schemeClr val="dk2"/>
                  </a:solidFill>
                </a:defRPr>
              </a:lvl1pPr>
              <a:lvl2pPr marL="342900" indent="-342900">
                <a:lnSpc>
                  <a:spcPct val="115000"/>
                </a:lnSpc>
                <a:spcAft>
                  <a:spcPts val="1600"/>
                </a:spcAft>
                <a:buClr>
                  <a:schemeClr val="dk2"/>
                </a:buClr>
                <a:buFont typeface="+mj-lt"/>
                <a:buAutoNum type="arabicPeriod"/>
                <a:defRPr>
                  <a:solidFill>
                    <a:schemeClr val="dk2"/>
                  </a:solidFill>
                </a:defRPr>
              </a:lvl2pPr>
              <a:lvl3pPr>
                <a:lnSpc>
                  <a:spcPct val="115000"/>
                </a:lnSpc>
                <a:spcAft>
                  <a:spcPts val="1600"/>
                </a:spcAft>
                <a:buClr>
                  <a:schemeClr val="dk2"/>
                </a:buClr>
                <a:defRPr>
                  <a:solidFill>
                    <a:schemeClr val="dk2"/>
                  </a:solidFill>
                </a:defRPr>
              </a:lvl3pPr>
              <a:lvl4pPr>
                <a:lnSpc>
                  <a:spcPct val="115000"/>
                </a:lnSpc>
                <a:spcAft>
                  <a:spcPts val="1600"/>
                </a:spcAft>
                <a:buClr>
                  <a:schemeClr val="dk2"/>
                </a:buClr>
                <a:defRPr>
                  <a:solidFill>
                    <a:schemeClr val="dk2"/>
                  </a:solidFill>
                </a:defRPr>
              </a:lvl4pPr>
              <a:lvl5pPr>
                <a:lnSpc>
                  <a:spcPct val="115000"/>
                </a:lnSpc>
                <a:spcAft>
                  <a:spcPts val="1600"/>
                </a:spcAft>
                <a:buClr>
                  <a:schemeClr val="dk2"/>
                </a:buClr>
                <a:defRPr>
                  <a:solidFill>
                    <a:schemeClr val="dk2"/>
                  </a:solidFill>
                </a:defRPr>
              </a:lvl5pPr>
              <a:lvl6pPr>
                <a:lnSpc>
                  <a:spcPct val="115000"/>
                </a:lnSpc>
                <a:spcAft>
                  <a:spcPts val="1600"/>
                </a:spcAft>
                <a:buClr>
                  <a:schemeClr val="dk2"/>
                </a:buClr>
                <a:defRPr>
                  <a:solidFill>
                    <a:schemeClr val="dk2"/>
                  </a:solidFill>
                </a:defRPr>
              </a:lvl6pPr>
              <a:lvl7pPr>
                <a:lnSpc>
                  <a:spcPct val="115000"/>
                </a:lnSpc>
                <a:spcAft>
                  <a:spcPts val="1600"/>
                </a:spcAft>
                <a:buClr>
                  <a:schemeClr val="dk2"/>
                </a:buClr>
                <a:defRPr>
                  <a:solidFill>
                    <a:schemeClr val="dk2"/>
                  </a:solidFill>
                </a:defRPr>
              </a:lvl7pPr>
              <a:lvl8pPr>
                <a:lnSpc>
                  <a:spcPct val="115000"/>
                </a:lnSpc>
                <a:spcAft>
                  <a:spcPts val="1600"/>
                </a:spcAft>
                <a:buClr>
                  <a:schemeClr val="dk2"/>
                </a:buClr>
                <a:defRPr>
                  <a:solidFill>
                    <a:schemeClr val="dk2"/>
                  </a:solidFill>
                </a:defRPr>
              </a:lvl8pPr>
              <a:lvl9pPr>
                <a:lnSpc>
                  <a:spcPct val="115000"/>
                </a:lnSpc>
                <a:spcAft>
                  <a:spcPts val="1600"/>
                </a:spcAft>
                <a:buClr>
                  <a:schemeClr val="dk2"/>
                </a:buClr>
                <a:defRPr>
                  <a:solidFill>
                    <a:schemeClr val="dk2"/>
                  </a:solidFill>
                </a:defRPr>
              </a:lvl9pPr>
            </a:lstStyle>
            <a:p>
              <a:pPr algn="dist"/>
              <a:r>
                <a:rPr lang="zh-TW" altLang="en-US" dirty="0"/>
                <a:t>地面層以上</a:t>
              </a:r>
              <a:endParaRPr lang="zh-TW" altLang="zh-TW" dirty="0"/>
            </a:p>
          </p:txBody>
        </p:sp>
      </p:grp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71915"/>
            <a:ext cx="36861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線單箭頭接點 17"/>
          <p:cNvCxnSpPr/>
          <p:nvPr/>
        </p:nvCxnSpPr>
        <p:spPr>
          <a:xfrm flipH="1">
            <a:off x="6660232" y="819627"/>
            <a:ext cx="756084" cy="13103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8C71FA2C-4BF7-4332-99BB-FE3991688F21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/>
              <a:t>給定垂直地震力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40420" cy="3416400"/>
          </a:xfrm>
        </p:spPr>
        <p:txBody>
          <a:bodyPr/>
          <a:lstStyle/>
          <a:p>
            <a:pPr lvl="0"/>
            <a:endParaRPr lang="zh-TW" altLang="en-US" dirty="0"/>
          </a:p>
          <a:p>
            <a:pPr lvl="0"/>
            <a:endParaRPr lang="zh-TW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9702"/>
            <a:ext cx="37147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915566"/>
            <a:ext cx="326707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橢圓 1"/>
          <p:cNvSpPr/>
          <p:nvPr/>
        </p:nvSpPr>
        <p:spPr>
          <a:xfrm>
            <a:off x="2627784" y="3003798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4067944" y="2958852"/>
            <a:ext cx="2376264" cy="1889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882DBA-87D8-4FA2-835A-4E88FE79AF50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以範本模型快速繪製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>
                <a:hlinkClick r:id="rId2"/>
              </a:rPr>
              <a:t>06 ETABS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EXAMPLE</a:t>
            </a: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F7251A-37A9-498A-B1BC-3E4666B6E0BE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808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/>
              <a:t>定義載重-EQXB</a:t>
            </a:r>
            <a:endParaRPr lang="zh-TW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dirty="0"/>
              <a:t>使用：</a:t>
            </a:r>
            <a:r>
              <a:rPr lang="en-US" altLang="zh-TW" dirty="0">
                <a:hlinkClick r:id="rId3"/>
              </a:rPr>
              <a:t>02 SOPVBA</a:t>
            </a:r>
            <a:endParaRPr lang="en-US" altLang="zh-TW" dirty="0">
              <a:hlinkClick r:id="rId4"/>
            </a:endParaRPr>
          </a:p>
          <a:p>
            <a:pPr lvl="0"/>
            <a:r>
              <a:rPr lang="en-US" altLang="zh-TW" dirty="0"/>
              <a:t>Display Assembled Point Masses</a:t>
            </a:r>
          </a:p>
          <a:p>
            <a:pPr lvl="0"/>
            <a:r>
              <a:rPr lang="zh-TW" altLang="en-US" dirty="0"/>
              <a:t>貼在</a:t>
            </a:r>
            <a:r>
              <a:rPr lang="en-US" altLang="zh-TW" dirty="0"/>
              <a:t>Assembled Point Masses</a:t>
            </a:r>
            <a:r>
              <a:rPr lang="zh-TW" altLang="en-US" dirty="0"/>
              <a:t>的表格</a:t>
            </a:r>
          </a:p>
          <a:p>
            <a:pPr lvl="0"/>
            <a:endParaRPr lang="zh-TW" altLang="en-US" dirty="0"/>
          </a:p>
          <a:p>
            <a:pPr lvl="0"/>
            <a:endParaRPr lang="zh-TW" altLang="en-US" dirty="0"/>
          </a:p>
        </p:txBody>
      </p:sp>
      <p:pic>
        <p:nvPicPr>
          <p:cNvPr id="425" name="Shape 4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4010" y="1288591"/>
            <a:ext cx="4188290" cy="31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D2A137B-0DB3-4A67-AF12-6BABCE40FA75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023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/>
              <a:t>定義載重-EQXB</a:t>
            </a:r>
            <a:endParaRPr lang="zh-TW" dirty="0"/>
          </a:p>
        </p:txBody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篩選：</a:t>
            </a:r>
            <a:r>
              <a:rPr lang="en-US" altLang="zh-TW" dirty="0"/>
              <a:t>All【</a:t>
            </a:r>
            <a:r>
              <a:rPr lang="zh-TW" altLang="en-US" dirty="0"/>
              <a:t>可按</a:t>
            </a:r>
            <a:r>
              <a:rPr lang="en-US" altLang="zh-TW" dirty="0"/>
              <a:t>MAGIC】</a:t>
            </a:r>
          </a:p>
          <a:p>
            <a:r>
              <a:rPr lang="en-US" altLang="zh-TW" dirty="0"/>
              <a:t>H</a:t>
            </a:r>
            <a:r>
              <a:rPr lang="zh-TW" altLang="en-US" dirty="0"/>
              <a:t>：該層與地面距離</a:t>
            </a:r>
          </a:p>
          <a:p>
            <a:r>
              <a:rPr lang="en-US" altLang="zh-TW" dirty="0"/>
              <a:t>UX</a:t>
            </a:r>
            <a:r>
              <a:rPr lang="zh-TW" altLang="en-US" dirty="0"/>
              <a:t>、</a:t>
            </a:r>
            <a:r>
              <a:rPr lang="en-US" altLang="zh-TW" dirty="0"/>
              <a:t>UY</a:t>
            </a:r>
            <a:r>
              <a:rPr lang="zh-TW" altLang="en-US" dirty="0"/>
              <a:t>：複製</a:t>
            </a:r>
            <a:r>
              <a:rPr lang="en-US" altLang="zh-TW" dirty="0"/>
              <a:t>Assembled Point Masses</a:t>
            </a:r>
            <a:r>
              <a:rPr lang="zh-TW" altLang="en-US" dirty="0"/>
              <a:t>之</a:t>
            </a:r>
            <a:r>
              <a:rPr lang="en-US" altLang="zh-TW" dirty="0"/>
              <a:t>UX </a:t>
            </a:r>
            <a:r>
              <a:rPr lang="zh-TW" altLang="en-US" dirty="0"/>
              <a:t>、</a:t>
            </a:r>
            <a:r>
              <a:rPr lang="en-US" altLang="zh-TW" dirty="0"/>
              <a:t>UY</a:t>
            </a:r>
          </a:p>
          <a:p>
            <a:r>
              <a:rPr lang="en-US" altLang="zh-TW" dirty="0"/>
              <a:t>SDS</a:t>
            </a:r>
            <a:r>
              <a:rPr lang="zh-TW" altLang="en-US" dirty="0"/>
              <a:t>、</a:t>
            </a:r>
            <a:r>
              <a:rPr lang="en-US" altLang="zh-TW" dirty="0"/>
              <a:t>I </a:t>
            </a:r>
            <a:r>
              <a:rPr lang="zh-TW" altLang="en-US" dirty="0"/>
              <a:t>：查 </a:t>
            </a:r>
            <a:r>
              <a:rPr lang="en-US" altLang="zh-TW" dirty="0"/>
              <a:t>01</a:t>
            </a:r>
            <a:r>
              <a:rPr lang="zh-TW" altLang="en-US" dirty="0"/>
              <a:t> 地震力計算</a:t>
            </a:r>
          </a:p>
          <a:p>
            <a:pPr lvl="0"/>
            <a:endParaRPr lang="zh-TW" altLang="en-US" dirty="0"/>
          </a:p>
          <a:p>
            <a:pPr lvl="0"/>
            <a:endParaRPr lang="zh-TW" altLang="en-US" dirty="0"/>
          </a:p>
          <a:p>
            <a:pPr lvl="0"/>
            <a:endParaRPr lang="zh-TW" altLang="en-US" dirty="0"/>
          </a:p>
          <a:p>
            <a:pPr lvl="0"/>
            <a:endParaRPr lang="zh-TW" altLang="en-US" dirty="0"/>
          </a:p>
          <a:p>
            <a:pPr lvl="0"/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4067944" y="2643758"/>
            <a:ext cx="4943416" cy="2563923"/>
            <a:chOff x="3563888" y="2643758"/>
            <a:chExt cx="4943416" cy="2563923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6362" y="2643758"/>
              <a:ext cx="4830942" cy="2301307"/>
            </a:xfrm>
            <a:prstGeom prst="rect">
              <a:avLst/>
            </a:prstGeom>
          </p:spPr>
        </p:pic>
        <p:sp>
          <p:nvSpPr>
            <p:cNvPr id="6" name="橢圓 5"/>
            <p:cNvSpPr/>
            <p:nvPr/>
          </p:nvSpPr>
          <p:spPr>
            <a:xfrm>
              <a:off x="3563888" y="4199569"/>
              <a:ext cx="2407806" cy="100811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5261"/>
            <a:ext cx="2340260" cy="18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F05738E-0F3C-4CCB-A8D0-34456DD78BBF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/>
              <a:t>結果分析</a:t>
            </a:r>
          </a:p>
          <a:p>
            <a:pPr lvl="0"/>
            <a:endParaRPr lang="zh-TW" altLang="en-US"/>
          </a:p>
        </p:txBody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dirty="0"/>
              <a:t>貼到 </a:t>
            </a:r>
            <a:r>
              <a:rPr lang="en-US" altLang="zh-TW" dirty="0"/>
              <a:t>02 VBA</a:t>
            </a:r>
            <a:r>
              <a:rPr lang="zh-TW" dirty="0"/>
              <a:t>SOP</a:t>
            </a:r>
          </a:p>
          <a:p>
            <a:pPr lvl="0"/>
            <a:r>
              <a:rPr lang="zh-TW" dirty="0"/>
              <a:t>貼在Story Shears</a:t>
            </a:r>
            <a:r>
              <a:rPr lang="zh-TW" altLang="en-US" dirty="0"/>
              <a:t>、</a:t>
            </a:r>
            <a:r>
              <a:rPr lang="zh-TW" altLang="zh-TW" dirty="0"/>
              <a:t>Material List By Story</a:t>
            </a:r>
            <a:endParaRPr lang="zh-TW" dirty="0"/>
          </a:p>
          <a:p>
            <a:pPr lvl="0"/>
            <a:r>
              <a:rPr lang="en-US" altLang="zh-TW" dirty="0"/>
              <a:t>【</a:t>
            </a:r>
            <a:r>
              <a:rPr lang="zh-TW" altLang="en-US" dirty="0"/>
              <a:t>按</a:t>
            </a:r>
            <a:r>
              <a:rPr lang="en-US" altLang="zh-TW" dirty="0"/>
              <a:t>MAGIC】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0"/>
            <a:endParaRPr lang="zh-TW" dirty="0"/>
          </a:p>
        </p:txBody>
      </p:sp>
      <p:grpSp>
        <p:nvGrpSpPr>
          <p:cNvPr id="4" name="群組 3"/>
          <p:cNvGrpSpPr/>
          <p:nvPr/>
        </p:nvGrpSpPr>
        <p:grpSpPr>
          <a:xfrm>
            <a:off x="3203848" y="885913"/>
            <a:ext cx="5733333" cy="762381"/>
            <a:chOff x="3203848" y="885913"/>
            <a:chExt cx="5733333" cy="762381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3848" y="995676"/>
              <a:ext cx="5733333" cy="542857"/>
            </a:xfrm>
            <a:prstGeom prst="rect">
              <a:avLst/>
            </a:prstGeom>
          </p:spPr>
        </p:pic>
        <p:sp>
          <p:nvSpPr>
            <p:cNvPr id="2" name="橢圓 1"/>
            <p:cNvSpPr/>
            <p:nvPr/>
          </p:nvSpPr>
          <p:spPr>
            <a:xfrm>
              <a:off x="5868144" y="885913"/>
              <a:ext cx="2353747" cy="7623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787774"/>
            <a:ext cx="7229584" cy="219352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EA59B9F-05B2-4048-A1AD-506E032C70D3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/>
              <a:t>結果分析-CHECK</a:t>
            </a:r>
          </a:p>
        </p:txBody>
      </p:sp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/>
              <a:t>通常會差不多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4582147" y="927141"/>
            <a:ext cx="3514725" cy="1334667"/>
            <a:chOff x="3923928" y="1380051"/>
            <a:chExt cx="3514725" cy="133466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3928" y="1380051"/>
              <a:ext cx="3514725" cy="1334667"/>
            </a:xfrm>
            <a:prstGeom prst="rect">
              <a:avLst/>
            </a:prstGeom>
          </p:spPr>
        </p:pic>
        <p:sp>
          <p:nvSpPr>
            <p:cNvPr id="613" name="Shape 613"/>
            <p:cNvSpPr/>
            <p:nvPr/>
          </p:nvSpPr>
          <p:spPr>
            <a:xfrm>
              <a:off x="5488620" y="1409312"/>
              <a:ext cx="1930549" cy="1008112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827584" y="2504051"/>
            <a:ext cx="6372396" cy="2544787"/>
            <a:chOff x="2771604" y="2571290"/>
            <a:chExt cx="6372396" cy="254478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8924" y="2809010"/>
              <a:ext cx="6315076" cy="2307067"/>
            </a:xfrm>
            <a:prstGeom prst="rect">
              <a:avLst/>
            </a:prstGeom>
          </p:spPr>
        </p:pic>
        <p:sp>
          <p:nvSpPr>
            <p:cNvPr id="614" name="Shape 614"/>
            <p:cNvSpPr/>
            <p:nvPr/>
          </p:nvSpPr>
          <p:spPr>
            <a:xfrm>
              <a:off x="2771604" y="2571290"/>
              <a:ext cx="1681248" cy="904974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4BD4F1C6-1166-4412-90A0-2117F13D62C3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693" y="2465994"/>
            <a:ext cx="2060620" cy="224740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571750"/>
            <a:ext cx="4968552" cy="2428958"/>
          </a:xfrm>
          <a:prstGeom prst="rect">
            <a:avLst/>
          </a:prstGeom>
        </p:spPr>
      </p:pic>
      <p:sp>
        <p:nvSpPr>
          <p:cNvPr id="619" name="Shape 6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/>
              <a:t>結果分析-CHECK</a:t>
            </a:r>
          </a:p>
        </p:txBody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/>
              <a:t>動態地震力之向量值須修正與靜態地震力相同</a:t>
            </a:r>
            <a:endParaRPr lang="en-US" altLang="zh-TW"/>
          </a:p>
          <a:p>
            <a:r>
              <a:rPr lang="zh-TW" altLang="en-US"/>
              <a:t>填入</a:t>
            </a:r>
            <a:r>
              <a:rPr lang="en-US" altLang="zh-TW"/>
              <a:t>Define/ Load Combination SPECXF(SPECYF) </a:t>
            </a:r>
            <a:endParaRPr lang="zh-TW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232" y="310091"/>
            <a:ext cx="2336347" cy="167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橢圓 3"/>
          <p:cNvSpPr/>
          <p:nvPr/>
        </p:nvSpPr>
        <p:spPr>
          <a:xfrm>
            <a:off x="2135969" y="2403223"/>
            <a:ext cx="792088" cy="77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3275856" y="2974173"/>
            <a:ext cx="3828665" cy="61552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1171D6B-775A-4F63-B287-6F851CBA06F6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dirty="0"/>
              <a:t>結構</a:t>
            </a:r>
            <a:r>
              <a:rPr lang="zh-TW" altLang="en-US" dirty="0"/>
              <a:t>設計</a:t>
            </a:r>
            <a:endParaRPr lang="zh-TW" dirty="0"/>
          </a:p>
        </p:txBody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 dirty="0"/>
              <a:t>design/ concrete design/ overwrite </a:t>
            </a:r>
          </a:p>
          <a:p>
            <a:pPr lvl="0"/>
            <a:r>
              <a:rPr lang="zh-TW" altLang="en-US" dirty="0"/>
              <a:t>大梁、柱：</a:t>
            </a:r>
            <a:r>
              <a:rPr lang="en-US" altLang="zh-TW" dirty="0"/>
              <a:t>Sway Special</a:t>
            </a:r>
          </a:p>
          <a:p>
            <a:pPr lvl="0"/>
            <a:r>
              <a:rPr lang="zh-TW" altLang="en-US" dirty="0"/>
              <a:t>小梁、懸臂梁、地下室梁柱：</a:t>
            </a:r>
            <a:r>
              <a:rPr lang="en-US" altLang="zh-TW" dirty="0"/>
              <a:t>Sway Ordinary</a:t>
            </a:r>
          </a:p>
          <a:p>
            <a:pPr lvl="0"/>
            <a:r>
              <a:rPr lang="zh-TW" altLang="en-US" dirty="0"/>
              <a:t>注意：</a:t>
            </a:r>
            <a:r>
              <a:rPr lang="en-US" altLang="zh-TW" dirty="0"/>
              <a:t>overwrite </a:t>
            </a:r>
            <a:r>
              <a:rPr lang="zh-TW" altLang="en-US" dirty="0"/>
              <a:t>的性質不能被</a:t>
            </a:r>
            <a:r>
              <a:rPr lang="en-US" altLang="zh-TW" dirty="0"/>
              <a:t>Replicate</a:t>
            </a:r>
          </a:p>
          <a:p>
            <a:pPr lvl="0"/>
            <a:endParaRPr lang="en-US" altLang="zh-TW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515" name="Shape 5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080" y="1923678"/>
            <a:ext cx="3774604" cy="20519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527A068-1DD4-4AD3-AB7F-2EA630B6A126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結構設計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3024"/>
            <a:ext cx="669448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14862"/>
            <a:ext cx="30194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3022699" y="2710238"/>
            <a:ext cx="5170538" cy="1828800"/>
            <a:chOff x="1657002" y="2140874"/>
            <a:chExt cx="5170538" cy="1828800"/>
          </a:xfrm>
        </p:grpSpPr>
        <p:pic>
          <p:nvPicPr>
            <p:cNvPr id="542" name="Shape 5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31840" y="2140874"/>
              <a:ext cx="3695700" cy="1828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" name="直線單箭頭接點 2"/>
            <p:cNvCxnSpPr/>
            <p:nvPr/>
          </p:nvCxnSpPr>
          <p:spPr>
            <a:xfrm>
              <a:off x="2627784" y="2427734"/>
              <a:ext cx="180020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字方塊 4"/>
            <p:cNvSpPr txBox="1"/>
            <p:nvPr/>
          </p:nvSpPr>
          <p:spPr>
            <a:xfrm>
              <a:off x="1657002" y="2175231"/>
              <a:ext cx="1728192" cy="79303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lnSpc>
                  <a:spcPct val="115000"/>
                </a:lnSpc>
                <a:spcAft>
                  <a:spcPts val="1600"/>
                </a:spcAft>
                <a:buClr>
                  <a:schemeClr val="dk2"/>
                </a:buClr>
                <a:buSzPct val="100000"/>
                <a:buFont typeface="Arial" panose="020B0604020202020204" pitchFamily="34" charset="0"/>
                <a:defRPr>
                  <a:solidFill>
                    <a:schemeClr val="dk2"/>
                  </a:solidFill>
                </a:defRPr>
              </a:lvl1pPr>
              <a:lvl2pPr marL="342900" indent="-342900">
                <a:lnSpc>
                  <a:spcPct val="115000"/>
                </a:lnSpc>
                <a:spcAft>
                  <a:spcPts val="1600"/>
                </a:spcAft>
                <a:buClr>
                  <a:schemeClr val="dk2"/>
                </a:buClr>
                <a:buFont typeface="+mj-lt"/>
                <a:buAutoNum type="arabicPeriod"/>
                <a:defRPr>
                  <a:solidFill>
                    <a:schemeClr val="dk2"/>
                  </a:solidFill>
                </a:defRPr>
              </a:lvl2pPr>
              <a:lvl3pPr>
                <a:lnSpc>
                  <a:spcPct val="115000"/>
                </a:lnSpc>
                <a:spcAft>
                  <a:spcPts val="1600"/>
                </a:spcAft>
                <a:buClr>
                  <a:schemeClr val="dk2"/>
                </a:buClr>
                <a:defRPr>
                  <a:solidFill>
                    <a:schemeClr val="dk2"/>
                  </a:solidFill>
                </a:defRPr>
              </a:lvl3pPr>
              <a:lvl4pPr>
                <a:lnSpc>
                  <a:spcPct val="115000"/>
                </a:lnSpc>
                <a:spcAft>
                  <a:spcPts val="1600"/>
                </a:spcAft>
                <a:buClr>
                  <a:schemeClr val="dk2"/>
                </a:buClr>
                <a:defRPr>
                  <a:solidFill>
                    <a:schemeClr val="dk2"/>
                  </a:solidFill>
                </a:defRPr>
              </a:lvl4pPr>
              <a:lvl5pPr>
                <a:lnSpc>
                  <a:spcPct val="115000"/>
                </a:lnSpc>
                <a:spcAft>
                  <a:spcPts val="1600"/>
                </a:spcAft>
                <a:buClr>
                  <a:schemeClr val="dk2"/>
                </a:buClr>
                <a:defRPr>
                  <a:solidFill>
                    <a:schemeClr val="dk2"/>
                  </a:solidFill>
                </a:defRPr>
              </a:lvl5pPr>
              <a:lvl6pPr>
                <a:lnSpc>
                  <a:spcPct val="115000"/>
                </a:lnSpc>
                <a:spcAft>
                  <a:spcPts val="1600"/>
                </a:spcAft>
                <a:buClr>
                  <a:schemeClr val="dk2"/>
                </a:buClr>
                <a:defRPr>
                  <a:solidFill>
                    <a:schemeClr val="dk2"/>
                  </a:solidFill>
                </a:defRPr>
              </a:lvl6pPr>
              <a:lvl7pPr>
                <a:lnSpc>
                  <a:spcPct val="115000"/>
                </a:lnSpc>
                <a:spcAft>
                  <a:spcPts val="1600"/>
                </a:spcAft>
                <a:buClr>
                  <a:schemeClr val="dk2"/>
                </a:buClr>
                <a:defRPr>
                  <a:solidFill>
                    <a:schemeClr val="dk2"/>
                  </a:solidFill>
                </a:defRPr>
              </a:lvl7pPr>
              <a:lvl8pPr>
                <a:lnSpc>
                  <a:spcPct val="115000"/>
                </a:lnSpc>
                <a:spcAft>
                  <a:spcPts val="1600"/>
                </a:spcAft>
                <a:buClr>
                  <a:schemeClr val="dk2"/>
                </a:buClr>
                <a:defRPr>
                  <a:solidFill>
                    <a:schemeClr val="dk2"/>
                  </a:solidFill>
                </a:defRPr>
              </a:lvl8pPr>
              <a:lvl9pPr>
                <a:lnSpc>
                  <a:spcPct val="115000"/>
                </a:lnSpc>
                <a:spcAft>
                  <a:spcPts val="1600"/>
                </a:spcAft>
                <a:buClr>
                  <a:schemeClr val="dk2"/>
                </a:buClr>
                <a:defRPr>
                  <a:solidFill>
                    <a:schemeClr val="dk2"/>
                  </a:solidFill>
                </a:defRPr>
              </a:lvl9pPr>
            </a:lstStyle>
            <a:p>
              <a:r>
                <a:rPr lang="zh-TW" altLang="zh-TW" dirty="0"/>
                <a:t>看鋼筋比</a:t>
              </a:r>
            </a:p>
            <a:p>
              <a:endParaRPr lang="zh-TW" altLang="en-US" dirty="0"/>
            </a:p>
          </p:txBody>
        </p:sp>
      </p:grpSp>
      <p:sp>
        <p:nvSpPr>
          <p:cNvPr id="8" name="橢圓 7"/>
          <p:cNvSpPr/>
          <p:nvPr/>
        </p:nvSpPr>
        <p:spPr>
          <a:xfrm>
            <a:off x="1187624" y="2067694"/>
            <a:ext cx="789632" cy="6425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D5BCDAA-178C-49F9-992B-359E5D1DBFDD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327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/>
              <a:t>結構設計</a:t>
            </a:r>
            <a:r>
              <a:rPr lang="en-US" altLang="zh-TW"/>
              <a:t>-</a:t>
            </a:r>
            <a:r>
              <a:rPr lang="zh-TW" altLang="en-US"/>
              <a:t>結構牆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467544" y="1571929"/>
            <a:ext cx="4824536" cy="2550695"/>
            <a:chOff x="1763688" y="1323973"/>
            <a:chExt cx="6037524" cy="319199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323973"/>
              <a:ext cx="6037524" cy="3119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橢圓 3"/>
            <p:cNvSpPr/>
            <p:nvPr/>
          </p:nvSpPr>
          <p:spPr>
            <a:xfrm>
              <a:off x="4860032" y="2427734"/>
              <a:ext cx="1872208" cy="6480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4572000" y="3867894"/>
              <a:ext cx="2808312" cy="6480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535165"/>
            <a:ext cx="3059832" cy="1529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單箭頭接點 7"/>
          <p:cNvCxnSpPr/>
          <p:nvPr/>
        </p:nvCxnSpPr>
        <p:spPr>
          <a:xfrm>
            <a:off x="6732240" y="1851670"/>
            <a:ext cx="432048" cy="112013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156176" y="1457189"/>
            <a:ext cx="1385900" cy="3192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defRPr>
                <a:solidFill>
                  <a:schemeClr val="dk2"/>
                </a:solidFill>
              </a:defRPr>
            </a:lvl1pPr>
            <a:lvl2pPr marL="342900" indent="-342900"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Font typeface="+mj-lt"/>
              <a:buAutoNum type="arabicPeriod"/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r>
              <a:rPr lang="zh-TW" altLang="en-US" dirty="0"/>
              <a:t>看剪力鋼筋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2D3864-92B7-48E4-ABED-B875675A3AB7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928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強柱弱梁檢核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888" y="2136359"/>
            <a:ext cx="2990223" cy="144863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3207BD1-1D39-4E22-A13A-A54D65086D70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1323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dirty="0"/>
              <a:t>重繪注意事項</a:t>
            </a:r>
          </a:p>
        </p:txBody>
      </p:sp>
      <p:sp>
        <p:nvSpPr>
          <p:cNvPr id="5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OFFSET</a:t>
            </a:r>
            <a:r>
              <a:rPr lang="zh-TW" altLang="en-US" dirty="0"/>
              <a:t>、剛性樓版、</a:t>
            </a:r>
            <a:r>
              <a:rPr lang="en-US" altLang="zh-TW" dirty="0"/>
              <a:t>Release</a:t>
            </a:r>
            <a:r>
              <a:rPr lang="zh-TW" altLang="en-US" dirty="0"/>
              <a:t>、保護層、折減係數、線載、面載、</a:t>
            </a:r>
            <a:r>
              <a:rPr lang="en-US" altLang="zh-TW" dirty="0"/>
              <a:t>Pier</a:t>
            </a:r>
            <a:r>
              <a:rPr lang="zh-TW" altLang="en-US" dirty="0"/>
              <a:t>、</a:t>
            </a:r>
            <a:r>
              <a:rPr lang="en-US" altLang="zh-TW" dirty="0" err="1"/>
              <a:t>Kv</a:t>
            </a:r>
            <a:r>
              <a:rPr lang="zh-TW" altLang="en-US" dirty="0"/>
              <a:t>、</a:t>
            </a:r>
            <a:r>
              <a:rPr lang="en-US" altLang="zh-TW" dirty="0"/>
              <a:t>XY</a:t>
            </a:r>
            <a:r>
              <a:rPr lang="zh-TW" altLang="en-US" dirty="0"/>
              <a:t>鎖點</a:t>
            </a:r>
            <a:endParaRPr lang="en-US" altLang="zh-TW" dirty="0"/>
          </a:p>
          <a:p>
            <a:r>
              <a:rPr lang="zh-TW" altLang="en-US" dirty="0"/>
              <a:t>梁：線載</a:t>
            </a:r>
            <a:endParaRPr lang="en-US" altLang="zh-TW" dirty="0"/>
          </a:p>
          <a:p>
            <a:r>
              <a:rPr lang="zh-TW" altLang="en-US" dirty="0"/>
              <a:t>柱</a:t>
            </a:r>
            <a:endParaRPr lang="en-US" altLang="zh-TW" dirty="0"/>
          </a:p>
          <a:p>
            <a:r>
              <a:rPr lang="zh-TW" altLang="en-US" dirty="0"/>
              <a:t>版：</a:t>
            </a:r>
            <a:r>
              <a:rPr lang="en-US" altLang="zh-TW" dirty="0" err="1"/>
              <a:t>Kv</a:t>
            </a:r>
            <a:r>
              <a:rPr lang="zh-TW" altLang="en-US" dirty="0"/>
              <a:t>、面載</a:t>
            </a:r>
            <a:endParaRPr lang="en-US" altLang="zh-TW" dirty="0"/>
          </a:p>
          <a:p>
            <a:r>
              <a:rPr lang="zh-TW" altLang="en-US" dirty="0"/>
              <a:t>牆：</a:t>
            </a:r>
            <a:r>
              <a:rPr lang="en-US" altLang="zh-TW" dirty="0"/>
              <a:t>Pier</a:t>
            </a:r>
          </a:p>
          <a:p>
            <a:r>
              <a:rPr lang="zh-TW" altLang="en-US" dirty="0"/>
              <a:t>點：</a:t>
            </a:r>
            <a:r>
              <a:rPr lang="en-US" altLang="zh-TW" dirty="0"/>
              <a:t>XY</a:t>
            </a:r>
            <a:r>
              <a:rPr lang="zh-TW" altLang="en-US" dirty="0"/>
              <a:t>鎖點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4BB0EF-7B99-4C95-B703-3C8CA4E26076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/>
              <a:t>建立幾何模型</a:t>
            </a:r>
            <a:endParaRPr lang="zh-TW" dirty="0"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dirty="0"/>
              <a:t>輸入主要樓層【格線】和【高度】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549" y="1745075"/>
            <a:ext cx="6136899" cy="28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192" y="2837661"/>
            <a:ext cx="23241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3994675" y="3439775"/>
            <a:ext cx="495600" cy="525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" name="直線單箭頭接點 2"/>
          <p:cNvCxnSpPr/>
          <p:nvPr/>
        </p:nvCxnSpPr>
        <p:spPr>
          <a:xfrm flipH="1" flipV="1">
            <a:off x="5220072" y="2319722"/>
            <a:ext cx="936104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7893F8A-D608-4955-BAFE-E0C755750FE2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39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梁剪力檢核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 </a:t>
            </a:r>
            <a:r>
              <a:rPr lang="en-US" altLang="zh-TW" dirty="0" err="1"/>
              <a:t>Vc</a:t>
            </a:r>
            <a:r>
              <a:rPr lang="en-US" altLang="zh-TW" dirty="0"/>
              <a:t> = 0.75</a:t>
            </a:r>
            <a:r>
              <a:rPr lang="zh-TW" altLang="en-US" dirty="0"/>
              <a:t> * </a:t>
            </a:r>
            <a:r>
              <a:rPr lang="en-US" altLang="zh-TW" dirty="0"/>
              <a:t>0.53</a:t>
            </a:r>
            <a:r>
              <a:rPr lang="zh-TW" altLang="en-US" dirty="0"/>
              <a:t> * </a:t>
            </a:r>
            <a:r>
              <a:rPr lang="en-US" altLang="zh-TW" dirty="0"/>
              <a:t>sqrt(</a:t>
            </a:r>
            <a:r>
              <a:rPr lang="en-US" altLang="zh-TW" dirty="0" err="1"/>
              <a:t>f’c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*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 </a:t>
            </a:r>
            <a:r>
              <a:rPr lang="en-US" altLang="zh-TW" dirty="0"/>
              <a:t>*</a:t>
            </a:r>
            <a:r>
              <a:rPr lang="zh-TW" altLang="en-US" dirty="0"/>
              <a:t> </a:t>
            </a:r>
            <a:r>
              <a:rPr lang="en-US" altLang="zh-TW" dirty="0"/>
              <a:t>d(</a:t>
            </a:r>
            <a:r>
              <a:rPr lang="zh-TW" altLang="en-US" dirty="0"/>
              <a:t>有效深度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1000</a:t>
            </a:r>
            <a:r>
              <a:rPr lang="zh-TW" altLang="en-US" dirty="0"/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E332B9-46F2-4090-845A-1006BF725DAB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847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90" y="1327341"/>
            <a:ext cx="5447619" cy="306666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0689EA9-CB18-4DD6-AD0B-2E2F6D810855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3275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更新紀錄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2016/08/10</a:t>
            </a:r>
            <a:r>
              <a:rPr lang="zh-TW" altLang="en-US" dirty="0"/>
              <a:t> 更新圖表</a:t>
            </a:r>
            <a:endParaRPr lang="en-US" altLang="zh-TW" dirty="0"/>
          </a:p>
          <a:p>
            <a:r>
              <a:rPr lang="en-US" altLang="zh-TW" dirty="0"/>
              <a:t>2016/08/25 </a:t>
            </a:r>
            <a:r>
              <a:rPr lang="zh-TW" altLang="en-US" dirty="0"/>
              <a:t>修正連結編號、新增梁剪力檢核</a:t>
            </a:r>
            <a:endParaRPr lang="en-US" altLang="zh-TW" dirty="0"/>
          </a:p>
          <a:p>
            <a:r>
              <a:rPr lang="en-US" altLang="zh-TW" dirty="0"/>
              <a:t>2017/02/17</a:t>
            </a:r>
            <a:r>
              <a:rPr lang="zh-TW" altLang="en-US" dirty="0"/>
              <a:t> 更新流程順序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184228" y="4185052"/>
            <a:ext cx="648072" cy="3838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dk2"/>
                </a:solidFill>
              </a:defRPr>
            </a:lvl1pPr>
            <a:lvl2pPr marL="342900" indent="-342900"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Font typeface="+mj-lt"/>
              <a:buAutoNum type="arabicPeriod"/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pPr marL="0" indent="0" algn="ctr">
              <a:buNone/>
            </a:pPr>
            <a:r>
              <a:rPr lang="en-US" altLang="zh-TW" dirty="0"/>
              <a:t>Paul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D6AEE0-1800-4AAF-89B7-513E1E61436A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30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/>
              <a:t>定義桿件尺寸-梁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51669"/>
            <a:ext cx="30575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68916"/>
            <a:ext cx="2770928" cy="236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3718"/>
            <a:ext cx="2419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群組 2"/>
          <p:cNvGrpSpPr/>
          <p:nvPr/>
        </p:nvGrpSpPr>
        <p:grpSpPr>
          <a:xfrm>
            <a:off x="6948264" y="1147217"/>
            <a:ext cx="1698524" cy="3360242"/>
            <a:chOff x="5076056" y="547801"/>
            <a:chExt cx="2762250" cy="4362450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547801"/>
              <a:ext cx="2762250" cy="436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橢圓 1"/>
            <p:cNvSpPr/>
            <p:nvPr/>
          </p:nvSpPr>
          <p:spPr>
            <a:xfrm>
              <a:off x="6516216" y="843558"/>
              <a:ext cx="1026020" cy="708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ACDB4F79-95D9-4279-BCCF-1ACD1B6749C6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4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定義桿件尺寸-柱</a:t>
            </a:r>
            <a:endParaRPr lang="zh-TW" dirty="0"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912" y="1635646"/>
            <a:ext cx="5104040" cy="273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63" y="1851668"/>
            <a:ext cx="30575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87FA175-0371-4EBA-AFB3-0577B780E263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0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/>
              <a:t>定義桿件尺寸-版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dirty="0"/>
              <a:t>筏基</a:t>
            </a:r>
            <a:r>
              <a:rPr lang="zh-TW" altLang="en-US" dirty="0"/>
              <a:t>版</a:t>
            </a:r>
            <a:r>
              <a:rPr lang="zh-TW" dirty="0"/>
              <a:t>是Shell</a:t>
            </a:r>
          </a:p>
          <a:p>
            <a:pPr lvl="0"/>
            <a:r>
              <a:rPr lang="zh-TW" dirty="0"/>
              <a:t>一般版是Membrane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44215"/>
            <a:ext cx="2880320" cy="231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755087"/>
            <a:ext cx="2367402" cy="414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DBFB891-CBC6-4B53-8EED-0F437C3CFFAD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7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/>
              <a:t>定義桿件尺寸-牆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80380" cy="3416400"/>
          </a:xfrm>
        </p:spPr>
        <p:txBody>
          <a:bodyPr/>
          <a:lstStyle/>
          <a:p>
            <a:pPr lvl="0"/>
            <a:r>
              <a:rPr lang="zh-TW" dirty="0"/>
              <a:t>一般</a:t>
            </a:r>
            <a:r>
              <a:rPr lang="zh-TW" altLang="en-US" dirty="0"/>
              <a:t>外</a:t>
            </a:r>
            <a:r>
              <a:rPr lang="zh-TW" dirty="0"/>
              <a:t>牆以</a:t>
            </a:r>
            <a:r>
              <a:rPr lang="zh-TW" altLang="en-US" dirty="0"/>
              <a:t>線</a:t>
            </a:r>
            <a:r>
              <a:rPr lang="zh-TW" dirty="0"/>
              <a:t>載重模擬</a:t>
            </a:r>
            <a:r>
              <a:rPr lang="zh-TW" altLang="en-US" dirty="0"/>
              <a:t>，所以不建牆，只有結構牆需要定義</a:t>
            </a:r>
            <a:endParaRPr lang="zh-TW" dirty="0"/>
          </a:p>
          <a:p>
            <a:pPr lvl="0"/>
            <a:r>
              <a:rPr lang="zh-TW" dirty="0"/>
              <a:t>另結構牆</a:t>
            </a:r>
            <a:r>
              <a:rPr lang="zh-TW" altLang="en-US" dirty="0"/>
              <a:t>性質</a:t>
            </a:r>
            <a:r>
              <a:rPr lang="zh-TW" dirty="0"/>
              <a:t>是Membrane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71750"/>
            <a:ext cx="3384376" cy="248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39502"/>
            <a:ext cx="2556394" cy="417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7C515EF-2EA2-4F9E-A919-2BFCB6F54654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29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dirty="0"/>
              <a:t>定義桿件尺寸-</a:t>
            </a:r>
            <a:r>
              <a:rPr lang="zh-TW" altLang="en-US" dirty="0"/>
              <a:t>版</a:t>
            </a:r>
            <a:r>
              <a:rPr lang="zh-TW" dirty="0"/>
              <a:t>牆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dirty="0"/>
              <a:t>結構牆</a:t>
            </a:r>
            <a:r>
              <a:rPr lang="zh-TW" altLang="en-US" dirty="0"/>
              <a:t>與版</a:t>
            </a:r>
            <a:r>
              <a:rPr lang="en-US" altLang="zh-TW" dirty="0"/>
              <a:t> </a:t>
            </a:r>
            <a:r>
              <a:rPr lang="zh-TW" dirty="0"/>
              <a:t>Membrane</a:t>
            </a:r>
            <a:r>
              <a:rPr lang="en-US" altLang="zh-TW" dirty="0"/>
              <a:t> </a:t>
            </a:r>
            <a:r>
              <a:rPr lang="zh-TW" dirty="0"/>
              <a:t>打4折</a:t>
            </a:r>
            <a:endParaRPr lang="en-US" altLang="zh-TW" dirty="0"/>
          </a:p>
          <a:p>
            <a:pPr lvl="0"/>
            <a:r>
              <a:rPr lang="zh-TW" altLang="en-US" dirty="0"/>
              <a:t>筏基版 </a:t>
            </a:r>
            <a:r>
              <a:rPr lang="en-US" altLang="zh-TW" dirty="0"/>
              <a:t>Bending </a:t>
            </a:r>
            <a:r>
              <a:rPr lang="zh-TW" altLang="zh-TW" dirty="0"/>
              <a:t>打</a:t>
            </a:r>
            <a:r>
              <a:rPr lang="en-US" altLang="zh-TW" dirty="0"/>
              <a:t>7</a:t>
            </a:r>
            <a:r>
              <a:rPr lang="zh-TW" altLang="zh-TW" dirty="0"/>
              <a:t>折</a:t>
            </a:r>
            <a:endParaRPr lang="zh-TW" dirty="0"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984" y="915566"/>
            <a:ext cx="3810639" cy="39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28A2993-C814-45AA-B3BA-9ED9E5054D62}"/>
              </a:ext>
            </a:extLst>
          </p:cNvPr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2756</TotalTime>
  <Words>939</Words>
  <Application>Microsoft Office PowerPoint</Application>
  <PresentationFormat>如螢幕大小 (16:9)</PresentationFormat>
  <Paragraphs>150</Paragraphs>
  <Slides>42</Slides>
  <Notes>30</Notes>
  <HiddenSlides>3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5" baseType="lpstr">
      <vt:lpstr>新細明體</vt:lpstr>
      <vt:lpstr>Arial</vt:lpstr>
      <vt:lpstr>simple-light-2</vt:lpstr>
      <vt:lpstr>ETABS SOP</vt:lpstr>
      <vt:lpstr>準備資料</vt:lpstr>
      <vt:lpstr>以範本模型快速繪製</vt:lpstr>
      <vt:lpstr>建立幾何模型</vt:lpstr>
      <vt:lpstr>定義桿件尺寸-梁</vt:lpstr>
      <vt:lpstr>定義桿件尺寸-柱</vt:lpstr>
      <vt:lpstr>定義桿件尺寸-版</vt:lpstr>
      <vt:lpstr>定義桿件尺寸-牆</vt:lpstr>
      <vt:lpstr>定義桿件尺寸-版牆</vt:lpstr>
      <vt:lpstr>定義完後，畫畫</vt:lpstr>
      <vt:lpstr>給定桿件-筏基版</vt:lpstr>
      <vt:lpstr>給定桿件-基礎鎖點</vt:lpstr>
      <vt:lpstr>給定桿件-基礎面彈簧</vt:lpstr>
      <vt:lpstr>給定桿件-小梁RELEASE</vt:lpstr>
      <vt:lpstr>給定垂直載重</vt:lpstr>
      <vt:lpstr>給定垂直線載重</vt:lpstr>
      <vt:lpstr>給定桿件-Pier</vt:lpstr>
      <vt:lpstr>修改保護層</vt:lpstr>
      <vt:lpstr>定義載重組合</vt:lpstr>
      <vt:lpstr>定義載重組合</vt:lpstr>
      <vt:lpstr>給定桿件-剛性樓版</vt:lpstr>
      <vt:lpstr>結構分析</vt:lpstr>
      <vt:lpstr>結構分析</vt:lpstr>
      <vt:lpstr>結構分析</vt:lpstr>
      <vt:lpstr>給定橫向水平地震力-資料查詢</vt:lpstr>
      <vt:lpstr>給定橫向水平地震力</vt:lpstr>
      <vt:lpstr>給定橫向水平地震力</vt:lpstr>
      <vt:lpstr>定義載重- EQXP</vt:lpstr>
      <vt:lpstr>給定垂直地震力</vt:lpstr>
      <vt:lpstr>定義載重-EQXB</vt:lpstr>
      <vt:lpstr>定義載重-EQXB</vt:lpstr>
      <vt:lpstr>結果分析 </vt:lpstr>
      <vt:lpstr>結果分析-CHECK</vt:lpstr>
      <vt:lpstr>結果分析-CHECK</vt:lpstr>
      <vt:lpstr>結構設計</vt:lpstr>
      <vt:lpstr>結構設計</vt:lpstr>
      <vt:lpstr>結構設計-結構牆</vt:lpstr>
      <vt:lpstr>強柱弱梁檢核</vt:lpstr>
      <vt:lpstr>重繪注意事項</vt:lpstr>
      <vt:lpstr>梁剪力檢核</vt:lpstr>
      <vt:lpstr>設計</vt:lpstr>
      <vt:lpstr>更新紀錄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ETABS-SOP</dc:title>
  <dc:creator>Taipei04</dc:creator>
  <cp:lastModifiedBy>User</cp:lastModifiedBy>
  <cp:revision>118</cp:revision>
  <dcterms:modified xsi:type="dcterms:W3CDTF">2017-07-17T06:12:31Z</dcterms:modified>
</cp:coreProperties>
</file>