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74" r:id="rId3"/>
    <p:sldId id="258" r:id="rId4"/>
    <p:sldId id="266" r:id="rId5"/>
    <p:sldId id="260" r:id="rId6"/>
    <p:sldId id="267" r:id="rId7"/>
    <p:sldId id="261" r:id="rId8"/>
    <p:sldId id="275" r:id="rId9"/>
    <p:sldId id="276" r:id="rId10"/>
    <p:sldId id="277" r:id="rId11"/>
    <p:sldId id="280" r:id="rId12"/>
    <p:sldId id="279" r:id="rId13"/>
    <p:sldId id="278" r:id="rId14"/>
    <p:sldId id="281" r:id="rId15"/>
    <p:sldId id="262" r:id="rId16"/>
    <p:sldId id="283" r:id="rId17"/>
    <p:sldId id="282" r:id="rId18"/>
    <p:sldId id="284" r:id="rId19"/>
    <p:sldId id="287" r:id="rId20"/>
    <p:sldId id="286" r:id="rId21"/>
    <p:sldId id="289" r:id="rId22"/>
    <p:sldId id="263" r:id="rId23"/>
    <p:sldId id="269" r:id="rId24"/>
    <p:sldId id="268" r:id="rId25"/>
    <p:sldId id="264" r:id="rId26"/>
    <p:sldId id="270" r:id="rId27"/>
    <p:sldId id="271" r:id="rId28"/>
    <p:sldId id="272" r:id="rId29"/>
    <p:sldId id="265"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FCE"/>
    <a:srgbClr val="9FB8CD"/>
    <a:srgbClr val="79ADDD"/>
    <a:srgbClr val="8AD48C"/>
    <a:srgbClr val="A7D782"/>
    <a:srgbClr val="D2DA7A"/>
    <a:srgbClr val="91D1B2"/>
    <a:srgbClr val="0099CC"/>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5" d="100"/>
          <a:sy n="115" d="100"/>
        </p:scale>
        <p:origin x="288" y="108"/>
      </p:cViewPr>
      <p:guideLst/>
    </p:cSldViewPr>
  </p:slideViewPr>
  <p:notesTextViewPr>
    <p:cViewPr>
      <p:scale>
        <a:sx n="1" d="1"/>
        <a:sy n="1" d="1"/>
      </p:scale>
      <p:origin x="0" y="0"/>
    </p:cViewPr>
  </p:notesTextViewPr>
  <p:notesViewPr>
    <p:cSldViewPr snapToGrid="0">
      <p:cViewPr varScale="1">
        <p:scale>
          <a:sx n="85" d="100"/>
          <a:sy n="85" d="100"/>
        </p:scale>
        <p:origin x="316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EB6BEC-BF52-42D6-B9FF-B7022F121E6C}" type="datetimeFigureOut">
              <a:rPr lang="zh-TW" altLang="en-US" smtClean="0"/>
              <a:t>2019/1/1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AA250-FF8C-4C33-9CED-054AC96B1925}" type="slidenum">
              <a:rPr lang="zh-TW" altLang="en-US" smtClean="0"/>
              <a:t>‹#›</a:t>
            </a:fld>
            <a:endParaRPr lang="zh-TW" altLang="en-US"/>
          </a:p>
        </p:txBody>
      </p:sp>
    </p:spTree>
    <p:extLst>
      <p:ext uri="{BB962C8B-B14F-4D97-AF65-F5344CB8AC3E}">
        <p14:creationId xmlns:p14="http://schemas.microsoft.com/office/powerpoint/2010/main" val="28496887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6875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3916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2302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1570720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0347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14830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51120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4244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941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262734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814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71119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33046" y="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065218" y="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099615" y="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32820" y="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66025" y="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4764" y="2235518"/>
            <a:ext cx="11608905" cy="923330"/>
          </a:xfrm>
          <a:prstGeom prst="rect">
            <a:avLst/>
          </a:prstGeom>
          <a:noFill/>
        </p:spPr>
        <p:txBody>
          <a:bodyPr wrap="square" rtlCol="0">
            <a:spAutoFit/>
          </a:bodyPr>
          <a:lstStyle/>
          <a:p>
            <a:pPr algn="ctr"/>
            <a:r>
              <a:rPr lang="en-US" altLang="zh-TW" sz="5400" dirty="0" smtClean="0">
                <a:latin typeface="Tekton Pro" panose="020F0603020208020904" pitchFamily="34" charset="0"/>
              </a:rPr>
              <a:t>Plastic Analysis and Design</a:t>
            </a:r>
            <a:endParaRPr lang="zh-TW" altLang="en-US" sz="5400" dirty="0">
              <a:latin typeface="Tekton Pro" panose="020F0603020208020904" pitchFamily="34" charset="0"/>
            </a:endParaRPr>
          </a:p>
        </p:txBody>
      </p:sp>
      <p:sp>
        <p:nvSpPr>
          <p:cNvPr id="11" name="文字方塊 10"/>
          <p:cNvSpPr txBox="1"/>
          <p:nvPr/>
        </p:nvSpPr>
        <p:spPr>
          <a:xfrm>
            <a:off x="198980" y="2932516"/>
            <a:ext cx="11608905" cy="1338828"/>
          </a:xfrm>
          <a:prstGeom prst="rect">
            <a:avLst/>
          </a:prstGeom>
          <a:noFill/>
        </p:spPr>
        <p:txBody>
          <a:bodyPr wrap="square" rtlCol="0">
            <a:spAutoFit/>
          </a:bodyPr>
          <a:lstStyle/>
          <a:p>
            <a:pPr algn="ctr">
              <a:lnSpc>
                <a:spcPct val="150000"/>
              </a:lnSpc>
            </a:pPr>
            <a:r>
              <a:rPr lang="en-US" altLang="zh-TW" sz="3200" dirty="0" smtClean="0">
                <a:latin typeface="Tekton Pro" panose="020F0603020208020904" pitchFamily="34" charset="0"/>
              </a:rPr>
              <a:t>Final term project 2018</a:t>
            </a:r>
          </a:p>
          <a:p>
            <a:pPr algn="ctr">
              <a:lnSpc>
                <a:spcPct val="150000"/>
              </a:lnSpc>
            </a:pPr>
            <a:r>
              <a:rPr lang="en-US" altLang="zh-TW" sz="2400" dirty="0" smtClean="0">
                <a:latin typeface="Tekton Pro" panose="020F0603020208020904" pitchFamily="34" charset="0"/>
              </a:rPr>
              <a:t>2019.01.02</a:t>
            </a:r>
            <a:endParaRPr lang="zh-TW" altLang="en-US" sz="2400" dirty="0">
              <a:latin typeface="Tekton Pro" panose="020F0603020208020904" pitchFamily="34" charset="0"/>
            </a:endParaRPr>
          </a:p>
        </p:txBody>
      </p:sp>
      <p:sp>
        <p:nvSpPr>
          <p:cNvPr id="12" name="文字方塊 11"/>
          <p:cNvSpPr txBox="1"/>
          <p:nvPr/>
        </p:nvSpPr>
        <p:spPr>
          <a:xfrm>
            <a:off x="894523" y="4419842"/>
            <a:ext cx="4025347" cy="830997"/>
          </a:xfrm>
          <a:prstGeom prst="rect">
            <a:avLst/>
          </a:prstGeom>
          <a:noFill/>
        </p:spPr>
        <p:txBody>
          <a:bodyPr wrap="square" rtlCol="0">
            <a:spAutoFit/>
          </a:bodyPr>
          <a:lstStyle/>
          <a:p>
            <a:r>
              <a:rPr lang="en-US" altLang="zh-TW" sz="2400" dirty="0" smtClean="0">
                <a:latin typeface="Tekton Pro" panose="020F0603020208020904" pitchFamily="34" charset="0"/>
              </a:rPr>
              <a:t>Advisor : Kuo-Chun Chang</a:t>
            </a:r>
          </a:p>
          <a:p>
            <a:r>
              <a:rPr lang="en-US" altLang="zh-TW" sz="2400" dirty="0" smtClean="0">
                <a:latin typeface="Tekton Pro" panose="020F0603020208020904" pitchFamily="34" charset="0"/>
              </a:rPr>
              <a:t>Group 3</a:t>
            </a:r>
            <a:endParaRPr lang="zh-TW" altLang="en-US" sz="2400" dirty="0">
              <a:latin typeface="Tekton Pro" panose="020F0603020208020904" pitchFamily="34" charset="0"/>
            </a:endParaRPr>
          </a:p>
        </p:txBody>
      </p:sp>
      <p:sp>
        <p:nvSpPr>
          <p:cNvPr id="13" name="矩形 12"/>
          <p:cNvSpPr/>
          <p:nvPr/>
        </p:nvSpPr>
        <p:spPr>
          <a:xfrm>
            <a:off x="0" y="613800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033046" y="613800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065218" y="613800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099615" y="613800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8132820" y="613800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166025" y="613800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407966" y="4419842"/>
            <a:ext cx="4330147" cy="1569660"/>
          </a:xfrm>
          <a:prstGeom prst="rect">
            <a:avLst/>
          </a:prstGeom>
          <a:noFill/>
        </p:spPr>
        <p:txBody>
          <a:bodyPr wrap="square" rtlCol="0">
            <a:spAutoFit/>
          </a:bodyPr>
          <a:lstStyle/>
          <a:p>
            <a:r>
              <a:rPr lang="en-US" altLang="zh-TW" sz="2400" dirty="0" smtClean="0">
                <a:latin typeface="Tekton Pro" panose="020F0603020208020904" pitchFamily="34" charset="0"/>
              </a:rPr>
              <a:t>R06521212 Dong-Hua Tsai</a:t>
            </a:r>
          </a:p>
          <a:p>
            <a:r>
              <a:rPr lang="en-US" altLang="zh-TW" sz="2400" dirty="0" smtClean="0">
                <a:latin typeface="Tekton Pro" panose="020F0603020208020904" pitchFamily="34" charset="0"/>
              </a:rPr>
              <a:t>R06521217</a:t>
            </a:r>
          </a:p>
          <a:p>
            <a:endParaRPr lang="en-US" altLang="zh-TW" sz="2400" dirty="0">
              <a:latin typeface="Tekton Pro" panose="020F0603020208020904" pitchFamily="34" charset="0"/>
            </a:endParaRPr>
          </a:p>
          <a:p>
            <a:endParaRPr lang="zh-TW" altLang="en-US" sz="2400" dirty="0">
              <a:latin typeface="Tekton Pro" panose="020F0603020208020904" pitchFamily="34" charset="0"/>
            </a:endParaRPr>
          </a:p>
        </p:txBody>
      </p:sp>
    </p:spTree>
    <p:extLst>
      <p:ext uri="{BB962C8B-B14F-4D97-AF65-F5344CB8AC3E}">
        <p14:creationId xmlns:p14="http://schemas.microsoft.com/office/powerpoint/2010/main" val="164915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563459"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Load Pattern</a:t>
            </a:r>
            <a:endParaRPr lang="zh-TW" altLang="en-US" sz="3600" dirty="0">
              <a:solidFill>
                <a:srgbClr val="9FB8CD"/>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823" y="1278399"/>
            <a:ext cx="7792537" cy="2524477"/>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823" y="4152380"/>
            <a:ext cx="6173061" cy="2476846"/>
          </a:xfrm>
          <a:prstGeom prst="rect">
            <a:avLst/>
          </a:prstGeom>
        </p:spPr>
      </p:pic>
    </p:spTree>
    <p:extLst>
      <p:ext uri="{BB962C8B-B14F-4D97-AF65-F5344CB8AC3E}">
        <p14:creationId xmlns:p14="http://schemas.microsoft.com/office/powerpoint/2010/main" val="3220495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23315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Brace</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839" y="2736570"/>
            <a:ext cx="5758775" cy="3576382"/>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615" y="2736570"/>
            <a:ext cx="5754992" cy="3574032"/>
          </a:xfrm>
          <a:prstGeom prst="rect">
            <a:avLst/>
          </a:prstGeom>
        </p:spPr>
      </p:pic>
      <p:sp>
        <p:nvSpPr>
          <p:cNvPr id="5" name="文字方塊 4"/>
          <p:cNvSpPr txBox="1"/>
          <p:nvPr/>
        </p:nvSpPr>
        <p:spPr>
          <a:xfrm>
            <a:off x="2769360" y="5943599"/>
            <a:ext cx="561372" cy="369332"/>
          </a:xfrm>
          <a:prstGeom prst="rect">
            <a:avLst/>
          </a:prstGeom>
          <a:noFill/>
        </p:spPr>
        <p:txBody>
          <a:bodyPr wrap="none" rtlCol="0">
            <a:spAutoFit/>
          </a:bodyPr>
          <a:lstStyle/>
          <a:p>
            <a:r>
              <a:rPr lang="en-US" altLang="zh-TW" dirty="0" smtClean="0"/>
              <a:t>Link</a:t>
            </a:r>
            <a:endParaRPr lang="zh-TW" altLang="en-US" dirty="0"/>
          </a:p>
        </p:txBody>
      </p:sp>
      <p:sp>
        <p:nvSpPr>
          <p:cNvPr id="19" name="文字方塊 18"/>
          <p:cNvSpPr txBox="1"/>
          <p:nvPr/>
        </p:nvSpPr>
        <p:spPr>
          <a:xfrm>
            <a:off x="8538529" y="5941270"/>
            <a:ext cx="877163" cy="369332"/>
          </a:xfrm>
          <a:prstGeom prst="rect">
            <a:avLst/>
          </a:prstGeom>
          <a:noFill/>
        </p:spPr>
        <p:txBody>
          <a:bodyPr wrap="none" rtlCol="0">
            <a:spAutoFit/>
          </a:bodyPr>
          <a:lstStyle/>
          <a:p>
            <a:r>
              <a:rPr lang="en-US" altLang="zh-TW" dirty="0" smtClean="0"/>
              <a:t>Section</a:t>
            </a:r>
            <a:endParaRPr lang="zh-TW" altLang="en-US" dirty="0"/>
          </a:p>
        </p:txBody>
      </p:sp>
    </p:spTree>
    <p:extLst>
      <p:ext uri="{BB962C8B-B14F-4D97-AF65-F5344CB8AC3E}">
        <p14:creationId xmlns:p14="http://schemas.microsoft.com/office/powerpoint/2010/main" val="417007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775119"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Brace Release</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862" y="2732367"/>
            <a:ext cx="5759753" cy="3576990"/>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265" y="2743199"/>
            <a:ext cx="5748410" cy="3569945"/>
          </a:xfrm>
          <a:prstGeom prst="rect">
            <a:avLst/>
          </a:prstGeom>
        </p:spPr>
      </p:pic>
      <p:sp>
        <p:nvSpPr>
          <p:cNvPr id="19" name="文字方塊 18"/>
          <p:cNvSpPr txBox="1"/>
          <p:nvPr/>
        </p:nvSpPr>
        <p:spPr>
          <a:xfrm>
            <a:off x="2605242" y="5938018"/>
            <a:ext cx="1228991" cy="369332"/>
          </a:xfrm>
          <a:prstGeom prst="rect">
            <a:avLst/>
          </a:prstGeom>
          <a:noFill/>
        </p:spPr>
        <p:txBody>
          <a:bodyPr wrap="none" rtlCol="0">
            <a:spAutoFit/>
          </a:bodyPr>
          <a:lstStyle/>
          <a:p>
            <a:r>
              <a:rPr lang="en-US" altLang="zh-TW" dirty="0" smtClean="0"/>
              <a:t>No Release</a:t>
            </a:r>
            <a:endParaRPr lang="zh-TW" altLang="en-US" dirty="0"/>
          </a:p>
        </p:txBody>
      </p:sp>
      <p:sp>
        <p:nvSpPr>
          <p:cNvPr id="20" name="文字方塊 19"/>
          <p:cNvSpPr txBox="1"/>
          <p:nvPr/>
        </p:nvSpPr>
        <p:spPr>
          <a:xfrm>
            <a:off x="8513684" y="5938018"/>
            <a:ext cx="1272271" cy="369332"/>
          </a:xfrm>
          <a:prstGeom prst="rect">
            <a:avLst/>
          </a:prstGeom>
          <a:noFill/>
        </p:spPr>
        <p:txBody>
          <a:bodyPr wrap="none" rtlCol="0">
            <a:spAutoFit/>
          </a:bodyPr>
          <a:lstStyle/>
          <a:p>
            <a:r>
              <a:rPr lang="en-US" altLang="zh-TW" dirty="0" smtClean="0"/>
              <a:t>Release M3</a:t>
            </a:r>
            <a:endParaRPr lang="zh-TW" altLang="en-US" dirty="0"/>
          </a:p>
        </p:txBody>
      </p:sp>
    </p:spTree>
    <p:extLst>
      <p:ext uri="{BB962C8B-B14F-4D97-AF65-F5344CB8AC3E}">
        <p14:creationId xmlns:p14="http://schemas.microsoft.com/office/powerpoint/2010/main" val="1555320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98121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Degrees of Freedom</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944" y="2342998"/>
            <a:ext cx="3658111" cy="2172003"/>
          </a:xfrm>
          <a:prstGeom prst="rect">
            <a:avLst/>
          </a:prstGeom>
        </p:spPr>
      </p:pic>
    </p:spTree>
    <p:extLst>
      <p:ext uri="{BB962C8B-B14F-4D97-AF65-F5344CB8AC3E}">
        <p14:creationId xmlns:p14="http://schemas.microsoft.com/office/powerpoint/2010/main" val="144441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00486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Modal Analysis</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6091352" y="2734624"/>
            <a:ext cx="5760659" cy="3577553"/>
          </a:xfrm>
          <a:prstGeom prst="rect">
            <a:avLst/>
          </a:prstGeom>
        </p:spPr>
      </p:pic>
      <p:pic>
        <p:nvPicPr>
          <p:cNvPr id="5" name="圖片 4"/>
          <p:cNvPicPr>
            <a:picLocks noChangeAspect="1"/>
          </p:cNvPicPr>
          <p:nvPr/>
        </p:nvPicPr>
        <p:blipFill>
          <a:blip r:embed="rId3"/>
          <a:stretch>
            <a:fillRect/>
          </a:stretch>
        </p:blipFill>
        <p:spPr>
          <a:xfrm>
            <a:off x="342488" y="2734624"/>
            <a:ext cx="5760660" cy="3577553"/>
          </a:xfrm>
          <a:prstGeom prst="rect">
            <a:avLst/>
          </a:prstGeom>
        </p:spPr>
      </p:pic>
      <p:sp>
        <p:nvSpPr>
          <p:cNvPr id="6" name="文字方塊 5"/>
          <p:cNvSpPr txBox="1"/>
          <p:nvPr/>
        </p:nvSpPr>
        <p:spPr>
          <a:xfrm>
            <a:off x="5383953" y="1774947"/>
            <a:ext cx="3785460" cy="923330"/>
          </a:xfrm>
          <a:prstGeom prst="rect">
            <a:avLst/>
          </a:prstGeom>
          <a:noFill/>
        </p:spPr>
        <p:txBody>
          <a:bodyPr wrap="none" rtlCol="0">
            <a:spAutoFit/>
          </a:bodyPr>
          <a:lstStyle/>
          <a:p>
            <a:r>
              <a:rPr lang="en-US" altLang="zh-TW" dirty="0" smtClean="0"/>
              <a:t>T1</a:t>
            </a:r>
            <a:r>
              <a:rPr lang="en-US" altLang="zh-TW" dirty="0"/>
              <a:t>:</a:t>
            </a:r>
            <a:r>
              <a:rPr lang="zh-TW" altLang="en-US" dirty="0" smtClean="0"/>
              <a:t> </a:t>
            </a:r>
            <a:r>
              <a:rPr lang="en-US" altLang="zh-TW" dirty="0" smtClean="0"/>
              <a:t>0.398</a:t>
            </a:r>
          </a:p>
          <a:p>
            <a:r>
              <a:rPr lang="en-US" altLang="zh-TW" dirty="0" smtClean="0"/>
              <a:t>Modal Participating Mass Ratio: 96.6%</a:t>
            </a:r>
          </a:p>
          <a:p>
            <a:r>
              <a:rPr lang="en-US" altLang="zh-TW" dirty="0" smtClean="0"/>
              <a:t>First Mode Shape: 0.0344, 0.0236 </a:t>
            </a:r>
            <a:endParaRPr lang="zh-TW" altLang="en-US" dirty="0"/>
          </a:p>
        </p:txBody>
      </p:sp>
      <p:sp>
        <p:nvSpPr>
          <p:cNvPr id="7" name="文字方塊 6"/>
          <p:cNvSpPr txBox="1"/>
          <p:nvPr/>
        </p:nvSpPr>
        <p:spPr>
          <a:xfrm>
            <a:off x="3005163" y="3775765"/>
            <a:ext cx="423514" cy="369332"/>
          </a:xfrm>
          <a:prstGeom prst="rect">
            <a:avLst/>
          </a:prstGeom>
          <a:noFill/>
        </p:spPr>
        <p:txBody>
          <a:bodyPr wrap="none" rtlCol="0">
            <a:spAutoFit/>
          </a:bodyPr>
          <a:lstStyle/>
          <a:p>
            <a:r>
              <a:rPr lang="en-US" altLang="zh-TW" dirty="0" smtClean="0"/>
              <a:t>XP</a:t>
            </a:r>
            <a:endParaRPr lang="zh-TW" altLang="en-US" dirty="0"/>
          </a:p>
        </p:txBody>
      </p:sp>
      <p:sp>
        <p:nvSpPr>
          <p:cNvPr id="8" name="文字方塊 7"/>
          <p:cNvSpPr txBox="1"/>
          <p:nvPr/>
        </p:nvSpPr>
        <p:spPr>
          <a:xfrm>
            <a:off x="8765823" y="3777552"/>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403385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3" name="圖片 2"/>
          <p:cNvPicPr>
            <a:picLocks noChangeAspect="1"/>
          </p:cNvPicPr>
          <p:nvPr/>
        </p:nvPicPr>
        <p:blipFill>
          <a:blip r:embed="rId2"/>
          <a:stretch>
            <a:fillRect/>
          </a:stretch>
        </p:blipFill>
        <p:spPr>
          <a:xfrm>
            <a:off x="341438" y="2202874"/>
            <a:ext cx="7205414" cy="4107244"/>
          </a:xfrm>
          <a:prstGeom prst="rect">
            <a:avLst/>
          </a:prstGeom>
        </p:spPr>
      </p:pic>
      <p:grpSp>
        <p:nvGrpSpPr>
          <p:cNvPr id="8" name="群組 7"/>
          <p:cNvGrpSpPr/>
          <p:nvPr/>
        </p:nvGrpSpPr>
        <p:grpSpPr>
          <a:xfrm>
            <a:off x="7602525" y="3931920"/>
            <a:ext cx="4186131" cy="2308250"/>
            <a:chOff x="2619375" y="2033587"/>
            <a:chExt cx="6980613" cy="3849139"/>
          </a:xfrm>
        </p:grpSpPr>
        <p:pic>
          <p:nvPicPr>
            <p:cNvPr id="6" name="圖片 5"/>
            <p:cNvPicPr>
              <a:picLocks noChangeAspect="1"/>
            </p:cNvPicPr>
            <p:nvPr/>
          </p:nvPicPr>
          <p:blipFill>
            <a:blip r:embed="rId3"/>
            <a:stretch>
              <a:fillRect/>
            </a:stretch>
          </p:blipFill>
          <p:spPr>
            <a:xfrm>
              <a:off x="2619375" y="2033587"/>
              <a:ext cx="6953250" cy="2790825"/>
            </a:xfrm>
            <a:prstGeom prst="rect">
              <a:avLst/>
            </a:prstGeom>
          </p:spPr>
        </p:pic>
        <p:pic>
          <p:nvPicPr>
            <p:cNvPr id="7" name="圖片 6"/>
            <p:cNvPicPr>
              <a:picLocks noChangeAspect="1"/>
            </p:cNvPicPr>
            <p:nvPr/>
          </p:nvPicPr>
          <p:blipFill>
            <a:blip r:embed="rId4"/>
            <a:stretch>
              <a:fillRect/>
            </a:stretch>
          </p:blipFill>
          <p:spPr>
            <a:xfrm>
              <a:off x="2627688" y="4749251"/>
              <a:ext cx="6972300" cy="1133475"/>
            </a:xfrm>
            <a:prstGeom prst="rect">
              <a:avLst/>
            </a:prstGeom>
          </p:spPr>
        </p:pic>
      </p:grpSp>
    </p:spTree>
    <p:extLst>
      <p:ext uri="{BB962C8B-B14F-4D97-AF65-F5344CB8AC3E}">
        <p14:creationId xmlns:p14="http://schemas.microsoft.com/office/powerpoint/2010/main" val="252594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559914"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Relabel</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066878" y="1621042"/>
            <a:ext cx="2397325" cy="4689107"/>
          </a:xfrm>
          <a:prstGeom prst="rect">
            <a:avLst/>
          </a:prstGeom>
        </p:spPr>
      </p:pic>
      <p:pic>
        <p:nvPicPr>
          <p:cNvPr id="6" name="圖片 5"/>
          <p:cNvPicPr>
            <a:picLocks noChangeAspect="1"/>
          </p:cNvPicPr>
          <p:nvPr/>
        </p:nvPicPr>
        <p:blipFill>
          <a:blip r:embed="rId3"/>
          <a:stretch>
            <a:fillRect/>
          </a:stretch>
        </p:blipFill>
        <p:spPr>
          <a:xfrm>
            <a:off x="3983126" y="1423295"/>
            <a:ext cx="7868928" cy="4886854"/>
          </a:xfrm>
          <a:prstGeom prst="rect">
            <a:avLst/>
          </a:prstGeom>
        </p:spPr>
      </p:pic>
    </p:spTree>
    <p:extLst>
      <p:ext uri="{BB962C8B-B14F-4D97-AF65-F5344CB8AC3E}">
        <p14:creationId xmlns:p14="http://schemas.microsoft.com/office/powerpoint/2010/main" val="2817864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923796"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Pushover</a:t>
            </a:r>
            <a:endParaRPr lang="zh-TW" altLang="en-US" sz="3600" dirty="0">
              <a:solidFill>
                <a:srgbClr val="98CFCE"/>
              </a:solidFill>
              <a:latin typeface="Tekton Pro" panose="020F0603020208020904" pitchFamily="34" charset="0"/>
            </a:endParaRPr>
          </a:p>
        </p:txBody>
      </p:sp>
      <p:pic>
        <p:nvPicPr>
          <p:cNvPr id="5" name="圖片 4"/>
          <p:cNvPicPr>
            <a:picLocks noChangeAspect="1"/>
          </p:cNvPicPr>
          <p:nvPr/>
        </p:nvPicPr>
        <p:blipFill>
          <a:blip r:embed="rId2"/>
          <a:stretch>
            <a:fillRect/>
          </a:stretch>
        </p:blipFill>
        <p:spPr>
          <a:xfrm>
            <a:off x="1066878" y="1990281"/>
            <a:ext cx="4328082" cy="4321234"/>
          </a:xfrm>
          <a:prstGeom prst="rect">
            <a:avLst/>
          </a:prstGeom>
        </p:spPr>
      </p:pic>
      <p:pic>
        <p:nvPicPr>
          <p:cNvPr id="7" name="圖片 6"/>
          <p:cNvPicPr>
            <a:picLocks noChangeAspect="1"/>
          </p:cNvPicPr>
          <p:nvPr/>
        </p:nvPicPr>
        <p:blipFill>
          <a:blip r:embed="rId3"/>
          <a:stretch>
            <a:fillRect/>
          </a:stretch>
        </p:blipFill>
        <p:spPr>
          <a:xfrm>
            <a:off x="6102587" y="1990759"/>
            <a:ext cx="4645769" cy="4320756"/>
          </a:xfrm>
          <a:prstGeom prst="rect">
            <a:avLst/>
          </a:prstGeom>
        </p:spPr>
      </p:pic>
    </p:spTree>
    <p:extLst>
      <p:ext uri="{BB962C8B-B14F-4D97-AF65-F5344CB8AC3E}">
        <p14:creationId xmlns:p14="http://schemas.microsoft.com/office/powerpoint/2010/main" val="327469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215304"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Nonlinear Hinge</a:t>
            </a:r>
            <a:endParaRPr lang="zh-TW" altLang="en-US" sz="3600" dirty="0">
              <a:solidFill>
                <a:srgbClr val="98CFCE"/>
              </a:solidFill>
              <a:latin typeface="Tekton Pro" panose="020F0603020208020904" pitchFamily="34" charset="0"/>
            </a:endParaRPr>
          </a:p>
        </p:txBody>
      </p:sp>
      <p:pic>
        <p:nvPicPr>
          <p:cNvPr id="6" name="圖片 5"/>
          <p:cNvPicPr>
            <a:picLocks noChangeAspect="1"/>
          </p:cNvPicPr>
          <p:nvPr/>
        </p:nvPicPr>
        <p:blipFill>
          <a:blip r:embed="rId2"/>
          <a:stretch>
            <a:fillRect/>
          </a:stretch>
        </p:blipFill>
        <p:spPr>
          <a:xfrm>
            <a:off x="339842" y="2729364"/>
            <a:ext cx="5759774" cy="3577002"/>
          </a:xfrm>
          <a:prstGeom prst="rect">
            <a:avLst/>
          </a:prstGeom>
        </p:spPr>
      </p:pic>
      <p:pic>
        <p:nvPicPr>
          <p:cNvPr id="19" name="圖片 18"/>
          <p:cNvPicPr>
            <a:picLocks noChangeAspect="1"/>
          </p:cNvPicPr>
          <p:nvPr/>
        </p:nvPicPr>
        <p:blipFill>
          <a:blip r:embed="rId3"/>
          <a:stretch>
            <a:fillRect/>
          </a:stretch>
        </p:blipFill>
        <p:spPr>
          <a:xfrm>
            <a:off x="6074678" y="2729364"/>
            <a:ext cx="5780521" cy="3589887"/>
          </a:xfrm>
          <a:prstGeom prst="rect">
            <a:avLst/>
          </a:prstGeom>
        </p:spPr>
      </p:pic>
      <p:sp>
        <p:nvSpPr>
          <p:cNvPr id="20" name="文字方塊 19"/>
          <p:cNvSpPr txBox="1"/>
          <p:nvPr/>
        </p:nvSpPr>
        <p:spPr>
          <a:xfrm>
            <a:off x="3005163" y="3775765"/>
            <a:ext cx="423514" cy="369332"/>
          </a:xfrm>
          <a:prstGeom prst="rect">
            <a:avLst/>
          </a:prstGeom>
          <a:noFill/>
        </p:spPr>
        <p:txBody>
          <a:bodyPr wrap="none" rtlCol="0">
            <a:spAutoFit/>
          </a:bodyPr>
          <a:lstStyle/>
          <a:p>
            <a:r>
              <a:rPr lang="en-US" altLang="zh-TW" dirty="0" smtClean="0"/>
              <a:t>XP</a:t>
            </a:r>
            <a:endParaRPr lang="zh-TW" altLang="en-US" dirty="0"/>
          </a:p>
        </p:txBody>
      </p:sp>
      <p:sp>
        <p:nvSpPr>
          <p:cNvPr id="21" name="文字方塊 20"/>
          <p:cNvSpPr txBox="1"/>
          <p:nvPr/>
        </p:nvSpPr>
        <p:spPr>
          <a:xfrm>
            <a:off x="8765823" y="3777552"/>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1876642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595903"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Performance</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340443" y="2733682"/>
            <a:ext cx="5759171" cy="3576629"/>
          </a:xfrm>
          <a:prstGeom prst="rect">
            <a:avLst/>
          </a:prstGeom>
        </p:spPr>
      </p:pic>
      <p:pic>
        <p:nvPicPr>
          <p:cNvPr id="3" name="圖片 2"/>
          <p:cNvPicPr>
            <a:picLocks noChangeAspect="1"/>
          </p:cNvPicPr>
          <p:nvPr/>
        </p:nvPicPr>
        <p:blipFill>
          <a:blip r:embed="rId3"/>
          <a:stretch>
            <a:fillRect/>
          </a:stretch>
        </p:blipFill>
        <p:spPr>
          <a:xfrm>
            <a:off x="6099614" y="2733681"/>
            <a:ext cx="5759173" cy="3576629"/>
          </a:xfrm>
          <a:prstGeom prst="rect">
            <a:avLst/>
          </a:prstGeom>
        </p:spPr>
      </p:pic>
      <p:sp>
        <p:nvSpPr>
          <p:cNvPr id="10" name="文字方塊 9"/>
          <p:cNvSpPr txBox="1"/>
          <p:nvPr/>
        </p:nvSpPr>
        <p:spPr>
          <a:xfrm>
            <a:off x="2934393" y="1992234"/>
            <a:ext cx="582211" cy="369332"/>
          </a:xfrm>
          <a:prstGeom prst="rect">
            <a:avLst/>
          </a:prstGeom>
          <a:noFill/>
        </p:spPr>
        <p:txBody>
          <a:bodyPr wrap="none" rtlCol="0">
            <a:spAutoFit/>
          </a:bodyPr>
          <a:lstStyle/>
          <a:p>
            <a:r>
              <a:rPr lang="en-US" altLang="zh-TW" dirty="0" smtClean="0"/>
              <a:t>&lt;2%</a:t>
            </a:r>
            <a:endParaRPr lang="zh-TW" altLang="en-US" dirty="0"/>
          </a:p>
        </p:txBody>
      </p:sp>
      <p:sp>
        <p:nvSpPr>
          <p:cNvPr id="20" name="文字方塊 19"/>
          <p:cNvSpPr txBox="1"/>
          <p:nvPr/>
        </p:nvSpPr>
        <p:spPr>
          <a:xfrm>
            <a:off x="8858714" y="1992234"/>
            <a:ext cx="582211" cy="369332"/>
          </a:xfrm>
          <a:prstGeom prst="rect">
            <a:avLst/>
          </a:prstGeom>
          <a:noFill/>
        </p:spPr>
        <p:txBody>
          <a:bodyPr wrap="none" rtlCol="0">
            <a:spAutoFit/>
          </a:bodyPr>
          <a:lstStyle/>
          <a:p>
            <a:r>
              <a:rPr lang="en-US" altLang="zh-TW" dirty="0" smtClean="0"/>
              <a:t>&lt;2%</a:t>
            </a:r>
            <a:endParaRPr lang="zh-TW" altLang="en-US" dirty="0"/>
          </a:p>
        </p:txBody>
      </p:sp>
    </p:spTree>
    <p:extLst>
      <p:ext uri="{BB962C8B-B14F-4D97-AF65-F5344CB8AC3E}">
        <p14:creationId xmlns:p14="http://schemas.microsoft.com/office/powerpoint/2010/main" val="3006853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32" y="4403034"/>
            <a:ext cx="2034000" cy="36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43178" y="4403034"/>
            <a:ext cx="2034000" cy="36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4075350" y="4403034"/>
            <a:ext cx="2034000" cy="36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109747" y="4403034"/>
            <a:ext cx="2034000" cy="3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42952" y="4403034"/>
            <a:ext cx="2034000" cy="36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76157" y="4403034"/>
            <a:ext cx="2034000" cy="36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文字方塊 12"/>
          <p:cNvSpPr txBox="1"/>
          <p:nvPr/>
        </p:nvSpPr>
        <p:spPr>
          <a:xfrm>
            <a:off x="11165" y="1381536"/>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4" name="文字方塊 13"/>
          <p:cNvSpPr txBox="1"/>
          <p:nvPr/>
        </p:nvSpPr>
        <p:spPr>
          <a:xfrm>
            <a:off x="2516451" y="190475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15" name="文字方塊 14"/>
          <p:cNvSpPr txBox="1"/>
          <p:nvPr/>
        </p:nvSpPr>
        <p:spPr>
          <a:xfrm>
            <a:off x="4075350" y="242797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16" name="文字方塊 15"/>
          <p:cNvSpPr txBox="1"/>
          <p:nvPr/>
        </p:nvSpPr>
        <p:spPr>
          <a:xfrm>
            <a:off x="6109747" y="295119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17" name="文字方塊 16"/>
          <p:cNvSpPr txBox="1"/>
          <p:nvPr/>
        </p:nvSpPr>
        <p:spPr>
          <a:xfrm>
            <a:off x="8142157" y="347441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18" name="文字方塊 17"/>
          <p:cNvSpPr txBox="1"/>
          <p:nvPr/>
        </p:nvSpPr>
        <p:spPr>
          <a:xfrm>
            <a:off x="10176157" y="3996583"/>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cxnSp>
        <p:nvCxnSpPr>
          <p:cNvPr id="20" name="直線接點 19"/>
          <p:cNvCxnSpPr>
            <a:stCxn id="3" idx="0"/>
            <a:endCxn id="13" idx="2"/>
          </p:cNvCxnSpPr>
          <p:nvPr/>
        </p:nvCxnSpPr>
        <p:spPr>
          <a:xfrm flipV="1">
            <a:off x="1027132" y="1904756"/>
            <a:ext cx="40" cy="2498278"/>
          </a:xfrm>
          <a:prstGeom prst="line">
            <a:avLst/>
          </a:prstGeom>
          <a:ln w="57150">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5" idx="0"/>
            <a:endCxn id="14" idx="2"/>
          </p:cNvCxnSpPr>
          <p:nvPr/>
        </p:nvCxnSpPr>
        <p:spPr>
          <a:xfrm flipH="1" flipV="1">
            <a:off x="3053682" y="2427976"/>
            <a:ext cx="6496" cy="1975058"/>
          </a:xfrm>
          <a:prstGeom prst="line">
            <a:avLst/>
          </a:prstGeom>
          <a:ln w="57150">
            <a:solidFill>
              <a:srgbClr val="9FB8CD"/>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6" idx="0"/>
            <a:endCxn id="15" idx="2"/>
          </p:cNvCxnSpPr>
          <p:nvPr/>
        </p:nvCxnSpPr>
        <p:spPr>
          <a:xfrm flipV="1">
            <a:off x="5092350" y="2951196"/>
            <a:ext cx="0" cy="1451838"/>
          </a:xfrm>
          <a:prstGeom prst="line">
            <a:avLst/>
          </a:prstGeom>
          <a:ln w="57150">
            <a:solidFill>
              <a:srgbClr val="98CFCE"/>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stCxn id="7" idx="0"/>
            <a:endCxn id="16" idx="2"/>
          </p:cNvCxnSpPr>
          <p:nvPr/>
        </p:nvCxnSpPr>
        <p:spPr>
          <a:xfrm flipV="1">
            <a:off x="7126747" y="3474416"/>
            <a:ext cx="0" cy="928618"/>
          </a:xfrm>
          <a:prstGeom prst="line">
            <a:avLst/>
          </a:prstGeom>
          <a:ln w="57150">
            <a:solidFill>
              <a:srgbClr val="8AD48C"/>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8" idx="0"/>
            <a:endCxn id="17" idx="2"/>
          </p:cNvCxnSpPr>
          <p:nvPr/>
        </p:nvCxnSpPr>
        <p:spPr>
          <a:xfrm flipH="1" flipV="1">
            <a:off x="9159157" y="3997636"/>
            <a:ext cx="795" cy="405398"/>
          </a:xfrm>
          <a:prstGeom prst="line">
            <a:avLst/>
          </a:prstGeom>
          <a:ln w="57150">
            <a:solidFill>
              <a:srgbClr val="A7D7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32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177793"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XP Performance</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355600" y="1385925"/>
            <a:ext cx="11499688" cy="5472076"/>
          </a:xfrm>
          <a:prstGeom prst="rect">
            <a:avLst/>
          </a:prstGeom>
        </p:spPr>
      </p:pic>
      <p:sp>
        <p:nvSpPr>
          <p:cNvPr id="19" name="文字方塊 18"/>
          <p:cNvSpPr txBox="1"/>
          <p:nvPr/>
        </p:nvSpPr>
        <p:spPr>
          <a:xfrm>
            <a:off x="3942902" y="904198"/>
            <a:ext cx="1037976" cy="369332"/>
          </a:xfrm>
          <a:prstGeom prst="rect">
            <a:avLst/>
          </a:prstGeom>
          <a:noFill/>
        </p:spPr>
        <p:txBody>
          <a:bodyPr wrap="none" rtlCol="0">
            <a:spAutoFit/>
          </a:bodyPr>
          <a:lstStyle/>
          <a:p>
            <a:r>
              <a:rPr lang="en-US" altLang="zh-TW" dirty="0" smtClean="0"/>
              <a:t>AT: 0.548</a:t>
            </a:r>
            <a:endParaRPr lang="zh-TW" altLang="en-US" dirty="0"/>
          </a:p>
        </p:txBody>
      </p:sp>
    </p:spTree>
    <p:extLst>
      <p:ext uri="{BB962C8B-B14F-4D97-AF65-F5344CB8AC3E}">
        <p14:creationId xmlns:p14="http://schemas.microsoft.com/office/powerpoint/2010/main" val="1099140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23710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XN </a:t>
            </a:r>
            <a:r>
              <a:rPr lang="en-US" altLang="zh-TW" sz="3600" dirty="0">
                <a:solidFill>
                  <a:srgbClr val="98CFCE"/>
                </a:solidFill>
                <a:latin typeface="Tekton Pro" panose="020F0603020208020904" pitchFamily="34" charset="0"/>
              </a:rPr>
              <a:t>Performance</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355600" y="1045032"/>
            <a:ext cx="11497733" cy="5802913"/>
          </a:xfrm>
          <a:prstGeom prst="rect">
            <a:avLst/>
          </a:prstGeom>
        </p:spPr>
      </p:pic>
      <p:sp>
        <p:nvSpPr>
          <p:cNvPr id="19" name="文字方塊 18"/>
          <p:cNvSpPr txBox="1"/>
          <p:nvPr/>
        </p:nvSpPr>
        <p:spPr>
          <a:xfrm>
            <a:off x="3942902" y="904198"/>
            <a:ext cx="1037976" cy="369332"/>
          </a:xfrm>
          <a:prstGeom prst="rect">
            <a:avLst/>
          </a:prstGeom>
          <a:noFill/>
        </p:spPr>
        <p:txBody>
          <a:bodyPr wrap="none" rtlCol="0">
            <a:spAutoFit/>
          </a:bodyPr>
          <a:lstStyle/>
          <a:p>
            <a:r>
              <a:rPr lang="en-US" altLang="zh-TW" dirty="0" smtClean="0"/>
              <a:t>AT: 0.548</a:t>
            </a:r>
            <a:endParaRPr lang="zh-TW" altLang="en-US" dirty="0"/>
          </a:p>
        </p:txBody>
      </p:sp>
    </p:spTree>
    <p:extLst>
      <p:ext uri="{BB962C8B-B14F-4D97-AF65-F5344CB8AC3E}">
        <p14:creationId xmlns:p14="http://schemas.microsoft.com/office/powerpoint/2010/main" val="375784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545244628"/>
              </p:ext>
            </p:extLst>
          </p:nvPr>
        </p:nvGraphicFramePr>
        <p:xfrm>
          <a:off x="2038025" y="2802623"/>
          <a:ext cx="8128000" cy="185420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a:txBody>
                    <a:bodyPr/>
                    <a:lstStyle/>
                    <a:p>
                      <a:pPr algn="ctr"/>
                      <a:r>
                        <a:rPr lang="en-US" altLang="zh-TW" sz="1600" dirty="0" smtClean="0">
                          <a:latin typeface="Tekton Pro" panose="020F0603020208020904" pitchFamily="34" charset="0"/>
                        </a:rPr>
                        <a:t>kN-m</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1B2,2B2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1B3,2B3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CB</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639.9</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152.1</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176.5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471.5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227.5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295.6</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66.1</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96.9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288.3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90.7</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TW" sz="1600" dirty="0" smtClean="0">
                          <a:latin typeface="Tekton Pro" panose="020F0603020208020904" pitchFamily="34" charset="0"/>
                        </a:rPr>
                        <a:t>Muy</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118.1</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101.8</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41.6</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108.6</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75.2</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43.9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8" name="文字方塊 17"/>
          <p:cNvSpPr txBox="1"/>
          <p:nvPr/>
        </p:nvSpPr>
        <p:spPr>
          <a:xfrm>
            <a:off x="566166" y="660451"/>
            <a:ext cx="3678315"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Cross section info.</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1388969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6548368" y="1702376"/>
            <a:ext cx="3719426" cy="4601862"/>
            <a:chOff x="1225800" y="1767691"/>
            <a:chExt cx="3719426" cy="4601862"/>
          </a:xfrm>
        </p:grpSpPr>
        <p:pic>
          <p:nvPicPr>
            <p:cNvPr id="3" name="圖片 2"/>
            <p:cNvPicPr>
              <a:picLocks noChangeAspect="1"/>
            </p:cNvPicPr>
            <p:nvPr/>
          </p:nvPicPr>
          <p:blipFill>
            <a:blip r:embed="rId2"/>
            <a:stretch>
              <a:fillRect/>
            </a:stretch>
          </p:blipFill>
          <p:spPr>
            <a:xfrm>
              <a:off x="1225800" y="1767691"/>
              <a:ext cx="3719426" cy="4601862"/>
            </a:xfrm>
            <a:prstGeom prst="rect">
              <a:avLst/>
            </a:prstGeom>
            <a:ln w="38100">
              <a:solidFill>
                <a:srgbClr val="8AD48C"/>
              </a:solidFill>
            </a:ln>
          </p:spPr>
        </p:pic>
        <p:sp>
          <p:nvSpPr>
            <p:cNvPr id="5" name="矩形 4"/>
            <p:cNvSpPr/>
            <p:nvPr/>
          </p:nvSpPr>
          <p:spPr>
            <a:xfrm>
              <a:off x="3825551" y="3051110"/>
              <a:ext cx="970384" cy="1670180"/>
            </a:xfrm>
            <a:prstGeom prst="rect">
              <a:avLst/>
            </a:prstGeom>
            <a:noFill/>
            <a:ln w="38100">
              <a:solidFill>
                <a:srgbClr val="8AD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7" name="圖片 6"/>
          <p:cNvPicPr>
            <a:picLocks noChangeAspect="1"/>
          </p:cNvPicPr>
          <p:nvPr/>
        </p:nvPicPr>
        <p:blipFill rotWithShape="1">
          <a:blip r:embed="rId3"/>
          <a:srcRect b="740"/>
          <a:stretch/>
        </p:blipFill>
        <p:spPr>
          <a:xfrm>
            <a:off x="2033046" y="1702376"/>
            <a:ext cx="3143250" cy="4601861"/>
          </a:xfrm>
          <a:prstGeom prst="rect">
            <a:avLst/>
          </a:prstGeom>
        </p:spPr>
      </p:pic>
      <p:cxnSp>
        <p:nvCxnSpPr>
          <p:cNvPr id="9" name="直線接點 8"/>
          <p:cNvCxnSpPr/>
          <p:nvPr/>
        </p:nvCxnSpPr>
        <p:spPr>
          <a:xfrm>
            <a:off x="2150160" y="2985795"/>
            <a:ext cx="4398208" cy="9335"/>
          </a:xfrm>
          <a:prstGeom prst="line">
            <a:avLst/>
          </a:prstGeom>
          <a:ln w="38100">
            <a:solidFill>
              <a:srgbClr val="8AD48C"/>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566166" y="660451"/>
            <a:ext cx="2634439"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Detail design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2760192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39692127"/>
              </p:ext>
            </p:extLst>
          </p:nvPr>
        </p:nvGraphicFramePr>
        <p:xfrm>
          <a:off x="938752" y="1836205"/>
          <a:ext cx="9237306" cy="4725112"/>
        </p:xfrm>
        <a:graphic>
          <a:graphicData uri="http://schemas.openxmlformats.org/drawingml/2006/table">
            <a:tbl>
              <a:tblPr firstRow="1" bandRow="1">
                <a:tableStyleId>{5940675A-B579-460E-94D1-54222C63F5DA}</a:tableStyleId>
              </a:tblPr>
              <a:tblGrid>
                <a:gridCol w="802431">
                  <a:extLst>
                    <a:ext uri="{9D8B030D-6E8A-4147-A177-3AD203B41FA5}">
                      <a16:colId xmlns:a16="http://schemas.microsoft.com/office/drawing/2014/main" val="20000"/>
                    </a:ext>
                  </a:extLst>
                </a:gridCol>
                <a:gridCol w="1686975">
                  <a:extLst>
                    <a:ext uri="{9D8B030D-6E8A-4147-A177-3AD203B41FA5}">
                      <a16:colId xmlns:a16="http://schemas.microsoft.com/office/drawing/2014/main" val="20001"/>
                    </a:ext>
                  </a:extLst>
                </a:gridCol>
                <a:gridCol w="1686975">
                  <a:extLst>
                    <a:ext uri="{9D8B030D-6E8A-4147-A177-3AD203B41FA5}">
                      <a16:colId xmlns:a16="http://schemas.microsoft.com/office/drawing/2014/main" val="20002"/>
                    </a:ext>
                  </a:extLst>
                </a:gridCol>
                <a:gridCol w="1686975">
                  <a:extLst>
                    <a:ext uri="{9D8B030D-6E8A-4147-A177-3AD203B41FA5}">
                      <a16:colId xmlns:a16="http://schemas.microsoft.com/office/drawing/2014/main" val="20003"/>
                    </a:ext>
                  </a:extLst>
                </a:gridCol>
                <a:gridCol w="1686975">
                  <a:extLst>
                    <a:ext uri="{9D8B030D-6E8A-4147-A177-3AD203B41FA5}">
                      <a16:colId xmlns:a16="http://schemas.microsoft.com/office/drawing/2014/main" val="20004"/>
                    </a:ext>
                  </a:extLst>
                </a:gridCol>
                <a:gridCol w="1686975">
                  <a:extLst>
                    <a:ext uri="{9D8B030D-6E8A-4147-A177-3AD203B41FA5}">
                      <a16:colId xmlns:a16="http://schemas.microsoft.com/office/drawing/2014/main" val="20005"/>
                    </a:ext>
                  </a:extLst>
                </a:gridCol>
              </a:tblGrid>
              <a:tr h="311769">
                <a:tc>
                  <a:txBody>
                    <a:bodyPr/>
                    <a:lstStyle/>
                    <a:p>
                      <a:pPr algn="ct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1C3,2C3</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79676">
                <a:tc>
                  <a:txBody>
                    <a:bodyPr/>
                    <a:lstStyle/>
                    <a:p>
                      <a:pPr algn="ctr"/>
                      <a:r>
                        <a:rPr lang="en-US" altLang="zh-TW" dirty="0" smtClean="0">
                          <a:latin typeface="Tekton Pro" panose="020F0603020208020904" pitchFamily="34" charset="0"/>
                        </a:rPr>
                        <a:t>Rough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79676">
                <a:tc>
                  <a:txBody>
                    <a:bodyPr/>
                    <a:lstStyle/>
                    <a:p>
                      <a:pPr algn="ctr"/>
                      <a:r>
                        <a:rPr lang="en-US" altLang="zh-TW" dirty="0" smtClean="0">
                          <a:latin typeface="Tekton Pro" panose="020F0603020208020904" pitchFamily="34" charset="0"/>
                        </a:rPr>
                        <a:t>Detail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25" name="群組 24"/>
          <p:cNvGrpSpPr/>
          <p:nvPr/>
        </p:nvGrpSpPr>
        <p:grpSpPr>
          <a:xfrm>
            <a:off x="2033046" y="2382286"/>
            <a:ext cx="7914135" cy="3973239"/>
            <a:chOff x="2329413" y="1920967"/>
            <a:chExt cx="7914135" cy="3973239"/>
          </a:xfrm>
        </p:grpSpPr>
        <p:pic>
          <p:nvPicPr>
            <p:cNvPr id="6" name="圖片 5"/>
            <p:cNvPicPr>
              <a:picLocks noChangeAspect="1"/>
            </p:cNvPicPr>
            <p:nvPr/>
          </p:nvPicPr>
          <p:blipFill>
            <a:blip r:embed="rId2"/>
            <a:stretch>
              <a:fillRect/>
            </a:stretch>
          </p:blipFill>
          <p:spPr>
            <a:xfrm>
              <a:off x="9092436" y="1920967"/>
              <a:ext cx="1151112" cy="1800000"/>
            </a:xfrm>
            <a:prstGeom prst="rect">
              <a:avLst/>
            </a:prstGeom>
          </p:spPr>
        </p:pic>
        <p:pic>
          <p:nvPicPr>
            <p:cNvPr id="7" name="圖片 6"/>
            <p:cNvPicPr>
              <a:picLocks noChangeAspect="1"/>
            </p:cNvPicPr>
            <p:nvPr/>
          </p:nvPicPr>
          <p:blipFill>
            <a:blip r:embed="rId3"/>
            <a:stretch>
              <a:fillRect/>
            </a:stretch>
          </p:blipFill>
          <p:spPr>
            <a:xfrm>
              <a:off x="7422790" y="1920967"/>
              <a:ext cx="1141353" cy="1800000"/>
            </a:xfrm>
            <a:prstGeom prst="rect">
              <a:avLst/>
            </a:prstGeom>
          </p:spPr>
        </p:pic>
        <p:pic>
          <p:nvPicPr>
            <p:cNvPr id="8" name="圖片 7"/>
            <p:cNvPicPr>
              <a:picLocks noChangeAspect="1"/>
            </p:cNvPicPr>
            <p:nvPr/>
          </p:nvPicPr>
          <p:blipFill>
            <a:blip r:embed="rId4"/>
            <a:stretch>
              <a:fillRect/>
            </a:stretch>
          </p:blipFill>
          <p:spPr>
            <a:xfrm>
              <a:off x="5696051" y="1920967"/>
              <a:ext cx="1198446" cy="1800000"/>
            </a:xfrm>
            <a:prstGeom prst="rect">
              <a:avLst/>
            </a:prstGeom>
          </p:spPr>
        </p:pic>
        <p:pic>
          <p:nvPicPr>
            <p:cNvPr id="9" name="圖片 8"/>
            <p:cNvPicPr>
              <a:picLocks noChangeAspect="1"/>
            </p:cNvPicPr>
            <p:nvPr/>
          </p:nvPicPr>
          <p:blipFill>
            <a:blip r:embed="rId5"/>
            <a:stretch>
              <a:fillRect/>
            </a:stretch>
          </p:blipFill>
          <p:spPr>
            <a:xfrm>
              <a:off x="4031394" y="1920967"/>
              <a:ext cx="1136364" cy="1800000"/>
            </a:xfrm>
            <a:prstGeom prst="rect">
              <a:avLst/>
            </a:prstGeom>
          </p:spPr>
        </p:pic>
        <p:pic>
          <p:nvPicPr>
            <p:cNvPr id="19" name="圖片 18"/>
            <p:cNvPicPr>
              <a:picLocks noChangeAspect="1"/>
            </p:cNvPicPr>
            <p:nvPr/>
          </p:nvPicPr>
          <p:blipFill>
            <a:blip r:embed="rId6"/>
            <a:stretch>
              <a:fillRect/>
            </a:stretch>
          </p:blipFill>
          <p:spPr>
            <a:xfrm>
              <a:off x="2329413" y="1920967"/>
              <a:ext cx="1136364" cy="1800000"/>
            </a:xfrm>
            <a:prstGeom prst="rect">
              <a:avLst/>
            </a:prstGeom>
          </p:spPr>
        </p:pic>
        <p:pic>
          <p:nvPicPr>
            <p:cNvPr id="20" name="圖片 19"/>
            <p:cNvPicPr>
              <a:picLocks noChangeAspect="1"/>
            </p:cNvPicPr>
            <p:nvPr/>
          </p:nvPicPr>
          <p:blipFill rotWithShape="1">
            <a:blip r:embed="rId7">
              <a:extLst>
                <a:ext uri="{28A0092B-C50C-407E-A947-70E740481C1C}">
                  <a14:useLocalDpi xmlns:a14="http://schemas.microsoft.com/office/drawing/2010/main" val="0"/>
                </a:ext>
              </a:extLst>
            </a:blip>
            <a:srcRect l="25808" t="7849" r="25855" b="8852"/>
            <a:stretch/>
          </p:blipFill>
          <p:spPr>
            <a:xfrm>
              <a:off x="2329413" y="4094206"/>
              <a:ext cx="1150733" cy="1800000"/>
            </a:xfrm>
            <a:prstGeom prst="rect">
              <a:avLst/>
            </a:prstGeom>
          </p:spPr>
        </p:pic>
        <p:pic>
          <p:nvPicPr>
            <p:cNvPr id="21" name="圖片 20"/>
            <p:cNvPicPr>
              <a:picLocks noChangeAspect="1"/>
            </p:cNvPicPr>
            <p:nvPr/>
          </p:nvPicPr>
          <p:blipFill rotWithShape="1">
            <a:blip r:embed="rId8">
              <a:extLst>
                <a:ext uri="{28A0092B-C50C-407E-A947-70E740481C1C}">
                  <a14:useLocalDpi xmlns:a14="http://schemas.microsoft.com/office/drawing/2010/main" val="0"/>
                </a:ext>
              </a:extLst>
            </a:blip>
            <a:srcRect l="25831" t="8160" r="25831" b="7795"/>
            <a:stretch/>
          </p:blipFill>
          <p:spPr>
            <a:xfrm>
              <a:off x="4031394" y="4094206"/>
              <a:ext cx="1134104" cy="1800000"/>
            </a:xfrm>
            <a:prstGeom prst="rect">
              <a:avLst/>
            </a:prstGeom>
          </p:spPr>
        </p:pic>
        <p:pic>
          <p:nvPicPr>
            <p:cNvPr id="22" name="圖片 21"/>
            <p:cNvPicPr>
              <a:picLocks noChangeAspect="1"/>
            </p:cNvPicPr>
            <p:nvPr/>
          </p:nvPicPr>
          <p:blipFill rotWithShape="1">
            <a:blip r:embed="rId9">
              <a:extLst>
                <a:ext uri="{28A0092B-C50C-407E-A947-70E740481C1C}">
                  <a14:useLocalDpi xmlns:a14="http://schemas.microsoft.com/office/drawing/2010/main" val="0"/>
                </a:ext>
              </a:extLst>
            </a:blip>
            <a:srcRect l="25008" t="8049" r="25008" b="7682"/>
            <a:stretch/>
          </p:blipFill>
          <p:spPr>
            <a:xfrm>
              <a:off x="5696051" y="4094206"/>
              <a:ext cx="1182559" cy="1800000"/>
            </a:xfrm>
            <a:prstGeom prst="rect">
              <a:avLst/>
            </a:prstGeom>
          </p:spPr>
        </p:pic>
        <p:pic>
          <p:nvPicPr>
            <p:cNvPr id="23" name="圖片 22"/>
            <p:cNvPicPr>
              <a:picLocks noChangeAspect="1"/>
            </p:cNvPicPr>
            <p:nvPr/>
          </p:nvPicPr>
          <p:blipFill rotWithShape="1">
            <a:blip r:embed="rId10">
              <a:extLst>
                <a:ext uri="{28A0092B-C50C-407E-A947-70E740481C1C}">
                  <a14:useLocalDpi xmlns:a14="http://schemas.microsoft.com/office/drawing/2010/main" val="0"/>
                </a:ext>
              </a:extLst>
            </a:blip>
            <a:srcRect l="26115" t="8041" r="25671" b="8895"/>
            <a:stretch/>
          </p:blipFill>
          <p:spPr>
            <a:xfrm>
              <a:off x="7413410" y="4094206"/>
              <a:ext cx="1150733" cy="1800000"/>
            </a:xfrm>
            <a:prstGeom prst="rect">
              <a:avLst/>
            </a:prstGeom>
          </p:spPr>
        </p:pic>
        <p:pic>
          <p:nvPicPr>
            <p:cNvPr id="24" name="圖片 23"/>
            <p:cNvPicPr>
              <a:picLocks noChangeAspect="1"/>
            </p:cNvPicPr>
            <p:nvPr/>
          </p:nvPicPr>
          <p:blipFill rotWithShape="1">
            <a:blip r:embed="rId11">
              <a:extLst>
                <a:ext uri="{28A0092B-C50C-407E-A947-70E740481C1C}">
                  <a14:useLocalDpi xmlns:a14="http://schemas.microsoft.com/office/drawing/2010/main" val="0"/>
                </a:ext>
              </a:extLst>
            </a:blip>
            <a:srcRect l="26053" t="8041" r="25610" b="8651"/>
            <a:stretch/>
          </p:blipFill>
          <p:spPr>
            <a:xfrm>
              <a:off x="9094308" y="4094206"/>
              <a:ext cx="1147368" cy="1800000"/>
            </a:xfrm>
            <a:prstGeom prst="rect">
              <a:avLst/>
            </a:prstGeom>
          </p:spPr>
        </p:pic>
      </p:grpSp>
      <p:sp>
        <p:nvSpPr>
          <p:cNvPr id="27" name="文字方塊 26"/>
          <p:cNvSpPr txBox="1"/>
          <p:nvPr/>
        </p:nvSpPr>
        <p:spPr>
          <a:xfrm>
            <a:off x="566166" y="660451"/>
            <a:ext cx="2408865" cy="646331"/>
          </a:xfrm>
          <a:prstGeom prst="rect">
            <a:avLst/>
          </a:prstGeom>
          <a:noFill/>
        </p:spPr>
        <p:txBody>
          <a:bodyPr wrap="none" rtlCol="0">
            <a:spAutoFit/>
          </a:bodyPr>
          <a:lstStyle/>
          <a:p>
            <a:r>
              <a:rPr lang="en-US" altLang="zh-TW" sz="3600" dirty="0">
                <a:solidFill>
                  <a:srgbClr val="8AD48C"/>
                </a:solidFill>
                <a:latin typeface="Tekton Pro" panose="020F0603020208020904" pitchFamily="34" charset="0"/>
              </a:rPr>
              <a:t>C</a:t>
            </a:r>
            <a:r>
              <a:rPr lang="en-US" altLang="zh-TW" sz="3600" dirty="0" smtClean="0">
                <a:solidFill>
                  <a:srgbClr val="8AD48C"/>
                </a:solidFill>
                <a:latin typeface="Tekton Pro" panose="020F0603020208020904" pitchFamily="34" charset="0"/>
              </a:rPr>
              <a:t>omparison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4126158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0443" y="1247104"/>
            <a:ext cx="11066104" cy="2062103"/>
          </a:xfrm>
          <a:prstGeom prst="rect">
            <a:avLst/>
          </a:prstGeom>
          <a:noFill/>
        </p:spPr>
        <p:txBody>
          <a:bodyPr wrap="square" rtlCol="0">
            <a:spAutoFit/>
          </a:bodyPr>
          <a:lstStyle/>
          <a:p>
            <a:pPr algn="just"/>
            <a:r>
              <a:rPr lang="en-US" altLang="zh-TW" sz="3200" dirty="0" smtClean="0">
                <a:solidFill>
                  <a:srgbClr val="A7D782"/>
                </a:solidFill>
                <a:latin typeface="Tekton Pro" panose="020F0603020208020904" pitchFamily="34" charset="0"/>
              </a:rPr>
              <a:t>1. </a:t>
            </a:r>
            <a:r>
              <a:rPr lang="en-US" altLang="zh-TW" sz="2200" dirty="0" smtClean="0">
                <a:latin typeface="Tekton Pro" panose="020F0603020208020904" pitchFamily="34" charset="0"/>
              </a:rPr>
              <a:t>The story drift on 2F is small enough to be neglected.</a:t>
            </a:r>
          </a:p>
          <a:p>
            <a:pPr algn="just"/>
            <a:r>
              <a:rPr lang="en-US" altLang="zh-TW" sz="3200" dirty="0" smtClean="0">
                <a:solidFill>
                  <a:srgbClr val="A7D782"/>
                </a:solidFill>
                <a:latin typeface="Tekton Pro" panose="020F0603020208020904" pitchFamily="34" charset="0"/>
              </a:rPr>
              <a:t>2.</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Neglect the effect on plastic hinge from 2F beam and column.</a:t>
            </a:r>
            <a:endParaRPr lang="zh-TW" altLang="en-US" sz="2200" dirty="0" smtClean="0">
              <a:latin typeface="Tekton Pro" panose="020F0603020208020904" pitchFamily="34" charset="0"/>
            </a:endParaRPr>
          </a:p>
          <a:p>
            <a:pPr algn="just"/>
            <a:r>
              <a:rPr lang="en-US" altLang="zh-TW" sz="3200" dirty="0" smtClean="0">
                <a:solidFill>
                  <a:srgbClr val="A7D782"/>
                </a:solidFill>
                <a:latin typeface="Tekton Pro" panose="020F0603020208020904" pitchFamily="34" charset="0"/>
              </a:rPr>
              <a:t>3.</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Only 1F panel mechanism.</a:t>
            </a:r>
          </a:p>
          <a:p>
            <a:pPr algn="just"/>
            <a:r>
              <a:rPr lang="en-US" altLang="zh-TW" sz="3200" dirty="0" smtClean="0">
                <a:solidFill>
                  <a:srgbClr val="A7D782"/>
                </a:solidFill>
                <a:latin typeface="Tekton Pro" panose="020F0603020208020904" pitchFamily="34" charset="0"/>
              </a:rPr>
              <a:t>4. </a:t>
            </a:r>
            <a:r>
              <a:rPr lang="en-US" altLang="zh-TW" sz="2200" dirty="0" smtClean="0">
                <a:latin typeface="Tekton Pro" panose="020F0603020208020904" pitchFamily="34" charset="0"/>
              </a:rPr>
              <a:t>Using Xtract to define the Mp and using TEASPA to define location of plastic hinge.</a:t>
            </a:r>
          </a:p>
        </p:txBody>
      </p:sp>
      <p:sp>
        <p:nvSpPr>
          <p:cNvPr id="19" name="文字方塊 18"/>
          <p:cNvSpPr txBox="1"/>
          <p:nvPr/>
        </p:nvSpPr>
        <p:spPr>
          <a:xfrm>
            <a:off x="566166" y="660451"/>
            <a:ext cx="2489784"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A</a:t>
            </a:r>
            <a:r>
              <a:rPr lang="en-US" altLang="zh-TW" sz="3600" dirty="0" smtClean="0">
                <a:solidFill>
                  <a:srgbClr val="A7D782"/>
                </a:solidFill>
                <a:latin typeface="Tekton Pro" panose="020F0603020208020904" pitchFamily="34" charset="0"/>
              </a:rPr>
              <a:t>ssumption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2431149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2"/>
          <a:stretch>
            <a:fillRect/>
          </a:stretch>
        </p:blipFill>
        <p:spPr>
          <a:xfrm>
            <a:off x="1743619" y="1767691"/>
            <a:ext cx="8422406" cy="4637752"/>
          </a:xfrm>
          <a:prstGeom prst="rect">
            <a:avLst/>
          </a:prstGeom>
        </p:spPr>
      </p:pic>
      <p:pic>
        <p:nvPicPr>
          <p:cNvPr id="3" name="圖片 2"/>
          <p:cNvPicPr>
            <a:picLocks noChangeAspect="1"/>
          </p:cNvPicPr>
          <p:nvPr/>
        </p:nvPicPr>
        <p:blipFill>
          <a:blip r:embed="rId3"/>
          <a:stretch>
            <a:fillRect/>
          </a:stretch>
        </p:blipFill>
        <p:spPr>
          <a:xfrm>
            <a:off x="1454822" y="1608867"/>
            <a:ext cx="9000000" cy="2091258"/>
          </a:xfrm>
          <a:prstGeom prst="rect">
            <a:avLst/>
          </a:prstGeom>
        </p:spPr>
      </p:pic>
      <p:pic>
        <p:nvPicPr>
          <p:cNvPr id="5" name="圖片 4"/>
          <p:cNvPicPr>
            <a:picLocks noChangeAspect="1"/>
          </p:cNvPicPr>
          <p:nvPr/>
        </p:nvPicPr>
        <p:blipFill>
          <a:blip r:embed="rId4"/>
          <a:stretch>
            <a:fillRect/>
          </a:stretch>
        </p:blipFill>
        <p:spPr>
          <a:xfrm>
            <a:off x="1454822" y="4109839"/>
            <a:ext cx="9000000" cy="2038902"/>
          </a:xfrm>
          <a:prstGeom prst="rect">
            <a:avLst/>
          </a:prstGeom>
        </p:spPr>
      </p:pic>
      <p:sp>
        <p:nvSpPr>
          <p:cNvPr id="19" name="文字方塊 18"/>
          <p:cNvSpPr txBox="1"/>
          <p:nvPr/>
        </p:nvSpPr>
        <p:spPr>
          <a:xfrm>
            <a:off x="566166" y="660451"/>
            <a:ext cx="4742580" cy="646331"/>
          </a:xfrm>
          <a:prstGeom prst="rect">
            <a:avLst/>
          </a:prstGeom>
          <a:noFill/>
        </p:spPr>
        <p:txBody>
          <a:bodyPr wrap="none" rtlCol="0">
            <a:spAutoFit/>
          </a:bodyPr>
          <a:lstStyle/>
          <a:p>
            <a:r>
              <a:rPr lang="en-US" altLang="zh-TW" sz="3600" dirty="0" smtClean="0">
                <a:solidFill>
                  <a:srgbClr val="A7D782"/>
                </a:solidFill>
                <a:latin typeface="Tekton Pro" panose="020F0603020208020904" pitchFamily="34" charset="0"/>
              </a:rPr>
              <a:t>Location of plastic hinge</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76884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2523272" y="2224891"/>
            <a:ext cx="6080280" cy="2726188"/>
            <a:chOff x="2605824" y="2660821"/>
            <a:chExt cx="6080280" cy="2726188"/>
          </a:xfrm>
        </p:grpSpPr>
        <p:grpSp>
          <p:nvGrpSpPr>
            <p:cNvPr id="8" name="群組 7"/>
            <p:cNvGrpSpPr/>
            <p:nvPr/>
          </p:nvGrpSpPr>
          <p:grpSpPr>
            <a:xfrm>
              <a:off x="2605824" y="2660821"/>
              <a:ext cx="6080280" cy="2726188"/>
              <a:chOff x="2615763" y="2660821"/>
              <a:chExt cx="4162930" cy="1828800"/>
            </a:xfrm>
          </p:grpSpPr>
          <p:sp>
            <p:nvSpPr>
              <p:cNvPr id="6" name="平行四邊形 5"/>
              <p:cNvSpPr/>
              <p:nvPr/>
            </p:nvSpPr>
            <p:spPr>
              <a:xfrm>
                <a:off x="261576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平行四邊形 17"/>
              <p:cNvSpPr/>
              <p:nvPr/>
            </p:nvSpPr>
            <p:spPr>
              <a:xfrm>
                <a:off x="3599541"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平行四邊形 18"/>
              <p:cNvSpPr/>
              <p:nvPr/>
            </p:nvSpPr>
            <p:spPr>
              <a:xfrm>
                <a:off x="4578762"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平行四邊形 19"/>
              <p:cNvSpPr/>
              <p:nvPr/>
            </p:nvSpPr>
            <p:spPr>
              <a:xfrm>
                <a:off x="555798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44786"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827315"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4813341"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791848"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4" name="直線接點 33"/>
            <p:cNvCxnSpPr/>
            <p:nvPr/>
          </p:nvCxnSpPr>
          <p:spPr>
            <a:xfrm>
              <a:off x="4035008" y="4908369"/>
              <a:ext cx="1448022" cy="47864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4042708" y="4023915"/>
              <a:ext cx="332681" cy="884454"/>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4042708" y="4885509"/>
              <a:ext cx="0" cy="50150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sp>
          <p:nvSpPr>
            <p:cNvPr id="42" name="平行四邊形 41"/>
            <p:cNvSpPr/>
            <p:nvPr/>
          </p:nvSpPr>
          <p:spPr>
            <a:xfrm rot="1100159">
              <a:off x="4189654" y="4203706"/>
              <a:ext cx="1216152" cy="908609"/>
            </a:xfrm>
            <a:prstGeom prst="parallelogram">
              <a:avLst>
                <a:gd name="adj" fmla="val 2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手繪多邊形 44"/>
            <p:cNvSpPr/>
            <p:nvPr/>
          </p:nvSpPr>
          <p:spPr>
            <a:xfrm>
              <a:off x="4062549" y="4944291"/>
              <a:ext cx="107768" cy="421278"/>
            </a:xfrm>
            <a:custGeom>
              <a:avLst/>
              <a:gdLst>
                <a:gd name="connsiteX0" fmla="*/ 0 w 107768"/>
                <a:gd name="connsiteY0" fmla="*/ 0 h 421278"/>
                <a:gd name="connsiteX1" fmla="*/ 13062 w 107768"/>
                <a:gd name="connsiteY1" fmla="*/ 421278 h 421278"/>
                <a:gd name="connsiteX2" fmla="*/ 107768 w 107768"/>
                <a:gd name="connsiteY2" fmla="*/ 35923 h 421278"/>
                <a:gd name="connsiteX3" fmla="*/ 0 w 107768"/>
                <a:gd name="connsiteY3" fmla="*/ 0 h 421278"/>
              </a:gdLst>
              <a:ahLst/>
              <a:cxnLst>
                <a:cxn ang="0">
                  <a:pos x="connsiteX0" y="connsiteY0"/>
                </a:cxn>
                <a:cxn ang="0">
                  <a:pos x="connsiteX1" y="connsiteY1"/>
                </a:cxn>
                <a:cxn ang="0">
                  <a:pos x="connsiteX2" y="connsiteY2"/>
                </a:cxn>
                <a:cxn ang="0">
                  <a:pos x="connsiteX3" y="connsiteY3"/>
                </a:cxn>
              </a:cxnLst>
              <a:rect l="l" t="t" r="r" b="b"/>
              <a:pathLst>
                <a:path w="107768" h="421278">
                  <a:moveTo>
                    <a:pt x="0" y="0"/>
                  </a:moveTo>
                  <a:lnTo>
                    <a:pt x="13062" y="421278"/>
                  </a:lnTo>
                  <a:lnTo>
                    <a:pt x="107768" y="359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2" name="矩形 51"/>
          <p:cNvSpPr/>
          <p:nvPr/>
        </p:nvSpPr>
        <p:spPr>
          <a:xfrm>
            <a:off x="2506572" y="3151079"/>
            <a:ext cx="18000" cy="18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950321" y="3369980"/>
            <a:ext cx="18000"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4" name="文字方塊 53"/>
              <p:cNvSpPr txBox="1"/>
              <p:nvPr/>
            </p:nvSpPr>
            <p:spPr>
              <a:xfrm>
                <a:off x="1925596" y="4269532"/>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𝐿</m:t>
                          </m:r>
                        </m:sub>
                      </m:sSub>
                    </m:oMath>
                  </m:oMathPara>
                </a14:m>
                <a:endParaRPr lang="zh-TW" altLang="en-US" sz="2800" dirty="0">
                  <a:solidFill>
                    <a:schemeClr val="tx1"/>
                  </a:solidFill>
                  <a:latin typeface="Tekton Pro" panose="020F0603020208020904" pitchFamily="34" charset="0"/>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1925596" y="4269532"/>
                <a:ext cx="604332" cy="523220"/>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037547" y="3973912"/>
                <a:ext cx="5938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𝑆</m:t>
                          </m:r>
                        </m:sub>
                      </m:sSub>
                    </m:oMath>
                  </m:oMathPara>
                </a14:m>
                <a:endParaRPr lang="zh-TW" altLang="en-US" sz="2800" dirty="0">
                  <a:solidFill>
                    <a:schemeClr val="tx1"/>
                  </a:solidFill>
                  <a:latin typeface="Tekton Pro" panose="020F0603020208020904" pitchFamily="34" charset="0"/>
                </a:endParaRPr>
              </a:p>
            </p:txBody>
          </p:sp>
        </mc:Choice>
        <mc:Fallback xmlns="">
          <p:sp>
            <p:nvSpPr>
              <p:cNvPr id="55" name="文字方塊 54"/>
              <p:cNvSpPr txBox="1">
                <a:spLocks noRot="1" noChangeAspect="1" noMove="1" noResize="1" noEditPoints="1" noAdjustHandles="1" noChangeArrowheads="1" noChangeShapeType="1" noTextEdit="1"/>
              </p:cNvSpPr>
              <p:nvPr/>
            </p:nvSpPr>
            <p:spPr>
              <a:xfrm>
                <a:off x="4037547" y="3973912"/>
                <a:ext cx="593816" cy="523220"/>
              </a:xfrm>
              <a:prstGeom prst="rect">
                <a:avLst/>
              </a:prstGeom>
              <a:blipFill rotWithShape="0">
                <a:blip r:embed="rId3"/>
                <a:stretch>
                  <a:fillRect/>
                </a:stretch>
              </a:blipFill>
            </p:spPr>
            <p:txBody>
              <a:bodyPr/>
              <a:lstStyle/>
              <a:p>
                <a:r>
                  <a:rPr lang="zh-TW" altLang="en-US">
                    <a:noFill/>
                  </a:rPr>
                  <a:t> </a:t>
                </a:r>
              </a:p>
            </p:txBody>
          </p:sp>
        </mc:Fallback>
      </mc:AlternateContent>
      <p:sp>
        <p:nvSpPr>
          <p:cNvPr id="56" name="左-右雙向箭號 55"/>
          <p:cNvSpPr/>
          <p:nvPr/>
        </p:nvSpPr>
        <p:spPr>
          <a:xfrm rot="16200000">
            <a:off x="2280638" y="4163057"/>
            <a:ext cx="1341654" cy="191510"/>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左-右雙向箭號 56"/>
          <p:cNvSpPr/>
          <p:nvPr/>
        </p:nvSpPr>
        <p:spPr>
          <a:xfrm rot="16200000">
            <a:off x="3631138" y="4629723"/>
            <a:ext cx="434070" cy="168887"/>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3529816" y="5080274"/>
            <a:ext cx="636713" cy="369332"/>
          </a:xfrm>
          <a:prstGeom prst="rect">
            <a:avLst/>
          </a:prstGeom>
        </p:spPr>
        <p:txBody>
          <a:bodyPr wrap="none">
            <a:spAutoFit/>
          </a:bodyPr>
          <a:lstStyle/>
          <a:p>
            <a:r>
              <a:rPr lang="en-US" altLang="zh-TW" dirty="0" smtClean="0">
                <a:latin typeface="Tekton Pro" panose="020F0603020208020904" pitchFamily="34" charset="0"/>
              </a:rPr>
              <a:t>100</a:t>
            </a:r>
            <a:endParaRPr lang="zh-TW" altLang="en-US" dirty="0"/>
          </a:p>
        </p:txBody>
      </p:sp>
      <p:sp>
        <p:nvSpPr>
          <p:cNvPr id="59" name="矩形 58"/>
          <p:cNvSpPr/>
          <p:nvPr/>
        </p:nvSpPr>
        <p:spPr>
          <a:xfrm>
            <a:off x="2754488" y="5080274"/>
            <a:ext cx="393954" cy="369332"/>
          </a:xfrm>
          <a:prstGeom prst="rect">
            <a:avLst/>
          </a:prstGeom>
        </p:spPr>
        <p:txBody>
          <a:bodyPr wrap="none">
            <a:spAutoFit/>
          </a:bodyPr>
          <a:lstStyle/>
          <a:p>
            <a:r>
              <a:rPr lang="en-US" altLang="zh-TW" dirty="0" smtClean="0">
                <a:latin typeface="Tekton Pro" panose="020F0603020208020904" pitchFamily="34" charset="0"/>
              </a:rPr>
              <a:t>Lc</a:t>
            </a: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2848716" y="5802530"/>
                <a:ext cx="35576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𝜃</m:t>
                          </m:r>
                        </m:e>
                        <m:sub>
                          <m:r>
                            <a:rPr lang="en-US" altLang="zh-TW" sz="2400" b="0" i="1" smtClean="0">
                              <a:latin typeface="Cambria Math" panose="02040503050406030204" pitchFamily="18" charset="0"/>
                            </a:rPr>
                            <m:t>𝑆</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b="0" i="1" smtClean="0">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𝐿</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+100)</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2848716" y="5802530"/>
                <a:ext cx="3557641" cy="369332"/>
              </a:xfrm>
              <a:prstGeom prst="rect">
                <a:avLst/>
              </a:prstGeom>
              <a:blipFill rotWithShape="0">
                <a:blip r:embed="rId4"/>
                <a:stretch>
                  <a:fillRect l="-1541" r="-2740" b="-35000"/>
                </a:stretch>
              </a:blipFill>
            </p:spPr>
            <p:txBody>
              <a:bodyPr/>
              <a:lstStyle/>
              <a:p>
                <a:r>
                  <a:rPr lang="zh-TW" altLang="en-US">
                    <a:noFill/>
                  </a:rPr>
                  <a:t> </a:t>
                </a:r>
              </a:p>
            </p:txBody>
          </p:sp>
        </mc:Fallback>
      </mc:AlternateContent>
      <p:sp>
        <p:nvSpPr>
          <p:cNvPr id="64" name="向右箭號 63"/>
          <p:cNvSpPr/>
          <p:nvPr/>
        </p:nvSpPr>
        <p:spPr>
          <a:xfrm>
            <a:off x="1925595" y="3456426"/>
            <a:ext cx="912665"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向右箭號 64"/>
          <p:cNvSpPr/>
          <p:nvPr/>
        </p:nvSpPr>
        <p:spPr>
          <a:xfrm>
            <a:off x="1341783" y="2108457"/>
            <a:ext cx="1496478"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949681" y="1973786"/>
            <a:ext cx="385042" cy="523220"/>
          </a:xfrm>
          <a:prstGeom prst="rect">
            <a:avLst/>
          </a:prstGeom>
        </p:spPr>
        <p:txBody>
          <a:bodyPr wrap="none">
            <a:spAutoFit/>
          </a:bodyPr>
          <a:lstStyle/>
          <a:p>
            <a:r>
              <a:rPr lang="en-US" altLang="zh-TW" sz="2800" dirty="0">
                <a:latin typeface="Tekton Pro" panose="020F0603020208020904" pitchFamily="34" charset="0"/>
              </a:rPr>
              <a:t>P</a:t>
            </a:r>
            <a:endParaRPr lang="zh-TW" altLang="en-US" sz="2800" dirty="0"/>
          </a:p>
        </p:txBody>
      </p:sp>
      <p:sp>
        <p:nvSpPr>
          <p:cNvPr id="67" name="矩形 66"/>
          <p:cNvSpPr/>
          <p:nvPr/>
        </p:nvSpPr>
        <p:spPr>
          <a:xfrm>
            <a:off x="672682" y="3321755"/>
            <a:ext cx="1259127" cy="523220"/>
          </a:xfrm>
          <a:prstGeom prst="rect">
            <a:avLst/>
          </a:prstGeom>
        </p:spPr>
        <p:txBody>
          <a:bodyPr wrap="none">
            <a:spAutoFit/>
          </a:bodyPr>
          <a:lstStyle/>
          <a:p>
            <a:r>
              <a:rPr lang="en-US" altLang="zh-TW" sz="2400" dirty="0" smtClean="0">
                <a:latin typeface="Tekton Pro" panose="020F0603020208020904" pitchFamily="34" charset="0"/>
              </a:rPr>
              <a:t>0.519</a:t>
            </a:r>
            <a:r>
              <a:rPr lang="en-US" altLang="zh-TW" sz="2800" dirty="0" smtClean="0">
                <a:latin typeface="Tekton Pro" panose="020F0603020208020904" pitchFamily="34" charset="0"/>
              </a:rPr>
              <a:t>P</a:t>
            </a:r>
            <a:endParaRPr lang="zh-TW" altLang="en-US" sz="2800" dirty="0"/>
          </a:p>
        </p:txBody>
      </p:sp>
      <p:graphicFrame>
        <p:nvGraphicFramePr>
          <p:cNvPr id="68" name="表格 67"/>
          <p:cNvGraphicFramePr>
            <a:graphicFrameLocks noGrp="1"/>
          </p:cNvGraphicFramePr>
          <p:nvPr>
            <p:extLst>
              <p:ext uri="{D42A27DB-BD31-4B8C-83A1-F6EECF244321}">
                <p14:modId xmlns:p14="http://schemas.microsoft.com/office/powerpoint/2010/main" val="1438249233"/>
              </p:ext>
            </p:extLst>
          </p:nvPr>
        </p:nvGraphicFramePr>
        <p:xfrm>
          <a:off x="8596895" y="4158396"/>
          <a:ext cx="1898021" cy="1828800"/>
        </p:xfrm>
        <a:graphic>
          <a:graphicData uri="http://schemas.openxmlformats.org/drawingml/2006/table">
            <a:tbl>
              <a:tblPr firstRow="1" bandRow="1">
                <a:tableStyleId>{5940675A-B579-460E-94D1-54222C63F5DA}</a:tableStyleId>
              </a:tblPr>
              <a:tblGrid>
                <a:gridCol w="825975">
                  <a:extLst>
                    <a:ext uri="{9D8B030D-6E8A-4147-A177-3AD203B41FA5}">
                      <a16:colId xmlns:a16="http://schemas.microsoft.com/office/drawing/2014/main" val="20000"/>
                    </a:ext>
                  </a:extLst>
                </a:gridCol>
                <a:gridCol w="1072046">
                  <a:extLst>
                    <a:ext uri="{9D8B030D-6E8A-4147-A177-3AD203B41FA5}">
                      <a16:colId xmlns:a16="http://schemas.microsoft.com/office/drawing/2014/main" val="20001"/>
                    </a:ext>
                  </a:extLst>
                </a:gridCol>
              </a:tblGrid>
              <a:tr h="432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Tekton Pro" panose="020F0603020208020904" pitchFamily="34" charset="0"/>
                        </a:rPr>
                        <a:t>Mp</a:t>
                      </a:r>
                      <a:endParaRPr lang="zh-TW" altLang="en-US" sz="2400" dirty="0" smtClean="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kN-m</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788">
                <a:tc>
                  <a:txBody>
                    <a:bodyPr/>
                    <a:lstStyle/>
                    <a:p>
                      <a:r>
                        <a:rPr lang="en-US" altLang="zh-TW" sz="2400" dirty="0" smtClean="0">
                          <a:latin typeface="Tekton Pro" panose="020F0603020208020904" pitchFamily="34" charset="0"/>
                        </a:rPr>
                        <a:t>1C1</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118.1</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788">
                <a:tc>
                  <a:txBody>
                    <a:bodyPr/>
                    <a:lstStyle/>
                    <a:p>
                      <a:r>
                        <a:rPr lang="en-US" altLang="zh-TW" sz="2400" dirty="0" smtClean="0">
                          <a:latin typeface="Tekton Pro" panose="020F0603020208020904" pitchFamily="34" charset="0"/>
                        </a:rPr>
                        <a:t>1C2</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101.8</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788">
                <a:tc>
                  <a:txBody>
                    <a:bodyPr/>
                    <a:lstStyle/>
                    <a:p>
                      <a:r>
                        <a:rPr lang="en-US" altLang="zh-TW" sz="2400" dirty="0" smtClean="0">
                          <a:latin typeface="Tekton Pro" panose="020F0603020208020904" pitchFamily="34" charset="0"/>
                        </a:rPr>
                        <a:t>1C3</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41.6</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9" name="文字方塊 68"/>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580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文字方塊 1"/>
              <p:cNvSpPr txBox="1"/>
              <p:nvPr/>
            </p:nvSpPr>
            <p:spPr>
              <a:xfrm>
                <a:off x="1179888" y="1767691"/>
                <a:ext cx="659949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𝑖</m:t>
                              </m:r>
                            </m:sub>
                          </m:sSub>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h</m:t>
                              </m:r>
                            </m:e>
                            <m:sub>
                              <m:r>
                                <a:rPr lang="en-US" altLang="zh-TW" sz="2000" b="0" i="1" smtClean="0">
                                  <a:latin typeface="Cambria Math" panose="02040503050406030204" pitchFamily="18" charset="0"/>
                                </a:rPr>
                                <m:t>𝑖</m:t>
                              </m:r>
                            </m:sub>
                          </m:sSub>
                          <m:r>
                            <a:rPr lang="zh-TW" altLang="en-US" sz="2000" i="1" smtClean="0">
                              <a:latin typeface="Cambria Math" panose="02040503050406030204" pitchFamily="18" charset="0"/>
                            </a:rPr>
                            <m:t>𝛿</m:t>
                          </m:r>
                          <m:sSub>
                            <m:sSubPr>
                              <m:ctrlPr>
                                <a:rPr lang="en-US" altLang="zh-TW" sz="2000" i="1" smtClean="0">
                                  <a:latin typeface="Cambria Math" panose="02040503050406030204" pitchFamily="18" charset="0"/>
                                </a:rPr>
                              </m:ctrlPr>
                            </m:sSubPr>
                            <m:e>
                              <m:r>
                                <a:rPr lang="zh-TW" altLang="en-US" sz="2000" i="1" smtClean="0">
                                  <a:latin typeface="Cambria Math" panose="02040503050406030204" pitchFamily="18" charset="0"/>
                                </a:rPr>
                                <m:t>𝜃</m:t>
                              </m:r>
                            </m:e>
                            <m:sub>
                              <m:r>
                                <a:rPr lang="en-US" altLang="zh-TW" sz="2000" b="0" i="1" smtClean="0">
                                  <a:latin typeface="Cambria Math" panose="02040503050406030204" pitchFamily="18" charset="0"/>
                                </a:rPr>
                                <m:t>𝑖</m:t>
                              </m:r>
                            </m:sub>
                          </m:sSub>
                        </m:e>
                      </m:nary>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+0.519</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=607.6</m:t>
                      </m:r>
                      <m:r>
                        <a:rPr lang="en-US" altLang="zh-TW" sz="2000" b="0" i="1" smtClean="0">
                          <a:latin typeface="Cambria Math" panose="02040503050406030204" pitchFamily="18" charset="0"/>
                        </a:rPr>
                        <m:t>𝑃</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79888" y="1767691"/>
                <a:ext cx="6599499" cy="745332"/>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179888" y="2546942"/>
                <a:ext cx="5104154"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𝑆</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m:t>
                      </m:r>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𝐿</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=81758667</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79888" y="2546942"/>
                <a:ext cx="5104154" cy="74533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179888" y="3450290"/>
                <a:ext cx="7326429"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𝑢𝑝𝑝𝑒𝑟𝑏𝑜𝑢𝑛𝑑</m:t>
                          </m:r>
                        </m:sub>
                      </m:sSub>
                      <m:r>
                        <a:rPr lang="en-US" altLang="zh-TW" sz="2000" b="0" i="1" smtClean="0">
                          <a:latin typeface="Cambria Math" panose="02040503050406030204" pitchFamily="18" charset="0"/>
                        </a:rPr>
                        <m:t>=</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1+0.519</m:t>
                          </m:r>
                        </m:e>
                      </m:d>
                      <m:r>
                        <a:rPr lang="en-US" altLang="zh-TW" sz="2000" b="0" i="1" smtClean="0">
                          <a:latin typeface="Cambria Math" panose="02040503050406030204" pitchFamily="18" charset="0"/>
                        </a:rPr>
                        <m:t>𝑃</m:t>
                      </m:r>
                      <m:r>
                        <a:rPr lang="en-US" altLang="zh-TW" sz="2000" b="0" i="1" smtClean="0">
                          <a:latin typeface="Cambria Math" panose="02040503050406030204" pitchFamily="18" charset="0"/>
                        </a:rPr>
                        <m:t>=1.519×134560.02=2</m:t>
                      </m:r>
                      <m:r>
                        <a:rPr lang="en-US" altLang="zh-TW" sz="2000" b="0" i="1" smtClean="0">
                          <a:latin typeface="Cambria Math" panose="02040503050406030204" pitchFamily="18" charset="0"/>
                          <a:ea typeface="Cambria Math" panose="02040503050406030204" pitchFamily="18" charset="0"/>
                        </a:rPr>
                        <m:t>04396.7 </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179888" y="3450290"/>
                <a:ext cx="7326429" cy="331437"/>
              </a:xfrm>
              <a:prstGeom prst="rect">
                <a:avLst/>
              </a:prstGeom>
              <a:blipFill rotWithShape="0">
                <a:blip r:embed="rId4"/>
                <a:stretch>
                  <a:fillRect l="-416" r="-749" b="-27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1179887" y="4063822"/>
                <a:ext cx="2559547"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𝑝𝑢𝑠h𝑜𝑣𝑒𝑟</m:t>
                          </m:r>
                        </m:sub>
                      </m:sSub>
                      <m:r>
                        <a:rPr lang="en-US" altLang="zh-TW" sz="2000" b="0" i="1" smtClean="0">
                          <a:latin typeface="Cambria Math" panose="02040503050406030204" pitchFamily="18" charset="0"/>
                        </a:rPr>
                        <m:t>=456065</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1179887" y="4063822"/>
                <a:ext cx="2559547" cy="331437"/>
              </a:xfrm>
              <a:prstGeom prst="rect">
                <a:avLst/>
              </a:prstGeom>
              <a:blipFill rotWithShape="0">
                <a:blip r:embed="rId5"/>
                <a:stretch>
                  <a:fillRect l="-1909" r="-2864" b="-27778"/>
                </a:stretch>
              </a:blipFill>
            </p:spPr>
            <p:txBody>
              <a:bodyPr/>
              <a:lstStyle/>
              <a:p>
                <a:r>
                  <a:rPr lang="zh-TW" altLang="en-US">
                    <a:noFill/>
                  </a:rPr>
                  <a:t> </a:t>
                </a:r>
              </a:p>
            </p:txBody>
          </p:sp>
        </mc:Fallback>
      </mc:AlternateContent>
      <p:sp>
        <p:nvSpPr>
          <p:cNvPr id="47" name="文字方塊 46"/>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955627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600968"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Summary</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603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2034000" cy="54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108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16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1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70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324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 y="1134815"/>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8" name="文字方塊 17"/>
          <p:cNvSpPr txBox="1"/>
          <p:nvPr/>
        </p:nvSpPr>
        <p:spPr>
          <a:xfrm>
            <a:off x="2446982" y="163679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20" name="矩形 19"/>
          <p:cNvSpPr/>
          <p:nvPr/>
        </p:nvSpPr>
        <p:spPr>
          <a:xfrm>
            <a:off x="-955" y="2160000"/>
            <a:ext cx="2041907" cy="469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042383" y="2700000"/>
            <a:ext cx="2034000" cy="415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4074555" y="3240000"/>
            <a:ext cx="2034000" cy="361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108952" y="3780000"/>
            <a:ext cx="2034000" cy="307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8142157" y="4320000"/>
            <a:ext cx="2034000" cy="253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0175362" y="4860000"/>
            <a:ext cx="2034000" cy="199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4065218" y="2159984"/>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27" name="文字方塊 26"/>
          <p:cNvSpPr txBox="1"/>
          <p:nvPr/>
        </p:nvSpPr>
        <p:spPr>
          <a:xfrm>
            <a:off x="6108952" y="270839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28" name="文字方塊 27"/>
          <p:cNvSpPr txBox="1"/>
          <p:nvPr/>
        </p:nvSpPr>
        <p:spPr>
          <a:xfrm>
            <a:off x="8142157" y="324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29" name="文字方塊 28"/>
          <p:cNvSpPr txBox="1"/>
          <p:nvPr/>
        </p:nvSpPr>
        <p:spPr>
          <a:xfrm>
            <a:off x="10175362" y="378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spTree>
    <p:extLst>
      <p:ext uri="{BB962C8B-B14F-4D97-AF65-F5344CB8AC3E}">
        <p14:creationId xmlns:p14="http://schemas.microsoft.com/office/powerpoint/2010/main" val="253414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sp>
        <p:nvSpPr>
          <p:cNvPr id="12" name="文字方塊 11"/>
          <p:cNvSpPr txBox="1"/>
          <p:nvPr/>
        </p:nvSpPr>
        <p:spPr>
          <a:xfrm>
            <a:off x="566166" y="1679233"/>
            <a:ext cx="11066104" cy="1261884"/>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1. </a:t>
            </a:r>
            <a:r>
              <a:rPr lang="en-US" altLang="zh-TW" sz="2200" dirty="0" smtClean="0">
                <a:latin typeface="Tekton Pro" panose="020F0603020208020904" pitchFamily="34" charset="0"/>
              </a:rPr>
              <a:t>After the 921 earthquake, many school buildings collapsed. The lack of seismic design building code in the past was discovered. So that the seismic design of the school buildings began to be carried out with today’s norms.</a:t>
            </a:r>
            <a:endParaRPr lang="zh-TW" altLang="en-US" sz="2200" dirty="0">
              <a:latin typeface="Tekton Pro" panose="020F0603020208020904" pitchFamily="34" charset="0"/>
            </a:endParaRPr>
          </a:p>
        </p:txBody>
      </p:sp>
      <p:sp>
        <p:nvSpPr>
          <p:cNvPr id="13" name="文字方塊 12"/>
          <p:cNvSpPr txBox="1"/>
          <p:nvPr/>
        </p:nvSpPr>
        <p:spPr>
          <a:xfrm>
            <a:off x="566166" y="3367377"/>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2. </a:t>
            </a:r>
            <a:r>
              <a:rPr lang="en-US" altLang="zh-TW" sz="2200" dirty="0" smtClean="0">
                <a:latin typeface="Tekton Pro" panose="020F0603020208020904" pitchFamily="34" charset="0"/>
              </a:rPr>
              <a:t>Focus on the collapsed Chiayi Minxung factory, we investigate the defects in the structure and the reasons for the collapse.</a:t>
            </a:r>
            <a:endParaRPr lang="zh-TW" altLang="en-US" sz="2200" dirty="0">
              <a:latin typeface="Tekton Pro" panose="020F0603020208020904" pitchFamily="34" charset="0"/>
            </a:endParaRPr>
          </a:p>
        </p:txBody>
      </p:sp>
      <p:sp>
        <p:nvSpPr>
          <p:cNvPr id="14" name="文字方塊 13"/>
          <p:cNvSpPr txBox="1"/>
          <p:nvPr/>
        </p:nvSpPr>
        <p:spPr>
          <a:xfrm>
            <a:off x="566166" y="4899182"/>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3. </a:t>
            </a:r>
            <a:r>
              <a:rPr lang="en-US" altLang="zh-TW" sz="2200" dirty="0" smtClean="0">
                <a:latin typeface="Tekton Pro" panose="020F0603020208020904" pitchFamily="34" charset="0"/>
              </a:rPr>
              <a:t>Using Etabs, TEASPA, and Xtract structural analysis model with ATC-40 and FEMA273  building code to investigate the damage of the structure.</a:t>
            </a:r>
            <a:endParaRPr lang="zh-TW" altLang="en-US" sz="2200" dirty="0">
              <a:latin typeface="Tekton Pro" panose="020F0603020208020904" pitchFamily="34" charset="0"/>
            </a:endParaRPr>
          </a:p>
        </p:txBody>
      </p:sp>
      <p:sp>
        <p:nvSpPr>
          <p:cNvPr id="15" name="文字方塊 14"/>
          <p:cNvSpPr txBox="1"/>
          <p:nvPr/>
        </p:nvSpPr>
        <p:spPr>
          <a:xfrm>
            <a:off x="566166" y="660451"/>
            <a:ext cx="1951496"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Purposes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391454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grpSp>
        <p:nvGrpSpPr>
          <p:cNvPr id="19" name="群組 18"/>
          <p:cNvGrpSpPr/>
          <p:nvPr/>
        </p:nvGrpSpPr>
        <p:grpSpPr>
          <a:xfrm>
            <a:off x="621496" y="2351884"/>
            <a:ext cx="10196969" cy="3647152"/>
            <a:chOff x="566166" y="1886930"/>
            <a:chExt cx="10196969" cy="3647152"/>
          </a:xfrm>
        </p:grpSpPr>
        <p:sp>
          <p:nvSpPr>
            <p:cNvPr id="16" name="文字方塊 15"/>
            <p:cNvSpPr txBox="1"/>
            <p:nvPr/>
          </p:nvSpPr>
          <p:spPr>
            <a:xfrm>
              <a:off x="566166" y="1886930"/>
              <a:ext cx="2335654"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Building name</a:t>
              </a:r>
            </a:p>
            <a:p>
              <a:pPr algn="just">
                <a:lnSpc>
                  <a:spcPct val="150000"/>
                </a:lnSpc>
              </a:pPr>
              <a:r>
                <a:rPr lang="en-US" altLang="zh-TW" sz="2200" dirty="0" smtClean="0">
                  <a:latin typeface="Tekton Pro" panose="020F0603020208020904" pitchFamily="34" charset="0"/>
                </a:rPr>
                <a:t>Soil type</a:t>
              </a:r>
            </a:p>
            <a:p>
              <a:pPr algn="just">
                <a:lnSpc>
                  <a:spcPct val="150000"/>
                </a:lnSpc>
              </a:pPr>
              <a:r>
                <a:rPr lang="en-US" altLang="zh-TW" sz="2200" dirty="0" smtClean="0">
                  <a:latin typeface="Tekton Pro" panose="020F0603020208020904" pitchFamily="34" charset="0"/>
                </a:rPr>
                <a:t>Building function</a:t>
              </a:r>
            </a:p>
            <a:p>
              <a:pPr algn="just">
                <a:lnSpc>
                  <a:spcPct val="150000"/>
                </a:lnSpc>
              </a:pPr>
              <a:r>
                <a:rPr lang="en-US" altLang="zh-TW" sz="2200" dirty="0" smtClean="0">
                  <a:latin typeface="Tekton Pro" panose="020F0603020208020904" pitchFamily="34" charset="0"/>
                </a:rPr>
                <a:t>Structure system</a:t>
              </a:r>
            </a:p>
            <a:p>
              <a:pPr algn="just">
                <a:lnSpc>
                  <a:spcPct val="150000"/>
                </a:lnSpc>
              </a:pPr>
              <a:r>
                <a:rPr lang="en-US" altLang="zh-TW" sz="2200" dirty="0" smtClean="0">
                  <a:latin typeface="Tekton Pro" panose="020F0603020208020904" pitchFamily="34" charset="0"/>
                </a:rPr>
                <a:t>Structure size</a:t>
              </a:r>
            </a:p>
            <a:p>
              <a:pPr algn="just">
                <a:lnSpc>
                  <a:spcPct val="150000"/>
                </a:lnSpc>
              </a:pPr>
              <a:r>
                <a:rPr lang="en-US" altLang="zh-TW" sz="2200" dirty="0" smtClean="0">
                  <a:latin typeface="Tekton Pro" panose="020F0603020208020904" pitchFamily="34" charset="0"/>
                </a:rPr>
                <a:t>Materials</a:t>
              </a:r>
            </a:p>
            <a:p>
              <a:pPr algn="just">
                <a:lnSpc>
                  <a:spcPct val="150000"/>
                </a:lnSpc>
              </a:pPr>
              <a:r>
                <a:rPr lang="en-US" altLang="zh-TW" sz="2200" dirty="0" smtClean="0">
                  <a:latin typeface="Tekton Pro" panose="020F0603020208020904" pitchFamily="34" charset="0"/>
                </a:rPr>
                <a:t>loadings</a:t>
              </a:r>
              <a:endParaRPr lang="zh-TW" altLang="en-US" sz="2200" dirty="0">
                <a:latin typeface="Tekton Pro" panose="020F0603020208020904" pitchFamily="34" charset="0"/>
              </a:endParaRPr>
            </a:p>
          </p:txBody>
        </p:sp>
        <p:sp>
          <p:nvSpPr>
            <p:cNvPr id="17" name="文字方塊 16"/>
            <p:cNvSpPr txBox="1"/>
            <p:nvPr/>
          </p:nvSpPr>
          <p:spPr>
            <a:xfrm>
              <a:off x="3050046" y="1886930"/>
              <a:ext cx="7713089" cy="3604833"/>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Chiayi Minxung factory </a:t>
              </a:r>
            </a:p>
            <a:p>
              <a:pPr algn="just">
                <a:lnSpc>
                  <a:spcPct val="150000"/>
                </a:lnSpc>
              </a:pPr>
              <a:r>
                <a:rPr lang="en-US" altLang="zh-TW" sz="2200" dirty="0" smtClean="0">
                  <a:latin typeface="Tekton Pro" panose="020F0603020208020904" pitchFamily="34" charset="0"/>
                </a:rPr>
                <a:t>Type 2</a:t>
              </a:r>
            </a:p>
            <a:p>
              <a:pPr algn="just">
                <a:lnSpc>
                  <a:spcPct val="150000"/>
                </a:lnSpc>
              </a:pPr>
              <a:r>
                <a:rPr lang="en-US" altLang="zh-TW" sz="2200" dirty="0" smtClean="0">
                  <a:latin typeface="Tekton Pro" panose="020F0603020208020904" pitchFamily="34" charset="0"/>
                </a:rPr>
                <a:t>School building </a:t>
              </a:r>
            </a:p>
            <a:p>
              <a:pPr algn="just">
                <a:lnSpc>
                  <a:spcPct val="150000"/>
                </a:lnSpc>
              </a:pPr>
              <a:r>
                <a:rPr lang="en-US" altLang="zh-TW" sz="2200" dirty="0" smtClean="0">
                  <a:latin typeface="Tekton Pro" panose="020F0603020208020904" pitchFamily="34" charset="0"/>
                </a:rPr>
                <a:t>RC MRF</a:t>
              </a:r>
            </a:p>
            <a:p>
              <a:pPr algn="just">
                <a:lnSpc>
                  <a:spcPct val="150000"/>
                </a:lnSpc>
              </a:pPr>
              <a:r>
                <a:rPr lang="en-US" altLang="zh-TW" sz="2200" dirty="0" smtClean="0">
                  <a:latin typeface="Tekton Pro" panose="020F0603020208020904" pitchFamily="34" charset="0"/>
                </a:rPr>
                <a:t>2 floor without basement</a:t>
              </a:r>
            </a:p>
            <a:p>
              <a:pPr algn="just">
                <a:lnSpc>
                  <a:spcPct val="150000"/>
                </a:lnSpc>
              </a:pPr>
              <a:r>
                <a:rPr lang="en-US" altLang="zh-TW" sz="2200" dirty="0" smtClean="0">
                  <a:latin typeface="Tekton Pro" panose="020F0603020208020904" pitchFamily="34" charset="0"/>
                </a:rPr>
                <a:t>Concrete strength 280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Rebar strength 2800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p>
            <a:p>
              <a:pPr algn="just">
                <a:lnSpc>
                  <a:spcPct val="150000"/>
                </a:lnSpc>
              </a:pPr>
              <a:r>
                <a:rPr lang="en-US" altLang="zh-TW" sz="2200" dirty="0" smtClean="0">
                  <a:latin typeface="Tekton Pro" panose="020F0603020208020904" pitchFamily="34" charset="0"/>
                </a:rPr>
                <a:t>Dead load 850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live load 250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endParaRPr lang="zh-TW" altLang="en-US" sz="2200" dirty="0">
                <a:latin typeface="Tekton Pro" panose="020F0603020208020904" pitchFamily="34" charset="0"/>
              </a:endParaRPr>
            </a:p>
          </p:txBody>
        </p:sp>
        <p:sp>
          <p:nvSpPr>
            <p:cNvPr id="18" name="文字方塊 17"/>
            <p:cNvSpPr txBox="1"/>
            <p:nvPr/>
          </p:nvSpPr>
          <p:spPr>
            <a:xfrm>
              <a:off x="2818768" y="1886930"/>
              <a:ext cx="231278"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endParaRPr lang="zh-TW" altLang="en-US" sz="2200" dirty="0">
                <a:latin typeface="Tekton Pro" panose="020F0603020208020904" pitchFamily="34" charset="0"/>
              </a:endParaRPr>
            </a:p>
          </p:txBody>
        </p:sp>
      </p:grpSp>
      <p:pic>
        <p:nvPicPr>
          <p:cNvPr id="20" name="圖片 19"/>
          <p:cNvPicPr>
            <a:picLocks noChangeAspect="1"/>
          </p:cNvPicPr>
          <p:nvPr/>
        </p:nvPicPr>
        <p:blipFill>
          <a:blip r:embed="rId2"/>
          <a:stretch>
            <a:fillRect/>
          </a:stretch>
        </p:blipFill>
        <p:spPr>
          <a:xfrm>
            <a:off x="6978254" y="1705553"/>
            <a:ext cx="4144445" cy="3007283"/>
          </a:xfrm>
          <a:prstGeom prst="rect">
            <a:avLst/>
          </a:prstGeom>
          <a:ln>
            <a:noFill/>
          </a:ln>
          <a:effectLst>
            <a:softEdge rad="112500"/>
          </a:effectLst>
        </p:spPr>
      </p:pic>
      <p:sp>
        <p:nvSpPr>
          <p:cNvPr id="21" name="文字方塊 20"/>
          <p:cNvSpPr txBox="1"/>
          <p:nvPr/>
        </p:nvSpPr>
        <p:spPr>
          <a:xfrm>
            <a:off x="566166" y="660451"/>
            <a:ext cx="3521733"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Basic information</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36243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952" y="1913941"/>
            <a:ext cx="5353050" cy="4000500"/>
          </a:xfrm>
          <a:prstGeom prst="rect">
            <a:avLst/>
          </a:prstGeom>
        </p:spPr>
      </p:pic>
      <p:sp>
        <p:nvSpPr>
          <p:cNvPr id="21" name="文字方塊 20"/>
          <p:cNvSpPr txBox="1"/>
          <p:nvPr/>
        </p:nvSpPr>
        <p:spPr>
          <a:xfrm>
            <a:off x="566166" y="660451"/>
            <a:ext cx="3220818"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Seismic records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87885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767215"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Material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5" y="1647458"/>
            <a:ext cx="3579904" cy="4661863"/>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598" y="1647457"/>
            <a:ext cx="3902034" cy="4661863"/>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756" y="1645778"/>
            <a:ext cx="3581193" cy="4663542"/>
          </a:xfrm>
          <a:prstGeom prst="rect">
            <a:avLst/>
          </a:prstGeom>
        </p:spPr>
      </p:pic>
      <p:sp>
        <p:nvSpPr>
          <p:cNvPr id="6" name="文字方塊 5"/>
          <p:cNvSpPr txBox="1"/>
          <p:nvPr/>
        </p:nvSpPr>
        <p:spPr>
          <a:xfrm>
            <a:off x="9708896" y="6305563"/>
            <a:ext cx="708912" cy="369332"/>
          </a:xfrm>
          <a:prstGeom prst="rect">
            <a:avLst/>
          </a:prstGeom>
          <a:noFill/>
        </p:spPr>
        <p:txBody>
          <a:bodyPr wrap="none" rtlCol="0">
            <a:spAutoFit/>
          </a:bodyPr>
          <a:lstStyle/>
          <a:p>
            <a:r>
              <a:rPr lang="en-US" altLang="zh-TW" dirty="0" smtClean="0"/>
              <a:t>Brace</a:t>
            </a:r>
            <a:endParaRPr lang="zh-TW" altLang="en-US" dirty="0"/>
          </a:p>
        </p:txBody>
      </p:sp>
      <p:sp>
        <p:nvSpPr>
          <p:cNvPr id="7" name="文字方塊 6"/>
          <p:cNvSpPr txBox="1"/>
          <p:nvPr/>
        </p:nvSpPr>
        <p:spPr>
          <a:xfrm>
            <a:off x="1614151" y="6305563"/>
            <a:ext cx="1030731" cy="369332"/>
          </a:xfrm>
          <a:prstGeom prst="rect">
            <a:avLst/>
          </a:prstGeom>
          <a:noFill/>
        </p:spPr>
        <p:txBody>
          <a:bodyPr wrap="none" rtlCol="0">
            <a:spAutoFit/>
          </a:bodyPr>
          <a:lstStyle/>
          <a:p>
            <a:r>
              <a:rPr lang="en-US" altLang="zh-TW" dirty="0" smtClean="0"/>
              <a:t>Concrete</a:t>
            </a:r>
            <a:endParaRPr lang="zh-TW" altLang="en-US" dirty="0"/>
          </a:p>
        </p:txBody>
      </p:sp>
      <p:sp>
        <p:nvSpPr>
          <p:cNvPr id="19" name="文字方塊 18"/>
          <p:cNvSpPr txBox="1"/>
          <p:nvPr/>
        </p:nvSpPr>
        <p:spPr>
          <a:xfrm>
            <a:off x="5810058" y="6301766"/>
            <a:ext cx="733662" cy="369332"/>
          </a:xfrm>
          <a:prstGeom prst="rect">
            <a:avLst/>
          </a:prstGeom>
          <a:noFill/>
        </p:spPr>
        <p:txBody>
          <a:bodyPr wrap="none" rtlCol="0">
            <a:spAutoFit/>
          </a:bodyPr>
          <a:lstStyle/>
          <a:p>
            <a:r>
              <a:rPr lang="en-US" altLang="zh-TW" dirty="0" smtClean="0"/>
              <a:t>Rebar</a:t>
            </a:r>
            <a:endParaRPr lang="zh-TW" altLang="en-US" dirty="0"/>
          </a:p>
        </p:txBody>
      </p:sp>
    </p:spTree>
    <p:extLst>
      <p:ext uri="{BB962C8B-B14F-4D97-AF65-F5344CB8AC3E}">
        <p14:creationId xmlns:p14="http://schemas.microsoft.com/office/powerpoint/2010/main" val="72193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566454"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Section</a:t>
            </a:r>
            <a:endParaRPr lang="zh-TW" altLang="en-US" sz="3600" dirty="0">
              <a:solidFill>
                <a:srgbClr val="9FB8CD"/>
              </a:solidFill>
              <a:latin typeface="Tekton Pro" panose="020F06030202080209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646" y="2734887"/>
            <a:ext cx="4003979" cy="357789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615" y="3292931"/>
            <a:ext cx="3496163" cy="3019846"/>
          </a:xfrm>
          <a:prstGeom prst="rect">
            <a:avLst/>
          </a:prstGeom>
        </p:spPr>
      </p:pic>
    </p:spTree>
    <p:extLst>
      <p:ext uri="{BB962C8B-B14F-4D97-AF65-F5344CB8AC3E}">
        <p14:creationId xmlns:p14="http://schemas.microsoft.com/office/powerpoint/2010/main" val="191593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39974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Model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794" y="1261773"/>
            <a:ext cx="8126112" cy="5046573"/>
          </a:xfrm>
          <a:prstGeom prst="rect">
            <a:avLst/>
          </a:prstGeom>
        </p:spPr>
      </p:pic>
    </p:spTree>
    <p:extLst>
      <p:ext uri="{BB962C8B-B14F-4D97-AF65-F5344CB8AC3E}">
        <p14:creationId xmlns:p14="http://schemas.microsoft.com/office/powerpoint/2010/main" val="3441820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rgbClr val="79ADDD"/>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419</Words>
  <Application>Microsoft Office PowerPoint</Application>
  <PresentationFormat>寬螢幕</PresentationFormat>
  <Paragraphs>179</Paragraphs>
  <Slides>29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29</vt:i4>
      </vt:variant>
    </vt:vector>
  </HeadingPairs>
  <TitlesOfParts>
    <vt:vector size="36" baseType="lpstr">
      <vt:lpstr>Tekton Pro</vt:lpstr>
      <vt:lpstr>新細明體</vt:lpstr>
      <vt:lpstr>Arial</vt:lpstr>
      <vt:lpstr>Calibri</vt:lpstr>
      <vt:lpstr>Calibri Light</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33</cp:revision>
  <dcterms:created xsi:type="dcterms:W3CDTF">2019-01-01T08:12:42Z</dcterms:created>
  <dcterms:modified xsi:type="dcterms:W3CDTF">2019-01-01T13:50:46Z</dcterms:modified>
</cp:coreProperties>
</file>