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4"/>
  </p:handoutMasterIdLst>
  <p:sldIdLst>
    <p:sldId id="256" r:id="rId2"/>
    <p:sldId id="274" r:id="rId3"/>
    <p:sldId id="258" r:id="rId4"/>
    <p:sldId id="266" r:id="rId5"/>
    <p:sldId id="260" r:id="rId6"/>
    <p:sldId id="267" r:id="rId7"/>
    <p:sldId id="261" r:id="rId8"/>
    <p:sldId id="275" r:id="rId9"/>
    <p:sldId id="276" r:id="rId10"/>
    <p:sldId id="290" r:id="rId11"/>
    <p:sldId id="291" r:id="rId12"/>
    <p:sldId id="279" r:id="rId13"/>
    <p:sldId id="278" r:id="rId14"/>
    <p:sldId id="281" r:id="rId15"/>
    <p:sldId id="295" r:id="rId16"/>
    <p:sldId id="262" r:id="rId17"/>
    <p:sldId id="293" r:id="rId18"/>
    <p:sldId id="283" r:id="rId19"/>
    <p:sldId id="296" r:id="rId20"/>
    <p:sldId id="282" r:id="rId21"/>
    <p:sldId id="297" r:id="rId22"/>
    <p:sldId id="284" r:id="rId23"/>
    <p:sldId id="287" r:id="rId24"/>
    <p:sldId id="286" r:id="rId25"/>
    <p:sldId id="263" r:id="rId26"/>
    <p:sldId id="269" r:id="rId27"/>
    <p:sldId id="268" r:id="rId28"/>
    <p:sldId id="264" r:id="rId29"/>
    <p:sldId id="270" r:id="rId30"/>
    <p:sldId id="271" r:id="rId31"/>
    <p:sldId id="272" r:id="rId32"/>
    <p:sldId id="265"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CFCE"/>
    <a:srgbClr val="9FB8CD"/>
    <a:srgbClr val="79ADDD"/>
    <a:srgbClr val="8AD48C"/>
    <a:srgbClr val="A7D782"/>
    <a:srgbClr val="D2DA7A"/>
    <a:srgbClr val="91D1B2"/>
    <a:srgbClr val="0099CC"/>
    <a:srgbClr val="33CC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15" d="100"/>
          <a:sy n="115" d="100"/>
        </p:scale>
        <p:origin x="288" y="108"/>
      </p:cViewPr>
      <p:guideLst/>
    </p:cSldViewPr>
  </p:slideViewPr>
  <p:notesTextViewPr>
    <p:cViewPr>
      <p:scale>
        <a:sx n="1" d="1"/>
        <a:sy n="1" d="1"/>
      </p:scale>
      <p:origin x="0" y="0"/>
    </p:cViewPr>
  </p:notesTextViewPr>
  <p:notesViewPr>
    <p:cSldViewPr snapToGrid="0">
      <p:cViewPr varScale="1">
        <p:scale>
          <a:sx n="85" d="100"/>
          <a:sy n="85" d="100"/>
        </p:scale>
        <p:origin x="316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EB6BEC-BF52-42D6-B9FF-B7022F121E6C}" type="datetimeFigureOut">
              <a:rPr lang="zh-TW" altLang="en-US" smtClean="0"/>
              <a:t>2019/1/8</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DAA250-FF8C-4C33-9CED-054AC96B1925}" type="slidenum">
              <a:rPr lang="zh-TW" altLang="en-US" smtClean="0"/>
              <a:t>‹#›</a:t>
            </a:fld>
            <a:endParaRPr lang="zh-TW" altLang="en-US"/>
          </a:p>
        </p:txBody>
      </p:sp>
    </p:spTree>
    <p:extLst>
      <p:ext uri="{BB962C8B-B14F-4D97-AF65-F5344CB8AC3E}">
        <p14:creationId xmlns:p14="http://schemas.microsoft.com/office/powerpoint/2010/main" val="284968873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368755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39162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22302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1570720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20347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6CFD8AC-FB4D-4EBC-A375-B1700A516881}" type="datetimeFigureOut">
              <a:rPr lang="zh-TW" altLang="en-US" smtClean="0"/>
              <a:t>2019/1/8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314830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6CFD8AC-FB4D-4EBC-A375-B1700A516881}" type="datetimeFigureOut">
              <a:rPr lang="zh-TW" altLang="en-US" smtClean="0"/>
              <a:t>2019/1/8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51120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6CFD8AC-FB4D-4EBC-A375-B1700A516881}" type="datetimeFigureOut">
              <a:rPr lang="zh-TW" altLang="en-US" smtClean="0"/>
              <a:t>2019/1/8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64244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6CFD8AC-FB4D-4EBC-A375-B1700A516881}" type="datetimeFigureOut">
              <a:rPr lang="zh-TW" altLang="en-US" smtClean="0"/>
              <a:t>2019/1/8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94131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6CFD8AC-FB4D-4EBC-A375-B1700A516881}" type="datetimeFigureOut">
              <a:rPr lang="zh-TW" altLang="en-US" smtClean="0"/>
              <a:t>2019/1/8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262734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6CFD8AC-FB4D-4EBC-A375-B1700A516881}" type="datetimeFigureOut">
              <a:rPr lang="zh-TW" altLang="en-US" smtClean="0"/>
              <a:t>2019/1/8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6814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FD8AC-FB4D-4EBC-A375-B1700A516881}" type="datetimeFigureOut">
              <a:rPr lang="zh-TW" altLang="en-US" smtClean="0"/>
              <a:t>2019/1/8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371119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3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2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2034000" cy="720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2033046" y="0"/>
            <a:ext cx="2034000" cy="720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065218" y="0"/>
            <a:ext cx="2034000" cy="720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6099615" y="0"/>
            <a:ext cx="2034000" cy="720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8132820" y="0"/>
            <a:ext cx="2034000" cy="720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166025" y="0"/>
            <a:ext cx="2034000" cy="720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294764" y="2235518"/>
            <a:ext cx="11608905" cy="923330"/>
          </a:xfrm>
          <a:prstGeom prst="rect">
            <a:avLst/>
          </a:prstGeom>
          <a:noFill/>
        </p:spPr>
        <p:txBody>
          <a:bodyPr wrap="square" rtlCol="0">
            <a:spAutoFit/>
          </a:bodyPr>
          <a:lstStyle/>
          <a:p>
            <a:pPr algn="ctr"/>
            <a:r>
              <a:rPr lang="en-US" altLang="zh-TW" sz="5400" dirty="0" smtClean="0">
                <a:latin typeface="Tekton Pro" panose="020F0603020208020904" pitchFamily="34" charset="0"/>
              </a:rPr>
              <a:t>Plastic Analysis and Design</a:t>
            </a:r>
            <a:endParaRPr lang="zh-TW" altLang="en-US" sz="5400" dirty="0">
              <a:latin typeface="Tekton Pro" panose="020F0603020208020904" pitchFamily="34" charset="0"/>
            </a:endParaRPr>
          </a:p>
        </p:txBody>
      </p:sp>
      <p:sp>
        <p:nvSpPr>
          <p:cNvPr id="11" name="文字方塊 10"/>
          <p:cNvSpPr txBox="1"/>
          <p:nvPr/>
        </p:nvSpPr>
        <p:spPr>
          <a:xfrm>
            <a:off x="198980" y="2932516"/>
            <a:ext cx="11608905" cy="1338828"/>
          </a:xfrm>
          <a:prstGeom prst="rect">
            <a:avLst/>
          </a:prstGeom>
          <a:noFill/>
        </p:spPr>
        <p:txBody>
          <a:bodyPr wrap="square" rtlCol="0">
            <a:spAutoFit/>
          </a:bodyPr>
          <a:lstStyle/>
          <a:p>
            <a:pPr algn="ctr">
              <a:lnSpc>
                <a:spcPct val="150000"/>
              </a:lnSpc>
            </a:pPr>
            <a:r>
              <a:rPr lang="en-US" altLang="zh-TW" sz="3200" dirty="0" smtClean="0">
                <a:latin typeface="Tekton Pro" panose="020F0603020208020904" pitchFamily="34" charset="0"/>
              </a:rPr>
              <a:t>Final term project 2018</a:t>
            </a:r>
          </a:p>
          <a:p>
            <a:pPr algn="ctr">
              <a:lnSpc>
                <a:spcPct val="150000"/>
              </a:lnSpc>
            </a:pPr>
            <a:r>
              <a:rPr lang="en-US" altLang="zh-TW" sz="2400" dirty="0" smtClean="0">
                <a:latin typeface="Tekton Pro" panose="020F0603020208020904" pitchFamily="34" charset="0"/>
              </a:rPr>
              <a:t>2019.01.02</a:t>
            </a:r>
            <a:endParaRPr lang="zh-TW" altLang="en-US" sz="2400" dirty="0">
              <a:latin typeface="Tekton Pro" panose="020F0603020208020904" pitchFamily="34" charset="0"/>
            </a:endParaRPr>
          </a:p>
        </p:txBody>
      </p:sp>
      <p:sp>
        <p:nvSpPr>
          <p:cNvPr id="12" name="文字方塊 11"/>
          <p:cNvSpPr txBox="1"/>
          <p:nvPr/>
        </p:nvSpPr>
        <p:spPr>
          <a:xfrm>
            <a:off x="894523" y="4419842"/>
            <a:ext cx="4025347" cy="830997"/>
          </a:xfrm>
          <a:prstGeom prst="rect">
            <a:avLst/>
          </a:prstGeom>
          <a:noFill/>
        </p:spPr>
        <p:txBody>
          <a:bodyPr wrap="square" rtlCol="0">
            <a:spAutoFit/>
          </a:bodyPr>
          <a:lstStyle/>
          <a:p>
            <a:r>
              <a:rPr lang="en-US" altLang="zh-TW" sz="2400" dirty="0" smtClean="0">
                <a:latin typeface="Tekton Pro" panose="020F0603020208020904" pitchFamily="34" charset="0"/>
              </a:rPr>
              <a:t>Advisor : Kuo-Chun Chang</a:t>
            </a:r>
          </a:p>
          <a:p>
            <a:r>
              <a:rPr lang="en-US" altLang="zh-TW" sz="2400" dirty="0" smtClean="0">
                <a:latin typeface="Tekton Pro" panose="020F0603020208020904" pitchFamily="34" charset="0"/>
              </a:rPr>
              <a:t>Group 3</a:t>
            </a:r>
            <a:endParaRPr lang="zh-TW" altLang="en-US" sz="2400" dirty="0">
              <a:latin typeface="Tekton Pro" panose="020F0603020208020904" pitchFamily="34" charset="0"/>
            </a:endParaRPr>
          </a:p>
        </p:txBody>
      </p:sp>
      <p:sp>
        <p:nvSpPr>
          <p:cNvPr id="13" name="矩形 12"/>
          <p:cNvSpPr/>
          <p:nvPr/>
        </p:nvSpPr>
        <p:spPr>
          <a:xfrm>
            <a:off x="0" y="6138000"/>
            <a:ext cx="2034000" cy="720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033046" y="6138000"/>
            <a:ext cx="2034000" cy="720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4065218" y="6138000"/>
            <a:ext cx="2034000" cy="720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099615" y="6138000"/>
            <a:ext cx="2034000" cy="720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8132820" y="6138000"/>
            <a:ext cx="2034000" cy="720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166025" y="6138000"/>
            <a:ext cx="2034000" cy="720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7407966" y="4419842"/>
            <a:ext cx="4330147" cy="1569660"/>
          </a:xfrm>
          <a:prstGeom prst="rect">
            <a:avLst/>
          </a:prstGeom>
          <a:noFill/>
        </p:spPr>
        <p:txBody>
          <a:bodyPr wrap="square" rtlCol="0">
            <a:spAutoFit/>
          </a:bodyPr>
          <a:lstStyle/>
          <a:p>
            <a:r>
              <a:rPr lang="en-US" altLang="zh-TW" sz="2400" dirty="0" smtClean="0">
                <a:latin typeface="Tekton Pro" panose="020F0603020208020904" pitchFamily="34" charset="0"/>
              </a:rPr>
              <a:t>R06521212 Dong-Hua Tsai</a:t>
            </a:r>
          </a:p>
          <a:p>
            <a:r>
              <a:rPr lang="en-US" altLang="zh-TW" sz="2400" dirty="0" smtClean="0">
                <a:latin typeface="Tekton Pro" panose="020F0603020208020904" pitchFamily="34" charset="0"/>
              </a:rPr>
              <a:t>R06521217</a:t>
            </a:r>
          </a:p>
          <a:p>
            <a:endParaRPr lang="en-US" altLang="zh-TW" sz="2400" dirty="0">
              <a:latin typeface="Tekton Pro" panose="020F0603020208020904" pitchFamily="34" charset="0"/>
            </a:endParaRPr>
          </a:p>
          <a:p>
            <a:endParaRPr lang="zh-TW" altLang="en-US" sz="2400" dirty="0">
              <a:latin typeface="Tekton Pro" panose="020F0603020208020904" pitchFamily="34" charset="0"/>
            </a:endParaRPr>
          </a:p>
        </p:txBody>
      </p:sp>
    </p:spTree>
    <p:extLst>
      <p:ext uri="{BB962C8B-B14F-4D97-AF65-F5344CB8AC3E}">
        <p14:creationId xmlns:p14="http://schemas.microsoft.com/office/powerpoint/2010/main" val="1649158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651414"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Loading</a:t>
            </a:r>
            <a:endParaRPr lang="zh-TW" altLang="en-US" sz="3600" dirty="0">
              <a:solidFill>
                <a:srgbClr val="9FB8CD"/>
              </a:solidFill>
              <a:latin typeface="Tekton Pro" panose="020F0603020208020904" pitchFamily="34"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219" y="3747059"/>
            <a:ext cx="5888717" cy="2313424"/>
          </a:xfrm>
          <a:prstGeom prst="rect">
            <a:avLst/>
          </a:prstGeom>
        </p:spPr>
      </p:pic>
      <p:pic>
        <p:nvPicPr>
          <p:cNvPr id="5" name="圖片 4"/>
          <p:cNvPicPr>
            <a:picLocks noChangeAspect="1"/>
          </p:cNvPicPr>
          <p:nvPr/>
        </p:nvPicPr>
        <p:blipFill rotWithShape="1">
          <a:blip r:embed="rId3"/>
          <a:srcRect t="38086" b="18936"/>
          <a:stretch/>
        </p:blipFill>
        <p:spPr>
          <a:xfrm>
            <a:off x="1783930" y="1284221"/>
            <a:ext cx="8253296" cy="2202873"/>
          </a:xfrm>
          <a:prstGeom prst="rect">
            <a:avLst/>
          </a:prstGeom>
        </p:spPr>
      </p:pic>
      <p:sp>
        <p:nvSpPr>
          <p:cNvPr id="6" name="文字方塊 5"/>
          <p:cNvSpPr txBox="1"/>
          <p:nvPr/>
        </p:nvSpPr>
        <p:spPr>
          <a:xfrm>
            <a:off x="10099964" y="2244436"/>
            <a:ext cx="733214" cy="369332"/>
          </a:xfrm>
          <a:prstGeom prst="rect">
            <a:avLst/>
          </a:prstGeom>
          <a:noFill/>
        </p:spPr>
        <p:txBody>
          <a:bodyPr wrap="none" rtlCol="0">
            <a:spAutoFit/>
          </a:bodyPr>
          <a:lstStyle/>
          <a:p>
            <a:r>
              <a:rPr lang="en-US" altLang="zh-TW" dirty="0" smtClean="0"/>
              <a:t>DL, LL</a:t>
            </a:r>
            <a:endParaRPr lang="zh-TW" altLang="en-US" dirty="0"/>
          </a:p>
        </p:txBody>
      </p:sp>
      <p:grpSp>
        <p:nvGrpSpPr>
          <p:cNvPr id="7" name="群組 6"/>
          <p:cNvGrpSpPr/>
          <p:nvPr/>
        </p:nvGrpSpPr>
        <p:grpSpPr>
          <a:xfrm>
            <a:off x="9741260" y="4027780"/>
            <a:ext cx="1946435" cy="2534709"/>
            <a:chOff x="339565" y="1647458"/>
            <a:chExt cx="3579904" cy="4661863"/>
          </a:xfrm>
        </p:grpSpPr>
        <p:pic>
          <p:nvPicPr>
            <p:cNvPr id="19" name="圖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565" y="1647458"/>
              <a:ext cx="3579904" cy="4661863"/>
            </a:xfrm>
            <a:prstGeom prst="rect">
              <a:avLst/>
            </a:prstGeom>
          </p:spPr>
        </p:pic>
        <p:sp>
          <p:nvSpPr>
            <p:cNvPr id="20" name="矩形 19"/>
            <p:cNvSpPr/>
            <p:nvPr/>
          </p:nvSpPr>
          <p:spPr>
            <a:xfrm>
              <a:off x="2427316" y="3258589"/>
              <a:ext cx="1246909" cy="548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文字方塊 7"/>
          <p:cNvSpPr txBox="1"/>
          <p:nvPr/>
        </p:nvSpPr>
        <p:spPr>
          <a:xfrm>
            <a:off x="9486095" y="3589193"/>
            <a:ext cx="2456763" cy="369332"/>
          </a:xfrm>
          <a:prstGeom prst="rect">
            <a:avLst/>
          </a:prstGeom>
          <a:noFill/>
        </p:spPr>
        <p:txBody>
          <a:bodyPr wrap="none" rtlCol="0">
            <a:spAutoFit/>
          </a:bodyPr>
          <a:lstStyle/>
          <a:p>
            <a:r>
              <a:rPr lang="en-US" altLang="zh-TW" dirty="0" smtClean="0"/>
              <a:t>No Consider Self Weight</a:t>
            </a:r>
            <a:endParaRPr lang="zh-TW" altLang="en-US" dirty="0"/>
          </a:p>
        </p:txBody>
      </p:sp>
    </p:spTree>
    <p:extLst>
      <p:ext uri="{BB962C8B-B14F-4D97-AF65-F5344CB8AC3E}">
        <p14:creationId xmlns:p14="http://schemas.microsoft.com/office/powerpoint/2010/main" val="264231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7402155"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Rigid Zone Factor and Rigid Diaphragm</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1220932" y="1875818"/>
            <a:ext cx="2933700" cy="3571875"/>
          </a:xfrm>
          <a:prstGeom prst="rect">
            <a:avLst/>
          </a:prstGeom>
        </p:spPr>
      </p:pic>
      <p:pic>
        <p:nvPicPr>
          <p:cNvPr id="5" name="圖片 4"/>
          <p:cNvPicPr>
            <a:picLocks noChangeAspect="1"/>
          </p:cNvPicPr>
          <p:nvPr/>
        </p:nvPicPr>
        <p:blipFill rotWithShape="1">
          <a:blip r:embed="rId3"/>
          <a:srcRect t="36404"/>
          <a:stretch/>
        </p:blipFill>
        <p:spPr>
          <a:xfrm>
            <a:off x="4663080" y="1992196"/>
            <a:ext cx="6765458" cy="2672022"/>
          </a:xfrm>
          <a:prstGeom prst="rect">
            <a:avLst/>
          </a:prstGeom>
        </p:spPr>
      </p:pic>
    </p:spTree>
    <p:extLst>
      <p:ext uri="{BB962C8B-B14F-4D97-AF65-F5344CB8AC3E}">
        <p14:creationId xmlns:p14="http://schemas.microsoft.com/office/powerpoint/2010/main" val="1936192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775119"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Brace Release</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862" y="2732367"/>
            <a:ext cx="5759753" cy="3576990"/>
          </a:xfrm>
          <a:prstGeom prst="rect">
            <a:avLst/>
          </a:prstGeom>
        </p:spPr>
      </p:pic>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3265" y="2743199"/>
            <a:ext cx="5748410" cy="3569945"/>
          </a:xfrm>
          <a:prstGeom prst="rect">
            <a:avLst/>
          </a:prstGeom>
        </p:spPr>
      </p:pic>
      <p:sp>
        <p:nvSpPr>
          <p:cNvPr id="19" name="文字方塊 18"/>
          <p:cNvSpPr txBox="1"/>
          <p:nvPr/>
        </p:nvSpPr>
        <p:spPr>
          <a:xfrm>
            <a:off x="2605242" y="5938018"/>
            <a:ext cx="1228991" cy="369332"/>
          </a:xfrm>
          <a:prstGeom prst="rect">
            <a:avLst/>
          </a:prstGeom>
          <a:noFill/>
        </p:spPr>
        <p:txBody>
          <a:bodyPr wrap="none" rtlCol="0">
            <a:spAutoFit/>
          </a:bodyPr>
          <a:lstStyle/>
          <a:p>
            <a:r>
              <a:rPr lang="en-US" altLang="zh-TW" dirty="0" smtClean="0"/>
              <a:t>No Release</a:t>
            </a:r>
            <a:endParaRPr lang="zh-TW" altLang="en-US" dirty="0"/>
          </a:p>
        </p:txBody>
      </p:sp>
      <p:sp>
        <p:nvSpPr>
          <p:cNvPr id="20" name="文字方塊 19"/>
          <p:cNvSpPr txBox="1"/>
          <p:nvPr/>
        </p:nvSpPr>
        <p:spPr>
          <a:xfrm>
            <a:off x="8513684" y="5938018"/>
            <a:ext cx="1272271" cy="369332"/>
          </a:xfrm>
          <a:prstGeom prst="rect">
            <a:avLst/>
          </a:prstGeom>
          <a:noFill/>
        </p:spPr>
        <p:txBody>
          <a:bodyPr wrap="none" rtlCol="0">
            <a:spAutoFit/>
          </a:bodyPr>
          <a:lstStyle/>
          <a:p>
            <a:r>
              <a:rPr lang="en-US" altLang="zh-TW" dirty="0" smtClean="0"/>
              <a:t>Release M3</a:t>
            </a:r>
            <a:endParaRPr lang="zh-TW" altLang="en-US" dirty="0"/>
          </a:p>
        </p:txBody>
      </p:sp>
      <p:sp>
        <p:nvSpPr>
          <p:cNvPr id="5" name="文字方塊 4"/>
          <p:cNvSpPr txBox="1"/>
          <p:nvPr/>
        </p:nvSpPr>
        <p:spPr>
          <a:xfrm>
            <a:off x="2133061" y="3566160"/>
            <a:ext cx="2173352" cy="369332"/>
          </a:xfrm>
          <a:prstGeom prst="rect">
            <a:avLst/>
          </a:prstGeom>
          <a:noFill/>
        </p:spPr>
        <p:txBody>
          <a:bodyPr wrap="none" rtlCol="0">
            <a:spAutoFit/>
          </a:bodyPr>
          <a:lstStyle/>
          <a:p>
            <a:r>
              <a:rPr lang="en-US" altLang="zh-TW" dirty="0" smtClean="0"/>
              <a:t>Brace Resist Moment</a:t>
            </a:r>
            <a:endParaRPr lang="zh-TW" altLang="en-US" dirty="0"/>
          </a:p>
        </p:txBody>
      </p:sp>
      <p:sp>
        <p:nvSpPr>
          <p:cNvPr id="21" name="文字方塊 20"/>
          <p:cNvSpPr txBox="1"/>
          <p:nvPr/>
        </p:nvSpPr>
        <p:spPr>
          <a:xfrm>
            <a:off x="7789837" y="3566160"/>
            <a:ext cx="2375266" cy="369332"/>
          </a:xfrm>
          <a:prstGeom prst="rect">
            <a:avLst/>
          </a:prstGeom>
          <a:noFill/>
        </p:spPr>
        <p:txBody>
          <a:bodyPr wrap="none" rtlCol="0">
            <a:spAutoFit/>
          </a:bodyPr>
          <a:lstStyle/>
          <a:p>
            <a:r>
              <a:rPr lang="en-US" altLang="zh-TW" dirty="0" smtClean="0"/>
              <a:t>Column Resist Moment</a:t>
            </a:r>
            <a:endParaRPr lang="zh-TW" altLang="en-US" dirty="0"/>
          </a:p>
        </p:txBody>
      </p:sp>
      <p:grpSp>
        <p:nvGrpSpPr>
          <p:cNvPr id="22" name="群組 21"/>
          <p:cNvGrpSpPr/>
          <p:nvPr/>
        </p:nvGrpSpPr>
        <p:grpSpPr>
          <a:xfrm>
            <a:off x="3082577" y="3208725"/>
            <a:ext cx="274320" cy="274321"/>
            <a:chOff x="8132820" y="2269375"/>
            <a:chExt cx="274320" cy="274321"/>
          </a:xfrm>
        </p:grpSpPr>
        <p:cxnSp>
          <p:nvCxnSpPr>
            <p:cNvPr id="23" name="直線接點 22"/>
            <p:cNvCxnSpPr/>
            <p:nvPr/>
          </p:nvCxnSpPr>
          <p:spPr>
            <a:xfrm>
              <a:off x="8132820" y="2269375"/>
              <a:ext cx="274320" cy="27432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rot="5400000">
              <a:off x="8132820" y="2269376"/>
              <a:ext cx="274320" cy="27432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5320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3981218"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Degrees of Freedom</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944" y="2613931"/>
            <a:ext cx="3658111" cy="2172003"/>
          </a:xfrm>
          <a:prstGeom prst="rect">
            <a:avLst/>
          </a:prstGeom>
        </p:spPr>
      </p:pic>
      <p:pic>
        <p:nvPicPr>
          <p:cNvPr id="3" name="圖片 2"/>
          <p:cNvPicPr>
            <a:picLocks noChangeAspect="1"/>
          </p:cNvPicPr>
          <p:nvPr/>
        </p:nvPicPr>
        <p:blipFill>
          <a:blip r:embed="rId3"/>
          <a:stretch>
            <a:fillRect/>
          </a:stretch>
        </p:blipFill>
        <p:spPr>
          <a:xfrm>
            <a:off x="5390280" y="1995054"/>
            <a:ext cx="5713906" cy="3548517"/>
          </a:xfrm>
          <a:prstGeom prst="rect">
            <a:avLst/>
          </a:prstGeom>
        </p:spPr>
      </p:pic>
      <p:sp>
        <p:nvSpPr>
          <p:cNvPr id="5" name="文字方塊 4"/>
          <p:cNvSpPr txBox="1"/>
          <p:nvPr/>
        </p:nvSpPr>
        <p:spPr>
          <a:xfrm>
            <a:off x="7443904" y="2718262"/>
            <a:ext cx="1606658" cy="369332"/>
          </a:xfrm>
          <a:prstGeom prst="rect">
            <a:avLst/>
          </a:prstGeom>
          <a:noFill/>
        </p:spPr>
        <p:txBody>
          <a:bodyPr wrap="none" rtlCol="0">
            <a:spAutoFit/>
          </a:bodyPr>
          <a:lstStyle/>
          <a:p>
            <a:r>
              <a:rPr lang="en-US" altLang="zh-TW" dirty="0" smtClean="0"/>
              <a:t>Torsion Control</a:t>
            </a:r>
            <a:endParaRPr lang="zh-TW" altLang="en-US" dirty="0"/>
          </a:p>
        </p:txBody>
      </p:sp>
      <p:grpSp>
        <p:nvGrpSpPr>
          <p:cNvPr id="10" name="群組 9"/>
          <p:cNvGrpSpPr/>
          <p:nvPr/>
        </p:nvGrpSpPr>
        <p:grpSpPr>
          <a:xfrm>
            <a:off x="8132820" y="2269375"/>
            <a:ext cx="274320" cy="274321"/>
            <a:chOff x="8132820" y="2269375"/>
            <a:chExt cx="274320" cy="274321"/>
          </a:xfrm>
        </p:grpSpPr>
        <p:cxnSp>
          <p:nvCxnSpPr>
            <p:cNvPr id="7" name="直線接點 6"/>
            <p:cNvCxnSpPr/>
            <p:nvPr/>
          </p:nvCxnSpPr>
          <p:spPr>
            <a:xfrm>
              <a:off x="8132820" y="2269375"/>
              <a:ext cx="274320" cy="27432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rot="5400000">
              <a:off x="8132820" y="2269376"/>
              <a:ext cx="274320" cy="27432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1" name="圖片 20"/>
          <p:cNvPicPr>
            <a:picLocks noChangeAspect="1"/>
          </p:cNvPicPr>
          <p:nvPr/>
        </p:nvPicPr>
        <p:blipFill>
          <a:blip r:embed="rId4"/>
          <a:stretch>
            <a:fillRect/>
          </a:stretch>
        </p:blipFill>
        <p:spPr>
          <a:xfrm>
            <a:off x="5390280" y="5330084"/>
            <a:ext cx="4200525" cy="1390650"/>
          </a:xfrm>
          <a:prstGeom prst="rect">
            <a:avLst/>
          </a:prstGeom>
        </p:spPr>
      </p:pic>
      <p:sp>
        <p:nvSpPr>
          <p:cNvPr id="22" name="矩形 21"/>
          <p:cNvSpPr/>
          <p:nvPr/>
        </p:nvSpPr>
        <p:spPr>
          <a:xfrm>
            <a:off x="7909869" y="5990840"/>
            <a:ext cx="1662545" cy="3661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Tree>
    <p:extLst>
      <p:ext uri="{BB962C8B-B14F-4D97-AF65-F5344CB8AC3E}">
        <p14:creationId xmlns:p14="http://schemas.microsoft.com/office/powerpoint/2010/main" val="1444412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3004862"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Modal Analysis</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6091352" y="2734624"/>
            <a:ext cx="5760659" cy="3577553"/>
          </a:xfrm>
          <a:prstGeom prst="rect">
            <a:avLst/>
          </a:prstGeom>
        </p:spPr>
      </p:pic>
      <p:pic>
        <p:nvPicPr>
          <p:cNvPr id="5" name="圖片 4"/>
          <p:cNvPicPr>
            <a:picLocks noChangeAspect="1"/>
          </p:cNvPicPr>
          <p:nvPr/>
        </p:nvPicPr>
        <p:blipFill>
          <a:blip r:embed="rId3"/>
          <a:stretch>
            <a:fillRect/>
          </a:stretch>
        </p:blipFill>
        <p:spPr>
          <a:xfrm>
            <a:off x="342488" y="2734624"/>
            <a:ext cx="5760660" cy="3577553"/>
          </a:xfrm>
          <a:prstGeom prst="rect">
            <a:avLst/>
          </a:prstGeom>
        </p:spPr>
      </p:pic>
      <p:sp>
        <p:nvSpPr>
          <p:cNvPr id="6" name="文字方塊 5"/>
          <p:cNvSpPr txBox="1"/>
          <p:nvPr/>
        </p:nvSpPr>
        <p:spPr>
          <a:xfrm>
            <a:off x="4206885" y="1730535"/>
            <a:ext cx="3785460" cy="923330"/>
          </a:xfrm>
          <a:prstGeom prst="rect">
            <a:avLst/>
          </a:prstGeom>
          <a:noFill/>
        </p:spPr>
        <p:txBody>
          <a:bodyPr wrap="none" rtlCol="0">
            <a:spAutoFit/>
          </a:bodyPr>
          <a:lstStyle/>
          <a:p>
            <a:r>
              <a:rPr lang="en-US" altLang="zh-TW" dirty="0" smtClean="0"/>
              <a:t>T1</a:t>
            </a:r>
            <a:r>
              <a:rPr lang="en-US" altLang="zh-TW" dirty="0"/>
              <a:t>:</a:t>
            </a:r>
            <a:r>
              <a:rPr lang="zh-TW" altLang="en-US" dirty="0" smtClean="0"/>
              <a:t> </a:t>
            </a:r>
            <a:r>
              <a:rPr lang="en-US" altLang="zh-TW" dirty="0" smtClean="0"/>
              <a:t>0.398</a:t>
            </a:r>
          </a:p>
          <a:p>
            <a:r>
              <a:rPr lang="en-US" altLang="zh-TW" dirty="0" smtClean="0"/>
              <a:t>Modal Participating Mass Ratio: 96.6%</a:t>
            </a:r>
          </a:p>
          <a:p>
            <a:r>
              <a:rPr lang="en-US" altLang="zh-TW" dirty="0" smtClean="0"/>
              <a:t>First Mode Shape: 0.0344, 0.0236 </a:t>
            </a:r>
            <a:endParaRPr lang="zh-TW" altLang="en-US" dirty="0"/>
          </a:p>
        </p:txBody>
      </p:sp>
      <p:sp>
        <p:nvSpPr>
          <p:cNvPr id="7" name="文字方塊 6"/>
          <p:cNvSpPr txBox="1"/>
          <p:nvPr/>
        </p:nvSpPr>
        <p:spPr>
          <a:xfrm>
            <a:off x="3005163" y="3775765"/>
            <a:ext cx="423514" cy="369332"/>
          </a:xfrm>
          <a:prstGeom prst="rect">
            <a:avLst/>
          </a:prstGeom>
          <a:noFill/>
        </p:spPr>
        <p:txBody>
          <a:bodyPr wrap="none" rtlCol="0">
            <a:spAutoFit/>
          </a:bodyPr>
          <a:lstStyle/>
          <a:p>
            <a:r>
              <a:rPr lang="en-US" altLang="zh-TW" dirty="0" smtClean="0"/>
              <a:t>XP</a:t>
            </a:r>
            <a:endParaRPr lang="zh-TW" altLang="en-US" dirty="0"/>
          </a:p>
        </p:txBody>
      </p:sp>
      <p:sp>
        <p:nvSpPr>
          <p:cNvPr id="8" name="文字方塊 7"/>
          <p:cNvSpPr txBox="1"/>
          <p:nvPr/>
        </p:nvSpPr>
        <p:spPr>
          <a:xfrm>
            <a:off x="8765823" y="3777552"/>
            <a:ext cx="453970" cy="369332"/>
          </a:xfrm>
          <a:prstGeom prst="rect">
            <a:avLst/>
          </a:prstGeom>
          <a:noFill/>
        </p:spPr>
        <p:txBody>
          <a:bodyPr wrap="none" rtlCol="0">
            <a:spAutoFit/>
          </a:bodyPr>
          <a:lstStyle/>
          <a:p>
            <a:r>
              <a:rPr lang="en-US" altLang="zh-TW" dirty="0" smtClean="0"/>
              <a:t>XN</a:t>
            </a:r>
            <a:endParaRPr lang="zh-TW" altLang="en-US" dirty="0"/>
          </a:p>
        </p:txBody>
      </p:sp>
    </p:spTree>
    <p:extLst>
      <p:ext uri="{BB962C8B-B14F-4D97-AF65-F5344CB8AC3E}">
        <p14:creationId xmlns:p14="http://schemas.microsoft.com/office/powerpoint/2010/main" val="4033853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183290"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Work Flow</a:t>
            </a:r>
            <a:endParaRPr lang="zh-TW" altLang="en-US" sz="3600" dirty="0">
              <a:solidFill>
                <a:srgbClr val="98CFCE"/>
              </a:solidFill>
              <a:latin typeface="Tekton Pro" panose="020F0603020208020904" pitchFamily="34" charset="0"/>
            </a:endParaRPr>
          </a:p>
        </p:txBody>
      </p:sp>
      <p:pic>
        <p:nvPicPr>
          <p:cNvPr id="7" name="圖片 6"/>
          <p:cNvPicPr>
            <a:picLocks noChangeAspect="1"/>
          </p:cNvPicPr>
          <p:nvPr/>
        </p:nvPicPr>
        <p:blipFill>
          <a:blip r:embed="rId2"/>
          <a:stretch>
            <a:fillRect/>
          </a:stretch>
        </p:blipFill>
        <p:spPr>
          <a:xfrm>
            <a:off x="2033046" y="1679233"/>
            <a:ext cx="7639744" cy="4346864"/>
          </a:xfrm>
          <a:prstGeom prst="rect">
            <a:avLst/>
          </a:prstGeom>
        </p:spPr>
      </p:pic>
    </p:spTree>
    <p:extLst>
      <p:ext uri="{BB962C8B-B14F-4D97-AF65-F5344CB8AC3E}">
        <p14:creationId xmlns:p14="http://schemas.microsoft.com/office/powerpoint/2010/main" val="2297808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940485"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Site Parameter</a:t>
            </a:r>
            <a:endParaRPr lang="zh-TW" altLang="en-US" sz="3600" dirty="0">
              <a:solidFill>
                <a:srgbClr val="98CFCE"/>
              </a:solidFill>
              <a:latin typeface="Tekton Pro" panose="020F0603020208020904" pitchFamily="34" charset="0"/>
            </a:endParaRPr>
          </a:p>
        </p:txBody>
      </p:sp>
      <p:pic>
        <p:nvPicPr>
          <p:cNvPr id="3" name="圖片 2"/>
          <p:cNvPicPr>
            <a:picLocks noChangeAspect="1"/>
          </p:cNvPicPr>
          <p:nvPr/>
        </p:nvPicPr>
        <p:blipFill>
          <a:blip r:embed="rId2"/>
          <a:stretch>
            <a:fillRect/>
          </a:stretch>
        </p:blipFill>
        <p:spPr>
          <a:xfrm>
            <a:off x="341438" y="2202874"/>
            <a:ext cx="7205414" cy="4107244"/>
          </a:xfrm>
          <a:prstGeom prst="rect">
            <a:avLst/>
          </a:prstGeom>
        </p:spPr>
      </p:pic>
      <p:grpSp>
        <p:nvGrpSpPr>
          <p:cNvPr id="8" name="群組 7"/>
          <p:cNvGrpSpPr/>
          <p:nvPr/>
        </p:nvGrpSpPr>
        <p:grpSpPr>
          <a:xfrm>
            <a:off x="7602525" y="3931920"/>
            <a:ext cx="4186131" cy="2308250"/>
            <a:chOff x="2619375" y="2033587"/>
            <a:chExt cx="6980613" cy="3849139"/>
          </a:xfrm>
        </p:grpSpPr>
        <p:pic>
          <p:nvPicPr>
            <p:cNvPr id="6" name="圖片 5"/>
            <p:cNvPicPr>
              <a:picLocks noChangeAspect="1"/>
            </p:cNvPicPr>
            <p:nvPr/>
          </p:nvPicPr>
          <p:blipFill>
            <a:blip r:embed="rId3"/>
            <a:stretch>
              <a:fillRect/>
            </a:stretch>
          </p:blipFill>
          <p:spPr>
            <a:xfrm>
              <a:off x="2619375" y="2033587"/>
              <a:ext cx="6953250" cy="2790825"/>
            </a:xfrm>
            <a:prstGeom prst="rect">
              <a:avLst/>
            </a:prstGeom>
          </p:spPr>
        </p:pic>
        <p:pic>
          <p:nvPicPr>
            <p:cNvPr id="7" name="圖片 6"/>
            <p:cNvPicPr>
              <a:picLocks noChangeAspect="1"/>
            </p:cNvPicPr>
            <p:nvPr/>
          </p:nvPicPr>
          <p:blipFill>
            <a:blip r:embed="rId4"/>
            <a:stretch>
              <a:fillRect/>
            </a:stretch>
          </p:blipFill>
          <p:spPr>
            <a:xfrm>
              <a:off x="2627688" y="4749251"/>
              <a:ext cx="6972300" cy="1133475"/>
            </a:xfrm>
            <a:prstGeom prst="rect">
              <a:avLst/>
            </a:prstGeom>
          </p:spPr>
        </p:pic>
      </p:grpSp>
      <p:sp>
        <p:nvSpPr>
          <p:cNvPr id="2" name="矩形 1"/>
          <p:cNvSpPr/>
          <p:nvPr/>
        </p:nvSpPr>
        <p:spPr>
          <a:xfrm>
            <a:off x="5793971" y="4912822"/>
            <a:ext cx="1379913" cy="6476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5" name="矩形 4"/>
          <p:cNvSpPr/>
          <p:nvPr/>
        </p:nvSpPr>
        <p:spPr>
          <a:xfrm>
            <a:off x="9052560" y="4031673"/>
            <a:ext cx="665018" cy="349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Tree>
    <p:extLst>
      <p:ext uri="{BB962C8B-B14F-4D97-AF65-F5344CB8AC3E}">
        <p14:creationId xmlns:p14="http://schemas.microsoft.com/office/powerpoint/2010/main" val="2525948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989921" cy="646331"/>
          </a:xfrm>
          <a:prstGeom prst="rect">
            <a:avLst/>
          </a:prstGeom>
          <a:noFill/>
        </p:spPr>
        <p:txBody>
          <a:bodyPr wrap="none" rtlCol="0">
            <a:spAutoFit/>
          </a:bodyPr>
          <a:lstStyle/>
          <a:p>
            <a:r>
              <a:rPr lang="en-US" altLang="zh-TW" sz="3600" dirty="0">
                <a:solidFill>
                  <a:srgbClr val="98CFCE"/>
                </a:solidFill>
                <a:latin typeface="Tekton Pro" panose="020F0603020208020904" pitchFamily="34" charset="0"/>
              </a:rPr>
              <a:t>Build </a:t>
            </a:r>
            <a:r>
              <a:rPr lang="en-US" altLang="zh-TW" sz="3600" dirty="0" smtClean="0">
                <a:solidFill>
                  <a:srgbClr val="98CFCE"/>
                </a:solidFill>
                <a:latin typeface="Tekton Pro" panose="020F0603020208020904" pitchFamily="34" charset="0"/>
              </a:rPr>
              <a:t>Input File</a:t>
            </a:r>
            <a:endParaRPr lang="zh-TW" altLang="en-US" sz="3600" dirty="0">
              <a:solidFill>
                <a:srgbClr val="98CFCE"/>
              </a:solidFill>
              <a:latin typeface="Tekton Pro" panose="020F0603020208020904" pitchFamily="34" charset="0"/>
            </a:endParaRPr>
          </a:p>
        </p:txBody>
      </p:sp>
      <p:sp>
        <p:nvSpPr>
          <p:cNvPr id="5" name="文字方塊 4"/>
          <p:cNvSpPr txBox="1"/>
          <p:nvPr/>
        </p:nvSpPr>
        <p:spPr>
          <a:xfrm>
            <a:off x="1066878" y="1544942"/>
            <a:ext cx="2463816" cy="1200329"/>
          </a:xfrm>
          <a:prstGeom prst="rect">
            <a:avLst/>
          </a:prstGeom>
          <a:noFill/>
        </p:spPr>
        <p:txBody>
          <a:bodyPr wrap="none" rtlCol="0">
            <a:spAutoFit/>
          </a:bodyPr>
          <a:lstStyle/>
          <a:p>
            <a:r>
              <a:rPr lang="en-US" altLang="zh-TW" dirty="0"/>
              <a:t>$ BUILDING PROPERTIES</a:t>
            </a:r>
          </a:p>
          <a:p>
            <a:r>
              <a:rPr lang="en-US" altLang="zh-TW" dirty="0"/>
              <a:t>$ Weight Height</a:t>
            </a:r>
          </a:p>
          <a:p>
            <a:r>
              <a:rPr lang="en-US" altLang="zh-TW" dirty="0"/>
              <a:t>562802   400</a:t>
            </a:r>
          </a:p>
          <a:p>
            <a:r>
              <a:rPr lang="en-US" altLang="zh-TW" dirty="0"/>
              <a:t>562802   770</a:t>
            </a:r>
            <a:endParaRPr lang="zh-TW" altLang="en-US" dirty="0"/>
          </a:p>
        </p:txBody>
      </p:sp>
      <p:sp>
        <p:nvSpPr>
          <p:cNvPr id="2" name="文字方塊 1"/>
          <p:cNvSpPr txBox="1"/>
          <p:nvPr/>
        </p:nvSpPr>
        <p:spPr>
          <a:xfrm>
            <a:off x="4662585" y="1547270"/>
            <a:ext cx="3040319" cy="923330"/>
          </a:xfrm>
          <a:prstGeom prst="rect">
            <a:avLst/>
          </a:prstGeom>
          <a:noFill/>
        </p:spPr>
        <p:txBody>
          <a:bodyPr wrap="none" rtlCol="0">
            <a:spAutoFit/>
          </a:bodyPr>
          <a:lstStyle/>
          <a:p>
            <a:r>
              <a:rPr lang="pt-BR" altLang="zh-TW" dirty="0"/>
              <a:t>$ SITE SPECTRUM PARAMETER</a:t>
            </a:r>
          </a:p>
          <a:p>
            <a:r>
              <a:rPr lang="pt-BR" altLang="zh-TW" dirty="0"/>
              <a:t>$S_DS    S_D1</a:t>
            </a:r>
          </a:p>
          <a:p>
            <a:r>
              <a:rPr lang="pt-BR" altLang="zh-TW" dirty="0"/>
              <a:t>1.096    0.778</a:t>
            </a:r>
            <a:endParaRPr lang="zh-TW" altLang="en-US" dirty="0"/>
          </a:p>
        </p:txBody>
      </p:sp>
      <p:sp>
        <p:nvSpPr>
          <p:cNvPr id="3" name="文字方塊 2"/>
          <p:cNvSpPr txBox="1"/>
          <p:nvPr/>
        </p:nvSpPr>
        <p:spPr>
          <a:xfrm>
            <a:off x="1066878" y="2838397"/>
            <a:ext cx="6530186" cy="1200329"/>
          </a:xfrm>
          <a:prstGeom prst="rect">
            <a:avLst/>
          </a:prstGeom>
          <a:noFill/>
        </p:spPr>
        <p:txBody>
          <a:bodyPr wrap="none" rtlCol="0">
            <a:spAutoFit/>
          </a:bodyPr>
          <a:lstStyle/>
          <a:p>
            <a:r>
              <a:rPr lang="en-US" altLang="zh-TW" dirty="0"/>
              <a:t>$ BRICK WALL PROPERTIES</a:t>
            </a:r>
          </a:p>
          <a:p>
            <a:r>
              <a:rPr lang="en-US" altLang="zh-TW" dirty="0"/>
              <a:t>$ Name  width   height  thick   </a:t>
            </a:r>
            <a:r>
              <a:rPr lang="en-US" altLang="zh-TW" dirty="0" err="1"/>
              <a:t>f_mc</a:t>
            </a:r>
            <a:r>
              <a:rPr lang="en-US" altLang="zh-TW" dirty="0"/>
              <a:t>    </a:t>
            </a:r>
            <a:r>
              <a:rPr lang="en-US" altLang="zh-TW" dirty="0" err="1"/>
              <a:t>f_bc</a:t>
            </a:r>
            <a:r>
              <a:rPr lang="en-US" altLang="zh-TW" dirty="0"/>
              <a:t>    P   Bond    Confinement</a:t>
            </a:r>
          </a:p>
          <a:p>
            <a:r>
              <a:rPr lang="en-US" altLang="zh-TW" dirty="0"/>
              <a:t>D370    370     100     24      210     150     0   3       2</a:t>
            </a:r>
          </a:p>
          <a:p>
            <a:r>
              <a:rPr lang="en-US" altLang="zh-TW" dirty="0"/>
              <a:t>D400    400     100     24      210     150     0   3       2</a:t>
            </a:r>
            <a:endParaRPr lang="zh-TW" altLang="en-US" dirty="0"/>
          </a:p>
        </p:txBody>
      </p:sp>
      <p:sp>
        <p:nvSpPr>
          <p:cNvPr id="19" name="矩形 18"/>
          <p:cNvSpPr/>
          <p:nvPr/>
        </p:nvSpPr>
        <p:spPr>
          <a:xfrm>
            <a:off x="1066878" y="4269241"/>
            <a:ext cx="6096000" cy="1477328"/>
          </a:xfrm>
          <a:prstGeom prst="rect">
            <a:avLst/>
          </a:prstGeom>
        </p:spPr>
        <p:txBody>
          <a:bodyPr>
            <a:spAutoFit/>
          </a:bodyPr>
          <a:lstStyle/>
          <a:p>
            <a:r>
              <a:rPr lang="zh-TW" altLang="en-US" dirty="0"/>
              <a:t>$ COLUMN PROPERTIES</a:t>
            </a:r>
          </a:p>
          <a:p>
            <a:r>
              <a:rPr lang="zh-TW" altLang="en-US" dirty="0"/>
              <a:t>$Name   f_cp    f_yl    f_yt    cover   hoop    spacing num_hoop    TR</a:t>
            </a:r>
          </a:p>
          <a:p>
            <a:r>
              <a:rPr lang="zh-TW" altLang="en-US" dirty="0"/>
              <a:t>1C1     280     2800    2800    4       3       10      2           0</a:t>
            </a:r>
          </a:p>
          <a:p>
            <a:r>
              <a:rPr lang="zh-TW" altLang="en-US" dirty="0"/>
              <a:t>1C2     280     2800    2800    4       3       10      2           </a:t>
            </a:r>
            <a:r>
              <a:rPr lang="zh-TW" altLang="en-US" dirty="0" smtClean="0"/>
              <a:t>0</a:t>
            </a:r>
            <a:endParaRPr lang="zh-TW" altLang="en-US" dirty="0"/>
          </a:p>
        </p:txBody>
      </p:sp>
      <p:sp>
        <p:nvSpPr>
          <p:cNvPr id="6" name="矩形 5"/>
          <p:cNvSpPr/>
          <p:nvPr/>
        </p:nvSpPr>
        <p:spPr>
          <a:xfrm>
            <a:off x="4662585" y="5033942"/>
            <a:ext cx="325051" cy="7481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0" name="矩形 19"/>
          <p:cNvSpPr/>
          <p:nvPr/>
        </p:nvSpPr>
        <p:spPr>
          <a:xfrm>
            <a:off x="1066878" y="5977084"/>
            <a:ext cx="7993996" cy="646331"/>
          </a:xfrm>
          <a:prstGeom prst="rect">
            <a:avLst/>
          </a:prstGeom>
        </p:spPr>
        <p:txBody>
          <a:bodyPr wrap="square">
            <a:spAutoFit/>
          </a:bodyPr>
          <a:lstStyle/>
          <a:p>
            <a:r>
              <a:rPr lang="zh-TW" altLang="en-US" dirty="0"/>
              <a:t>$ BEAM PROPERTIES</a:t>
            </a:r>
          </a:p>
          <a:p>
            <a:r>
              <a:rPr lang="zh-TW" altLang="en-US" dirty="0"/>
              <a:t>$Name       </a:t>
            </a:r>
            <a:r>
              <a:rPr lang="zh-TW" altLang="en-US" dirty="0" smtClean="0"/>
              <a:t>L</a:t>
            </a:r>
            <a:r>
              <a:rPr lang="en-US" altLang="zh-TW" dirty="0" smtClean="0"/>
              <a:t>c</a:t>
            </a:r>
            <a:r>
              <a:rPr lang="zh-TW" altLang="en-US" dirty="0" smtClean="0"/>
              <a:t>       </a:t>
            </a:r>
            <a:r>
              <a:rPr lang="zh-TW" altLang="en-US" dirty="0"/>
              <a:t>f_cp    f_yl    f_yt    cover   hoop    spacing num_hoop   TR</a:t>
            </a:r>
          </a:p>
        </p:txBody>
      </p:sp>
      <p:sp>
        <p:nvSpPr>
          <p:cNvPr id="7" name="文字方塊 6"/>
          <p:cNvSpPr txBox="1"/>
          <p:nvPr/>
        </p:nvSpPr>
        <p:spPr>
          <a:xfrm>
            <a:off x="7702904" y="5510254"/>
            <a:ext cx="4108817" cy="369332"/>
          </a:xfrm>
          <a:prstGeom prst="rect">
            <a:avLst/>
          </a:prstGeom>
          <a:noFill/>
        </p:spPr>
        <p:txBody>
          <a:bodyPr wrap="none" rtlCol="0">
            <a:spAutoFit/>
          </a:bodyPr>
          <a:lstStyle/>
          <a:p>
            <a:r>
              <a:rPr lang="zh-TW" altLang="en-US" dirty="0"/>
              <a:t>梁不同跨距與單雙翼視為不同分開建立</a:t>
            </a:r>
          </a:p>
        </p:txBody>
      </p:sp>
      <p:cxnSp>
        <p:nvCxnSpPr>
          <p:cNvPr id="9" name="直線單箭頭接點 8"/>
          <p:cNvCxnSpPr/>
          <p:nvPr/>
        </p:nvCxnSpPr>
        <p:spPr>
          <a:xfrm flipV="1">
            <a:off x="5827222" y="5746569"/>
            <a:ext cx="1620982" cy="3799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212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559914"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Relabel</a:t>
            </a:r>
            <a:endParaRPr lang="zh-TW" altLang="en-US" sz="3600" dirty="0">
              <a:solidFill>
                <a:srgbClr val="98CFCE"/>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1066878" y="1621042"/>
            <a:ext cx="2397325" cy="4689107"/>
          </a:xfrm>
          <a:prstGeom prst="rect">
            <a:avLst/>
          </a:prstGeom>
        </p:spPr>
      </p:pic>
      <p:pic>
        <p:nvPicPr>
          <p:cNvPr id="6" name="圖片 5"/>
          <p:cNvPicPr>
            <a:picLocks noChangeAspect="1"/>
          </p:cNvPicPr>
          <p:nvPr/>
        </p:nvPicPr>
        <p:blipFill>
          <a:blip r:embed="rId3"/>
          <a:stretch>
            <a:fillRect/>
          </a:stretch>
        </p:blipFill>
        <p:spPr>
          <a:xfrm>
            <a:off x="3983126" y="1423295"/>
            <a:ext cx="7868928" cy="4886854"/>
          </a:xfrm>
          <a:prstGeom prst="rect">
            <a:avLst/>
          </a:prstGeom>
        </p:spPr>
      </p:pic>
      <p:sp>
        <p:nvSpPr>
          <p:cNvPr id="3" name="矩形 2"/>
          <p:cNvSpPr/>
          <p:nvPr/>
        </p:nvSpPr>
        <p:spPr>
          <a:xfrm>
            <a:off x="964276" y="6076604"/>
            <a:ext cx="2610197" cy="3075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Tree>
    <p:extLst>
      <p:ext uri="{BB962C8B-B14F-4D97-AF65-F5344CB8AC3E}">
        <p14:creationId xmlns:p14="http://schemas.microsoft.com/office/powerpoint/2010/main" val="2817864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989921" cy="646331"/>
          </a:xfrm>
          <a:prstGeom prst="rect">
            <a:avLst/>
          </a:prstGeom>
          <a:noFill/>
        </p:spPr>
        <p:txBody>
          <a:bodyPr wrap="none" rtlCol="0">
            <a:spAutoFit/>
          </a:bodyPr>
          <a:lstStyle/>
          <a:p>
            <a:r>
              <a:rPr lang="en-US" altLang="zh-TW" sz="3600" dirty="0">
                <a:solidFill>
                  <a:srgbClr val="98CFCE"/>
                </a:solidFill>
                <a:latin typeface="Tekton Pro" panose="020F0603020208020904" pitchFamily="34" charset="0"/>
              </a:rPr>
              <a:t>Build </a:t>
            </a:r>
            <a:r>
              <a:rPr lang="en-US" altLang="zh-TW" sz="3600" dirty="0" smtClean="0">
                <a:solidFill>
                  <a:srgbClr val="98CFCE"/>
                </a:solidFill>
                <a:latin typeface="Tekton Pro" panose="020F0603020208020904" pitchFamily="34" charset="0"/>
              </a:rPr>
              <a:t>Input File</a:t>
            </a:r>
            <a:endParaRPr lang="zh-TW" altLang="en-US" sz="3600" dirty="0">
              <a:solidFill>
                <a:srgbClr val="98CFCE"/>
              </a:solidFill>
              <a:latin typeface="Tekton Pro" panose="020F0603020208020904" pitchFamily="34" charset="0"/>
            </a:endParaRPr>
          </a:p>
        </p:txBody>
      </p:sp>
      <p:sp>
        <p:nvSpPr>
          <p:cNvPr id="9" name="矩形 8"/>
          <p:cNvSpPr/>
          <p:nvPr/>
        </p:nvSpPr>
        <p:spPr>
          <a:xfrm>
            <a:off x="1066878" y="1530399"/>
            <a:ext cx="6096000" cy="646331"/>
          </a:xfrm>
          <a:prstGeom prst="rect">
            <a:avLst/>
          </a:prstGeom>
        </p:spPr>
        <p:txBody>
          <a:bodyPr>
            <a:spAutoFit/>
          </a:bodyPr>
          <a:lstStyle/>
          <a:p>
            <a:r>
              <a:rPr lang="zh-TW" altLang="en-US" dirty="0"/>
              <a:t>$ COLUMN DATA</a:t>
            </a:r>
          </a:p>
          <a:p>
            <a:r>
              <a:rPr lang="zh-TW" altLang="en-US" dirty="0"/>
              <a:t>$Name   story    section      shape     Height  L       fromBtm</a:t>
            </a:r>
          </a:p>
        </p:txBody>
      </p:sp>
      <p:sp>
        <p:nvSpPr>
          <p:cNvPr id="2" name="文字方塊 1"/>
          <p:cNvSpPr txBox="1"/>
          <p:nvPr/>
        </p:nvSpPr>
        <p:spPr>
          <a:xfrm>
            <a:off x="1066878" y="2460570"/>
            <a:ext cx="2324226" cy="646331"/>
          </a:xfrm>
          <a:prstGeom prst="rect">
            <a:avLst/>
          </a:prstGeom>
          <a:noFill/>
        </p:spPr>
        <p:txBody>
          <a:bodyPr wrap="none" rtlCol="0">
            <a:spAutoFit/>
          </a:bodyPr>
          <a:lstStyle/>
          <a:p>
            <a:r>
              <a:rPr lang="en-US" altLang="zh-TW" dirty="0"/>
              <a:t>$ BEAM DATA</a:t>
            </a:r>
          </a:p>
          <a:p>
            <a:r>
              <a:rPr lang="en-US" altLang="zh-TW" dirty="0"/>
              <a:t>$Name   story   section</a:t>
            </a:r>
            <a:endParaRPr lang="zh-TW" altLang="en-US" dirty="0"/>
          </a:p>
        </p:txBody>
      </p:sp>
      <p:sp>
        <p:nvSpPr>
          <p:cNvPr id="3" name="矩形 2"/>
          <p:cNvSpPr/>
          <p:nvPr/>
        </p:nvSpPr>
        <p:spPr>
          <a:xfrm>
            <a:off x="1066878" y="3390741"/>
            <a:ext cx="6096000" cy="646331"/>
          </a:xfrm>
          <a:prstGeom prst="rect">
            <a:avLst/>
          </a:prstGeom>
        </p:spPr>
        <p:txBody>
          <a:bodyPr>
            <a:spAutoFit/>
          </a:bodyPr>
          <a:lstStyle/>
          <a:p>
            <a:r>
              <a:rPr lang="zh-TW" altLang="en-US" dirty="0"/>
              <a:t>$ AXIAL LOAD</a:t>
            </a:r>
          </a:p>
          <a:p>
            <a:r>
              <a:rPr lang="zh-TW" altLang="en-US" dirty="0"/>
              <a:t>$ Story  Column  Loc     P</a:t>
            </a:r>
          </a:p>
        </p:txBody>
      </p:sp>
      <p:cxnSp>
        <p:nvCxnSpPr>
          <p:cNvPr id="10" name="直線單箭頭接點 9"/>
          <p:cNvCxnSpPr/>
          <p:nvPr/>
        </p:nvCxnSpPr>
        <p:spPr>
          <a:xfrm flipH="1">
            <a:off x="3790604" y="3616039"/>
            <a:ext cx="107234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5020888" y="3431373"/>
            <a:ext cx="1296252" cy="369332"/>
          </a:xfrm>
          <a:prstGeom prst="rect">
            <a:avLst/>
          </a:prstGeom>
          <a:noFill/>
        </p:spPr>
        <p:txBody>
          <a:bodyPr wrap="none" rtlCol="0">
            <a:spAutoFit/>
          </a:bodyPr>
          <a:lstStyle/>
          <a:p>
            <a:r>
              <a:rPr lang="en-US" altLang="zh-TW" dirty="0" smtClean="0"/>
              <a:t>From ETABS</a:t>
            </a:r>
            <a:endParaRPr lang="zh-TW" altLang="en-US" dirty="0"/>
          </a:p>
        </p:txBody>
      </p:sp>
      <p:cxnSp>
        <p:nvCxnSpPr>
          <p:cNvPr id="21" name="直線單箭頭接點 20"/>
          <p:cNvCxnSpPr/>
          <p:nvPr/>
        </p:nvCxnSpPr>
        <p:spPr>
          <a:xfrm flipH="1">
            <a:off x="6833062" y="2269377"/>
            <a:ext cx="121365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8345978" y="2084711"/>
            <a:ext cx="1294393" cy="369332"/>
          </a:xfrm>
          <a:prstGeom prst="rect">
            <a:avLst/>
          </a:prstGeom>
          <a:noFill/>
        </p:spPr>
        <p:txBody>
          <a:bodyPr wrap="none" rtlCol="0">
            <a:spAutoFit/>
          </a:bodyPr>
          <a:lstStyle/>
          <a:p>
            <a:r>
              <a:rPr lang="en-US" altLang="zh-TW" dirty="0" smtClean="0"/>
              <a:t>One by One</a:t>
            </a:r>
            <a:endParaRPr lang="zh-TW" altLang="en-US" dirty="0"/>
          </a:p>
        </p:txBody>
      </p:sp>
      <p:sp>
        <p:nvSpPr>
          <p:cNvPr id="23" name="矩形 22"/>
          <p:cNvSpPr/>
          <p:nvPr/>
        </p:nvSpPr>
        <p:spPr>
          <a:xfrm>
            <a:off x="1066878" y="4320912"/>
            <a:ext cx="6096000" cy="2031325"/>
          </a:xfrm>
          <a:prstGeom prst="rect">
            <a:avLst/>
          </a:prstGeom>
        </p:spPr>
        <p:txBody>
          <a:bodyPr>
            <a:spAutoFit/>
          </a:bodyPr>
          <a:lstStyle/>
          <a:p>
            <a:r>
              <a:rPr lang="zh-TW" altLang="en-US" dirty="0"/>
              <a:t>$ COLUMN SECTION PROPERTIES</a:t>
            </a:r>
          </a:p>
          <a:p>
            <a:r>
              <a:rPr lang="pl-PL" altLang="zh-TW" dirty="0"/>
              <a:t>2B4D_400</a:t>
            </a:r>
          </a:p>
          <a:p>
            <a:r>
              <a:rPr lang="pl-PL" altLang="zh-TW" dirty="0"/>
              <a:t>15      100     40      25</a:t>
            </a:r>
          </a:p>
          <a:p>
            <a:r>
              <a:rPr lang="pl-PL" altLang="zh-TW" dirty="0"/>
              <a:t>2.5     2800    3       3       3       3       3       3</a:t>
            </a:r>
          </a:p>
          <a:p>
            <a:r>
              <a:rPr lang="pl-PL" altLang="zh-TW" dirty="0"/>
              <a:t>5.95    2800            6                       6</a:t>
            </a:r>
          </a:p>
          <a:p>
            <a:r>
              <a:rPr lang="pl-PL" altLang="zh-TW" dirty="0"/>
              <a:t>12.5    2800    3       3       3       3       3       3</a:t>
            </a:r>
          </a:p>
          <a:p>
            <a:r>
              <a:rPr lang="pl-PL" altLang="zh-TW" dirty="0"/>
              <a:t>34      2800            6                       6</a:t>
            </a:r>
            <a:endParaRPr lang="zh-TW" altLang="en-US" dirty="0"/>
          </a:p>
        </p:txBody>
      </p:sp>
      <p:cxnSp>
        <p:nvCxnSpPr>
          <p:cNvPr id="24" name="直線單箭頭接點 23"/>
          <p:cNvCxnSpPr/>
          <p:nvPr/>
        </p:nvCxnSpPr>
        <p:spPr>
          <a:xfrm flipH="1">
            <a:off x="5520184" y="5572301"/>
            <a:ext cx="107234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6750468" y="5387635"/>
            <a:ext cx="885179" cy="369332"/>
          </a:xfrm>
          <a:prstGeom prst="rect">
            <a:avLst/>
          </a:prstGeom>
          <a:noFill/>
        </p:spPr>
        <p:txBody>
          <a:bodyPr wrap="none" rtlCol="0">
            <a:spAutoFit/>
          </a:bodyPr>
          <a:lstStyle/>
          <a:p>
            <a:r>
              <a:rPr lang="en-US" altLang="zh-TW" dirty="0" smtClean="0"/>
              <a:t>T Beam</a:t>
            </a:r>
            <a:endParaRPr lang="zh-TW" altLang="en-US" dirty="0"/>
          </a:p>
        </p:txBody>
      </p:sp>
    </p:spTree>
    <p:extLst>
      <p:ext uri="{BB962C8B-B14F-4D97-AF65-F5344CB8AC3E}">
        <p14:creationId xmlns:p14="http://schemas.microsoft.com/office/powerpoint/2010/main" val="2671089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132" y="4403034"/>
            <a:ext cx="2034000" cy="360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2043178" y="4403034"/>
            <a:ext cx="2034000" cy="360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4075350" y="4403034"/>
            <a:ext cx="2034000" cy="360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6109747" y="4403034"/>
            <a:ext cx="2034000" cy="360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8142952" y="4403034"/>
            <a:ext cx="2034000" cy="360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176157" y="4403034"/>
            <a:ext cx="2034000" cy="360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文字方塊 12"/>
          <p:cNvSpPr txBox="1"/>
          <p:nvPr/>
        </p:nvSpPr>
        <p:spPr>
          <a:xfrm>
            <a:off x="11165" y="1381536"/>
            <a:ext cx="2032013" cy="523220"/>
          </a:xfrm>
          <a:prstGeom prst="rect">
            <a:avLst/>
          </a:prstGeom>
          <a:noFill/>
        </p:spPr>
        <p:txBody>
          <a:bodyPr wrap="square" rtlCol="0">
            <a:spAutoFit/>
          </a:bodyPr>
          <a:lstStyle/>
          <a:p>
            <a:pPr algn="ctr"/>
            <a:r>
              <a:rPr lang="en-US" altLang="zh-TW" sz="2800" dirty="0">
                <a:latin typeface="Tekton Pro" panose="020F0603020208020904" pitchFamily="34" charset="0"/>
              </a:rPr>
              <a:t>I</a:t>
            </a:r>
            <a:r>
              <a:rPr lang="en-US" altLang="zh-TW" sz="2800" dirty="0" smtClean="0">
                <a:latin typeface="Tekton Pro" panose="020F0603020208020904" pitchFamily="34" charset="0"/>
              </a:rPr>
              <a:t>ntroduction</a:t>
            </a:r>
            <a:endParaRPr lang="zh-TW" altLang="en-US" sz="2800" dirty="0">
              <a:latin typeface="Tekton Pro" panose="020F0603020208020904" pitchFamily="34" charset="0"/>
            </a:endParaRPr>
          </a:p>
        </p:txBody>
      </p:sp>
      <p:sp>
        <p:nvSpPr>
          <p:cNvPr id="14" name="文字方塊 13"/>
          <p:cNvSpPr txBox="1"/>
          <p:nvPr/>
        </p:nvSpPr>
        <p:spPr>
          <a:xfrm>
            <a:off x="2516451" y="1904756"/>
            <a:ext cx="1074461" cy="523220"/>
          </a:xfrm>
          <a:prstGeom prst="rect">
            <a:avLst/>
          </a:prstGeom>
          <a:noFill/>
        </p:spPr>
        <p:txBody>
          <a:bodyPr wrap="none" rtlCol="0">
            <a:spAutoFit/>
          </a:bodyPr>
          <a:lstStyle/>
          <a:p>
            <a:r>
              <a:rPr lang="en-US" altLang="zh-TW" sz="2800" dirty="0" smtClean="0">
                <a:latin typeface="Tekton Pro" panose="020F0603020208020904" pitchFamily="34" charset="0"/>
              </a:rPr>
              <a:t>Etabs</a:t>
            </a:r>
            <a:endParaRPr lang="zh-TW" altLang="en-US" sz="2800" dirty="0">
              <a:latin typeface="Tekton Pro" panose="020F0603020208020904" pitchFamily="34" charset="0"/>
            </a:endParaRPr>
          </a:p>
        </p:txBody>
      </p:sp>
      <p:sp>
        <p:nvSpPr>
          <p:cNvPr id="15" name="文字方塊 14"/>
          <p:cNvSpPr txBox="1"/>
          <p:nvPr/>
        </p:nvSpPr>
        <p:spPr>
          <a:xfrm>
            <a:off x="4075350" y="2427976"/>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TEASPA</a:t>
            </a:r>
            <a:endParaRPr lang="zh-TW" altLang="en-US" sz="2800" dirty="0">
              <a:latin typeface="Tekton Pro" panose="020F0603020208020904" pitchFamily="34" charset="0"/>
            </a:endParaRPr>
          </a:p>
        </p:txBody>
      </p:sp>
      <p:sp>
        <p:nvSpPr>
          <p:cNvPr id="16" name="文字方塊 15"/>
          <p:cNvSpPr txBox="1"/>
          <p:nvPr/>
        </p:nvSpPr>
        <p:spPr>
          <a:xfrm>
            <a:off x="6109747" y="2951196"/>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Xtract</a:t>
            </a:r>
            <a:endParaRPr lang="zh-TW" altLang="en-US" sz="2800" dirty="0">
              <a:latin typeface="Tekton Pro" panose="020F0603020208020904" pitchFamily="34" charset="0"/>
            </a:endParaRPr>
          </a:p>
        </p:txBody>
      </p:sp>
      <p:sp>
        <p:nvSpPr>
          <p:cNvPr id="17" name="文字方塊 16"/>
          <p:cNvSpPr txBox="1"/>
          <p:nvPr/>
        </p:nvSpPr>
        <p:spPr>
          <a:xfrm>
            <a:off x="8142157" y="3474416"/>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Upper bound</a:t>
            </a:r>
            <a:endParaRPr lang="zh-TW" altLang="en-US" sz="2800" dirty="0">
              <a:latin typeface="Tekton Pro" panose="020F0603020208020904" pitchFamily="34" charset="0"/>
            </a:endParaRPr>
          </a:p>
        </p:txBody>
      </p:sp>
      <p:sp>
        <p:nvSpPr>
          <p:cNvPr id="18" name="文字方塊 17"/>
          <p:cNvSpPr txBox="1"/>
          <p:nvPr/>
        </p:nvSpPr>
        <p:spPr>
          <a:xfrm>
            <a:off x="10176157" y="3996583"/>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Summary</a:t>
            </a:r>
            <a:endParaRPr lang="zh-TW" altLang="en-US" sz="2800" dirty="0">
              <a:latin typeface="Tekton Pro" panose="020F0603020208020904" pitchFamily="34" charset="0"/>
            </a:endParaRPr>
          </a:p>
        </p:txBody>
      </p:sp>
      <p:cxnSp>
        <p:nvCxnSpPr>
          <p:cNvPr id="20" name="直線接點 19"/>
          <p:cNvCxnSpPr>
            <a:stCxn id="3" idx="0"/>
            <a:endCxn id="13" idx="2"/>
          </p:cNvCxnSpPr>
          <p:nvPr/>
        </p:nvCxnSpPr>
        <p:spPr>
          <a:xfrm flipV="1">
            <a:off x="1027132" y="1904756"/>
            <a:ext cx="40" cy="2498278"/>
          </a:xfrm>
          <a:prstGeom prst="line">
            <a:avLst/>
          </a:prstGeom>
          <a:ln w="57150">
            <a:solidFill>
              <a:srgbClr val="79ADDD"/>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5" idx="0"/>
            <a:endCxn id="14" idx="2"/>
          </p:cNvCxnSpPr>
          <p:nvPr/>
        </p:nvCxnSpPr>
        <p:spPr>
          <a:xfrm flipH="1" flipV="1">
            <a:off x="3053682" y="2427976"/>
            <a:ext cx="6496" cy="1975058"/>
          </a:xfrm>
          <a:prstGeom prst="line">
            <a:avLst/>
          </a:prstGeom>
          <a:ln w="57150">
            <a:solidFill>
              <a:srgbClr val="9FB8CD"/>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a:stCxn id="6" idx="0"/>
            <a:endCxn id="15" idx="2"/>
          </p:cNvCxnSpPr>
          <p:nvPr/>
        </p:nvCxnSpPr>
        <p:spPr>
          <a:xfrm flipV="1">
            <a:off x="5092350" y="2951196"/>
            <a:ext cx="0" cy="1451838"/>
          </a:xfrm>
          <a:prstGeom prst="line">
            <a:avLst/>
          </a:prstGeom>
          <a:ln w="57150">
            <a:solidFill>
              <a:srgbClr val="98CFCE"/>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a:stCxn id="7" idx="0"/>
            <a:endCxn id="16" idx="2"/>
          </p:cNvCxnSpPr>
          <p:nvPr/>
        </p:nvCxnSpPr>
        <p:spPr>
          <a:xfrm flipV="1">
            <a:off x="7126747" y="3474416"/>
            <a:ext cx="0" cy="928618"/>
          </a:xfrm>
          <a:prstGeom prst="line">
            <a:avLst/>
          </a:prstGeom>
          <a:ln w="57150">
            <a:solidFill>
              <a:srgbClr val="8AD48C"/>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8" idx="0"/>
            <a:endCxn id="17" idx="2"/>
          </p:cNvCxnSpPr>
          <p:nvPr/>
        </p:nvCxnSpPr>
        <p:spPr>
          <a:xfrm flipH="1" flipV="1">
            <a:off x="9159157" y="3997636"/>
            <a:ext cx="795" cy="405398"/>
          </a:xfrm>
          <a:prstGeom prst="line">
            <a:avLst/>
          </a:prstGeom>
          <a:ln w="57150">
            <a:solidFill>
              <a:srgbClr val="A7D7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324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923796"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Pushover</a:t>
            </a:r>
            <a:endParaRPr lang="zh-TW" altLang="en-US" sz="3600" dirty="0">
              <a:solidFill>
                <a:srgbClr val="98CFCE"/>
              </a:solidFill>
              <a:latin typeface="Tekton Pro" panose="020F0603020208020904" pitchFamily="34" charset="0"/>
            </a:endParaRPr>
          </a:p>
        </p:txBody>
      </p:sp>
      <p:pic>
        <p:nvPicPr>
          <p:cNvPr id="5" name="圖片 4"/>
          <p:cNvPicPr>
            <a:picLocks noChangeAspect="1"/>
          </p:cNvPicPr>
          <p:nvPr/>
        </p:nvPicPr>
        <p:blipFill>
          <a:blip r:embed="rId2"/>
          <a:stretch>
            <a:fillRect/>
          </a:stretch>
        </p:blipFill>
        <p:spPr>
          <a:xfrm>
            <a:off x="1066878" y="1990281"/>
            <a:ext cx="4328082" cy="4321234"/>
          </a:xfrm>
          <a:prstGeom prst="rect">
            <a:avLst/>
          </a:prstGeom>
        </p:spPr>
      </p:pic>
      <p:pic>
        <p:nvPicPr>
          <p:cNvPr id="7" name="圖片 6"/>
          <p:cNvPicPr>
            <a:picLocks noChangeAspect="1"/>
          </p:cNvPicPr>
          <p:nvPr/>
        </p:nvPicPr>
        <p:blipFill>
          <a:blip r:embed="rId3"/>
          <a:stretch>
            <a:fillRect/>
          </a:stretch>
        </p:blipFill>
        <p:spPr>
          <a:xfrm>
            <a:off x="6102587" y="1990759"/>
            <a:ext cx="4645769" cy="4320756"/>
          </a:xfrm>
          <a:prstGeom prst="rect">
            <a:avLst/>
          </a:prstGeom>
        </p:spPr>
      </p:pic>
      <p:sp>
        <p:nvSpPr>
          <p:cNvPr id="2" name="矩形 1"/>
          <p:cNvSpPr/>
          <p:nvPr/>
        </p:nvSpPr>
        <p:spPr>
          <a:xfrm>
            <a:off x="6799811" y="6043352"/>
            <a:ext cx="1333009" cy="2432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Tree>
    <p:extLst>
      <p:ext uri="{BB962C8B-B14F-4D97-AF65-F5344CB8AC3E}">
        <p14:creationId xmlns:p14="http://schemas.microsoft.com/office/powerpoint/2010/main" val="3274696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圖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823" y="4152380"/>
            <a:ext cx="6173061" cy="2476846"/>
          </a:xfrm>
          <a:prstGeom prst="rect">
            <a:avLst/>
          </a:prstGeom>
        </p:spPr>
      </p:pic>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563459"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Load Pattern</a:t>
            </a:r>
            <a:endParaRPr lang="zh-TW" altLang="en-US" sz="3600" dirty="0">
              <a:solidFill>
                <a:srgbClr val="98CFCE"/>
              </a:solidFill>
              <a:latin typeface="Tekton Pro" panose="020F0603020208020904" pitchFamily="34" charset="0"/>
            </a:endParaRPr>
          </a:p>
        </p:txBody>
      </p:sp>
      <p:pic>
        <p:nvPicPr>
          <p:cNvPr id="19" name="圖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823" y="1278399"/>
            <a:ext cx="7792537" cy="2524477"/>
          </a:xfrm>
          <a:prstGeom prst="rect">
            <a:avLst/>
          </a:prstGeom>
        </p:spPr>
      </p:pic>
      <p:sp>
        <p:nvSpPr>
          <p:cNvPr id="21" name="文字方塊 20"/>
          <p:cNvSpPr txBox="1"/>
          <p:nvPr/>
        </p:nvSpPr>
        <p:spPr>
          <a:xfrm>
            <a:off x="9007066" y="5206137"/>
            <a:ext cx="2623988" cy="369332"/>
          </a:xfrm>
          <a:prstGeom prst="rect">
            <a:avLst/>
          </a:prstGeom>
          <a:noFill/>
        </p:spPr>
        <p:txBody>
          <a:bodyPr wrap="none" rtlCol="0">
            <a:spAutoFit/>
          </a:bodyPr>
          <a:lstStyle/>
          <a:p>
            <a:r>
              <a:rPr lang="en-US" altLang="zh-TW" dirty="0" smtClean="0"/>
              <a:t>No Consider Eccentricities</a:t>
            </a:r>
            <a:endParaRPr lang="zh-TW" altLang="en-US" dirty="0"/>
          </a:p>
        </p:txBody>
      </p:sp>
    </p:spTree>
    <p:extLst>
      <p:ext uri="{BB962C8B-B14F-4D97-AF65-F5344CB8AC3E}">
        <p14:creationId xmlns:p14="http://schemas.microsoft.com/office/powerpoint/2010/main" val="4014906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3215304"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Nonlinear Hinge</a:t>
            </a:r>
            <a:endParaRPr lang="zh-TW" altLang="en-US" sz="3600" dirty="0">
              <a:solidFill>
                <a:srgbClr val="98CFCE"/>
              </a:solidFill>
              <a:latin typeface="Tekton Pro" panose="020F0603020208020904" pitchFamily="34" charset="0"/>
            </a:endParaRPr>
          </a:p>
        </p:txBody>
      </p:sp>
      <p:pic>
        <p:nvPicPr>
          <p:cNvPr id="6" name="圖片 5"/>
          <p:cNvPicPr>
            <a:picLocks noChangeAspect="1"/>
          </p:cNvPicPr>
          <p:nvPr/>
        </p:nvPicPr>
        <p:blipFill>
          <a:blip r:embed="rId2"/>
          <a:stretch>
            <a:fillRect/>
          </a:stretch>
        </p:blipFill>
        <p:spPr>
          <a:xfrm>
            <a:off x="339842" y="2729364"/>
            <a:ext cx="5759774" cy="3577002"/>
          </a:xfrm>
          <a:prstGeom prst="rect">
            <a:avLst/>
          </a:prstGeom>
        </p:spPr>
      </p:pic>
      <p:pic>
        <p:nvPicPr>
          <p:cNvPr id="19" name="圖片 18"/>
          <p:cNvPicPr>
            <a:picLocks noChangeAspect="1"/>
          </p:cNvPicPr>
          <p:nvPr/>
        </p:nvPicPr>
        <p:blipFill>
          <a:blip r:embed="rId3"/>
          <a:stretch>
            <a:fillRect/>
          </a:stretch>
        </p:blipFill>
        <p:spPr>
          <a:xfrm>
            <a:off x="6074678" y="2729364"/>
            <a:ext cx="5780521" cy="3589887"/>
          </a:xfrm>
          <a:prstGeom prst="rect">
            <a:avLst/>
          </a:prstGeom>
        </p:spPr>
      </p:pic>
      <p:sp>
        <p:nvSpPr>
          <p:cNvPr id="20" name="文字方塊 19"/>
          <p:cNvSpPr txBox="1"/>
          <p:nvPr/>
        </p:nvSpPr>
        <p:spPr>
          <a:xfrm>
            <a:off x="3005163" y="3775765"/>
            <a:ext cx="423514" cy="369332"/>
          </a:xfrm>
          <a:prstGeom prst="rect">
            <a:avLst/>
          </a:prstGeom>
          <a:noFill/>
        </p:spPr>
        <p:txBody>
          <a:bodyPr wrap="none" rtlCol="0">
            <a:spAutoFit/>
          </a:bodyPr>
          <a:lstStyle/>
          <a:p>
            <a:r>
              <a:rPr lang="en-US" altLang="zh-TW" dirty="0" smtClean="0"/>
              <a:t>XP</a:t>
            </a:r>
            <a:endParaRPr lang="zh-TW" altLang="en-US" dirty="0"/>
          </a:p>
        </p:txBody>
      </p:sp>
      <p:sp>
        <p:nvSpPr>
          <p:cNvPr id="21" name="文字方塊 20"/>
          <p:cNvSpPr txBox="1"/>
          <p:nvPr/>
        </p:nvSpPr>
        <p:spPr>
          <a:xfrm>
            <a:off x="8765823" y="3777552"/>
            <a:ext cx="453970" cy="369332"/>
          </a:xfrm>
          <a:prstGeom prst="rect">
            <a:avLst/>
          </a:prstGeom>
          <a:noFill/>
        </p:spPr>
        <p:txBody>
          <a:bodyPr wrap="none" rtlCol="0">
            <a:spAutoFit/>
          </a:bodyPr>
          <a:lstStyle/>
          <a:p>
            <a:r>
              <a:rPr lang="en-US" altLang="zh-TW" dirty="0" smtClean="0"/>
              <a:t>XN</a:t>
            </a:r>
            <a:endParaRPr lang="zh-TW" altLang="en-US" dirty="0"/>
          </a:p>
        </p:txBody>
      </p:sp>
    </p:spTree>
    <p:extLst>
      <p:ext uri="{BB962C8B-B14F-4D97-AF65-F5344CB8AC3E}">
        <p14:creationId xmlns:p14="http://schemas.microsoft.com/office/powerpoint/2010/main" val="1876642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3378169"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DM</a:t>
            </a:r>
            <a:r>
              <a:rPr lang="zh-TW" altLang="en-US" sz="3600" dirty="0" smtClean="0">
                <a:solidFill>
                  <a:srgbClr val="98CFCE"/>
                </a:solidFill>
                <a:latin typeface="Tekton Pro" panose="020F0603020208020904" pitchFamily="34" charset="0"/>
              </a:rPr>
              <a:t> </a:t>
            </a:r>
            <a:r>
              <a:rPr lang="en-US" altLang="zh-TW" sz="3600" dirty="0" smtClean="0">
                <a:solidFill>
                  <a:srgbClr val="98CFCE"/>
                </a:solidFill>
                <a:latin typeface="Tekton Pro" panose="020F0603020208020904" pitchFamily="34" charset="0"/>
              </a:rPr>
              <a:t>Performance</a:t>
            </a:r>
            <a:endParaRPr lang="zh-TW" altLang="en-US" sz="3600" dirty="0">
              <a:solidFill>
                <a:srgbClr val="98CFCE"/>
              </a:solidFill>
              <a:latin typeface="Tekton Pro" panose="020F0603020208020904" pitchFamily="34" charset="0"/>
            </a:endParaRPr>
          </a:p>
        </p:txBody>
      </p:sp>
      <p:pic>
        <p:nvPicPr>
          <p:cNvPr id="5" name="圖片 4"/>
          <p:cNvPicPr>
            <a:picLocks noChangeAspect="1"/>
          </p:cNvPicPr>
          <p:nvPr/>
        </p:nvPicPr>
        <p:blipFill>
          <a:blip r:embed="rId2"/>
          <a:stretch>
            <a:fillRect/>
          </a:stretch>
        </p:blipFill>
        <p:spPr>
          <a:xfrm>
            <a:off x="2162423" y="1995113"/>
            <a:ext cx="3219450" cy="4600575"/>
          </a:xfrm>
          <a:prstGeom prst="rect">
            <a:avLst/>
          </a:prstGeom>
        </p:spPr>
      </p:pic>
      <p:pic>
        <p:nvPicPr>
          <p:cNvPr id="6" name="圖片 5"/>
          <p:cNvPicPr>
            <a:picLocks noChangeAspect="1"/>
          </p:cNvPicPr>
          <p:nvPr/>
        </p:nvPicPr>
        <p:blipFill>
          <a:blip r:embed="rId3"/>
          <a:stretch>
            <a:fillRect/>
          </a:stretch>
        </p:blipFill>
        <p:spPr>
          <a:xfrm>
            <a:off x="6825670" y="1995114"/>
            <a:ext cx="3219450" cy="4600575"/>
          </a:xfrm>
          <a:prstGeom prst="rect">
            <a:avLst/>
          </a:prstGeom>
        </p:spPr>
      </p:pic>
      <p:sp>
        <p:nvSpPr>
          <p:cNvPr id="7" name="文字方塊 6"/>
          <p:cNvSpPr txBox="1"/>
          <p:nvPr/>
        </p:nvSpPr>
        <p:spPr>
          <a:xfrm>
            <a:off x="5246657" y="1625782"/>
            <a:ext cx="2315057" cy="369332"/>
          </a:xfrm>
          <a:prstGeom prst="rect">
            <a:avLst/>
          </a:prstGeom>
          <a:noFill/>
        </p:spPr>
        <p:txBody>
          <a:bodyPr wrap="none" rtlCol="0">
            <a:spAutoFit/>
          </a:bodyPr>
          <a:lstStyle/>
          <a:p>
            <a:r>
              <a:rPr lang="en-US" altLang="zh-TW" dirty="0" smtClean="0"/>
              <a:t>Smaller than 2%</a:t>
            </a:r>
            <a:r>
              <a:rPr lang="zh-TW" altLang="en-US" dirty="0" smtClean="0"/>
              <a:t> </a:t>
            </a:r>
            <a:r>
              <a:rPr lang="en-US" altLang="zh-TW" dirty="0" smtClean="0"/>
              <a:t>=&gt;</a:t>
            </a:r>
            <a:r>
              <a:rPr lang="zh-TW" altLang="en-US" dirty="0" smtClean="0"/>
              <a:t> </a:t>
            </a:r>
            <a:r>
              <a:rPr lang="en-US" altLang="zh-TW" dirty="0" smtClean="0"/>
              <a:t>OK</a:t>
            </a:r>
            <a:endParaRPr lang="zh-TW" altLang="en-US" dirty="0"/>
          </a:p>
        </p:txBody>
      </p:sp>
      <p:sp>
        <p:nvSpPr>
          <p:cNvPr id="8" name="文字方塊 7"/>
          <p:cNvSpPr txBox="1"/>
          <p:nvPr/>
        </p:nvSpPr>
        <p:spPr>
          <a:xfrm>
            <a:off x="1653963" y="3926068"/>
            <a:ext cx="423514" cy="369332"/>
          </a:xfrm>
          <a:prstGeom prst="rect">
            <a:avLst/>
          </a:prstGeom>
          <a:noFill/>
        </p:spPr>
        <p:txBody>
          <a:bodyPr wrap="none" rtlCol="0">
            <a:spAutoFit/>
          </a:bodyPr>
          <a:lstStyle/>
          <a:p>
            <a:r>
              <a:rPr lang="en-US" altLang="zh-TW" dirty="0" smtClean="0"/>
              <a:t>XP</a:t>
            </a:r>
            <a:endParaRPr lang="zh-TW" altLang="en-US" dirty="0"/>
          </a:p>
        </p:txBody>
      </p:sp>
      <p:sp>
        <p:nvSpPr>
          <p:cNvPr id="19" name="文字方塊 18"/>
          <p:cNvSpPr txBox="1"/>
          <p:nvPr/>
        </p:nvSpPr>
        <p:spPr>
          <a:xfrm>
            <a:off x="6368200" y="3926068"/>
            <a:ext cx="453970" cy="369332"/>
          </a:xfrm>
          <a:prstGeom prst="rect">
            <a:avLst/>
          </a:prstGeom>
          <a:noFill/>
        </p:spPr>
        <p:txBody>
          <a:bodyPr wrap="none" rtlCol="0">
            <a:spAutoFit/>
          </a:bodyPr>
          <a:lstStyle/>
          <a:p>
            <a:r>
              <a:rPr lang="en-US" altLang="zh-TW" dirty="0" smtClean="0"/>
              <a:t>XN</a:t>
            </a:r>
            <a:endParaRPr lang="zh-TW" altLang="en-US" dirty="0"/>
          </a:p>
        </p:txBody>
      </p:sp>
    </p:spTree>
    <p:extLst>
      <p:ext uri="{BB962C8B-B14F-4D97-AF65-F5344CB8AC3E}">
        <p14:creationId xmlns:p14="http://schemas.microsoft.com/office/powerpoint/2010/main" val="3006853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3211457"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IM</a:t>
            </a:r>
            <a:r>
              <a:rPr lang="zh-TW" altLang="en-US" sz="3600" dirty="0" smtClean="0">
                <a:solidFill>
                  <a:srgbClr val="98CFCE"/>
                </a:solidFill>
                <a:latin typeface="Tekton Pro" panose="020F0603020208020904" pitchFamily="34" charset="0"/>
              </a:rPr>
              <a:t> </a:t>
            </a:r>
            <a:r>
              <a:rPr lang="en-US" altLang="zh-TW" sz="3600" dirty="0" smtClean="0">
                <a:solidFill>
                  <a:srgbClr val="98CFCE"/>
                </a:solidFill>
                <a:latin typeface="Tekton Pro" panose="020F0603020208020904" pitchFamily="34" charset="0"/>
              </a:rPr>
              <a:t>Performance</a:t>
            </a:r>
            <a:endParaRPr lang="zh-TW" altLang="en-US" sz="3600" dirty="0">
              <a:solidFill>
                <a:srgbClr val="98CFCE"/>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341733" y="2719464"/>
            <a:ext cx="5760000" cy="2740870"/>
          </a:xfrm>
          <a:prstGeom prst="rect">
            <a:avLst/>
          </a:prstGeom>
        </p:spPr>
      </p:pic>
      <p:sp>
        <p:nvSpPr>
          <p:cNvPr id="19" name="文字方塊 18"/>
          <p:cNvSpPr txBox="1"/>
          <p:nvPr/>
        </p:nvSpPr>
        <p:spPr>
          <a:xfrm>
            <a:off x="1117086" y="1958650"/>
            <a:ext cx="2299540" cy="369332"/>
          </a:xfrm>
          <a:prstGeom prst="rect">
            <a:avLst/>
          </a:prstGeom>
          <a:noFill/>
        </p:spPr>
        <p:txBody>
          <a:bodyPr wrap="none" rtlCol="0">
            <a:spAutoFit/>
          </a:bodyPr>
          <a:lstStyle/>
          <a:p>
            <a:r>
              <a:rPr lang="en-US" altLang="zh-TW" dirty="0" smtClean="0"/>
              <a:t>AT: </a:t>
            </a:r>
            <a:r>
              <a:rPr lang="en-US" altLang="zh-TW" dirty="0" smtClean="0"/>
              <a:t>0.4</a:t>
            </a:r>
            <a:r>
              <a:rPr lang="zh-TW" altLang="en-US" dirty="0" smtClean="0"/>
              <a:t> * </a:t>
            </a:r>
            <a:r>
              <a:rPr lang="en-US" altLang="zh-TW" dirty="0" smtClean="0"/>
              <a:t>SDS</a:t>
            </a:r>
            <a:r>
              <a:rPr lang="zh-TW" altLang="en-US" dirty="0" smtClean="0"/>
              <a:t> * </a:t>
            </a:r>
            <a:r>
              <a:rPr lang="en-US" altLang="zh-TW" dirty="0" smtClean="0"/>
              <a:t>I=0.548</a:t>
            </a:r>
            <a:endParaRPr lang="zh-TW" altLang="en-US" dirty="0"/>
          </a:p>
        </p:txBody>
      </p:sp>
      <p:pic>
        <p:nvPicPr>
          <p:cNvPr id="20" name="圖片 19"/>
          <p:cNvPicPr>
            <a:picLocks noChangeAspect="1"/>
          </p:cNvPicPr>
          <p:nvPr/>
        </p:nvPicPr>
        <p:blipFill>
          <a:blip r:embed="rId3"/>
          <a:stretch>
            <a:fillRect/>
          </a:stretch>
        </p:blipFill>
        <p:spPr>
          <a:xfrm>
            <a:off x="6091302" y="2719464"/>
            <a:ext cx="5760000" cy="2907075"/>
          </a:xfrm>
          <a:prstGeom prst="rect">
            <a:avLst/>
          </a:prstGeom>
        </p:spPr>
      </p:pic>
      <p:sp>
        <p:nvSpPr>
          <p:cNvPr id="21" name="文字方塊 20"/>
          <p:cNvSpPr txBox="1"/>
          <p:nvPr/>
        </p:nvSpPr>
        <p:spPr>
          <a:xfrm>
            <a:off x="2442107" y="5626539"/>
            <a:ext cx="2632067" cy="369332"/>
          </a:xfrm>
          <a:prstGeom prst="rect">
            <a:avLst/>
          </a:prstGeom>
          <a:noFill/>
        </p:spPr>
        <p:txBody>
          <a:bodyPr wrap="none" rtlCol="0">
            <a:spAutoFit/>
          </a:bodyPr>
          <a:lstStyle/>
          <a:p>
            <a:r>
              <a:rPr lang="en-US" altLang="zh-TW" dirty="0" smtClean="0"/>
              <a:t>XP: </a:t>
            </a:r>
            <a:r>
              <a:rPr lang="en-US" altLang="zh-TW" dirty="0" err="1" smtClean="0"/>
              <a:t>Ap</a:t>
            </a:r>
            <a:r>
              <a:rPr lang="en-US" altLang="zh-TW" dirty="0" smtClean="0"/>
              <a:t>=0.2897</a:t>
            </a:r>
            <a:r>
              <a:rPr lang="zh-TW" altLang="en-US" dirty="0" smtClean="0"/>
              <a:t> </a:t>
            </a:r>
            <a:r>
              <a:rPr lang="en-US" altLang="zh-TW" dirty="0" smtClean="0"/>
              <a:t>&lt;</a:t>
            </a:r>
            <a:r>
              <a:rPr lang="zh-TW" altLang="en-US" dirty="0" smtClean="0"/>
              <a:t> </a:t>
            </a:r>
            <a:r>
              <a:rPr lang="en-US" altLang="zh-TW" dirty="0" smtClean="0"/>
              <a:t>AT</a:t>
            </a:r>
            <a:r>
              <a:rPr lang="zh-TW" altLang="en-US" dirty="0" smtClean="0"/>
              <a:t> </a:t>
            </a:r>
            <a:r>
              <a:rPr lang="en-US" altLang="zh-TW" dirty="0" smtClean="0"/>
              <a:t>=&gt;</a:t>
            </a:r>
            <a:r>
              <a:rPr lang="zh-TW" altLang="en-US" dirty="0" smtClean="0"/>
              <a:t> </a:t>
            </a:r>
            <a:r>
              <a:rPr lang="en-US" altLang="zh-TW" dirty="0" smtClean="0"/>
              <a:t>NG</a:t>
            </a:r>
            <a:endParaRPr lang="zh-TW" altLang="en-US" dirty="0"/>
          </a:p>
        </p:txBody>
      </p:sp>
      <p:sp>
        <p:nvSpPr>
          <p:cNvPr id="22" name="文字方塊 21"/>
          <p:cNvSpPr txBox="1"/>
          <p:nvPr/>
        </p:nvSpPr>
        <p:spPr>
          <a:xfrm>
            <a:off x="8219333" y="5626539"/>
            <a:ext cx="2662524" cy="369332"/>
          </a:xfrm>
          <a:prstGeom prst="rect">
            <a:avLst/>
          </a:prstGeom>
          <a:noFill/>
        </p:spPr>
        <p:txBody>
          <a:bodyPr wrap="none" rtlCol="0">
            <a:spAutoFit/>
          </a:bodyPr>
          <a:lstStyle/>
          <a:p>
            <a:r>
              <a:rPr lang="en-US" altLang="zh-TW" dirty="0" smtClean="0"/>
              <a:t>XN: </a:t>
            </a:r>
            <a:r>
              <a:rPr lang="en-US" altLang="zh-TW" dirty="0" err="1" smtClean="0"/>
              <a:t>Ap</a:t>
            </a:r>
            <a:r>
              <a:rPr lang="en-US" altLang="zh-TW" dirty="0" smtClean="0"/>
              <a:t>=0.2883</a:t>
            </a:r>
            <a:r>
              <a:rPr lang="zh-TW" altLang="en-US" dirty="0" smtClean="0"/>
              <a:t> </a:t>
            </a:r>
            <a:r>
              <a:rPr lang="en-US" altLang="zh-TW" dirty="0" smtClean="0"/>
              <a:t>&lt;</a:t>
            </a:r>
            <a:r>
              <a:rPr lang="zh-TW" altLang="en-US" dirty="0" smtClean="0"/>
              <a:t> </a:t>
            </a:r>
            <a:r>
              <a:rPr lang="en-US" altLang="zh-TW" dirty="0" smtClean="0"/>
              <a:t>AT</a:t>
            </a:r>
            <a:r>
              <a:rPr lang="zh-TW" altLang="en-US" dirty="0" smtClean="0"/>
              <a:t> </a:t>
            </a:r>
            <a:r>
              <a:rPr lang="en-US" altLang="zh-TW" dirty="0" smtClean="0"/>
              <a:t>=&gt;</a:t>
            </a:r>
            <a:r>
              <a:rPr lang="zh-TW" altLang="en-US" dirty="0" smtClean="0"/>
              <a:t> </a:t>
            </a:r>
            <a:r>
              <a:rPr lang="en-US" altLang="zh-TW" dirty="0" smtClean="0"/>
              <a:t>NG</a:t>
            </a:r>
            <a:endParaRPr lang="zh-TW" altLang="en-US" dirty="0"/>
          </a:p>
        </p:txBody>
      </p:sp>
    </p:spTree>
    <p:extLst>
      <p:ext uri="{BB962C8B-B14F-4D97-AF65-F5344CB8AC3E}">
        <p14:creationId xmlns:p14="http://schemas.microsoft.com/office/powerpoint/2010/main" val="1099140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1877822"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Xtract</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545244628"/>
              </p:ext>
            </p:extLst>
          </p:nvPr>
        </p:nvGraphicFramePr>
        <p:xfrm>
          <a:off x="2038025" y="2802623"/>
          <a:ext cx="8128000" cy="185420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70840">
                <a:tc>
                  <a:txBody>
                    <a:bodyPr/>
                    <a:lstStyle/>
                    <a:p>
                      <a:pPr algn="ctr"/>
                      <a:r>
                        <a:rPr lang="en-US" altLang="zh-TW" sz="1600" dirty="0" smtClean="0">
                          <a:latin typeface="Tekton Pro" panose="020F0603020208020904" pitchFamily="34" charset="0"/>
                        </a:rPr>
                        <a:t>kN-m</a:t>
                      </a: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1B1</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1B2,2B2</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1B3,2B3</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2B1</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2B4</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1B4</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CB</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altLang="zh-TW" sz="1600" dirty="0" smtClean="0">
                          <a:latin typeface="Tekton Pro" panose="020F0603020208020904" pitchFamily="34" charset="0"/>
                        </a:rPr>
                        <a:t>Mux+</a:t>
                      </a: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639.9</a:t>
                      </a:r>
                    </a:p>
                  </a:txBody>
                  <a:tcPr marL="9525" marR="9525" marT="9525" marB="0"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152.1</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176.5</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471.5</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51.8</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75.3</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227.5</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altLang="zh-TW" sz="1600" dirty="0" smtClean="0">
                          <a:latin typeface="Tekton Pro" panose="020F0603020208020904" pitchFamily="34" charset="0"/>
                        </a:rPr>
                        <a:t>Mux-</a:t>
                      </a: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a:solidFill>
                            <a:srgbClr val="000000"/>
                          </a:solidFill>
                          <a:effectLst/>
                          <a:latin typeface="Tekton Pro" panose="020F0603020208020904" pitchFamily="34" charset="0"/>
                          <a:ea typeface="新細明體" panose="02020500000000000000" pitchFamily="18" charset="-120"/>
                        </a:rPr>
                        <a:t>295.6</a:t>
                      </a:r>
                    </a:p>
                  </a:txBody>
                  <a:tcPr marL="9525" marR="9525" marT="9525" marB="0" anchor="ctr">
                    <a:lnL w="12700" cap="flat" cmpd="sng" algn="ctr">
                      <a:solidFill>
                        <a:srgbClr val="8AD48C"/>
                      </a:solidFill>
                      <a:prstDash val="solid"/>
                      <a:round/>
                      <a:headEnd type="none" w="med" len="med"/>
                      <a:tailEnd type="none" w="med" len="med"/>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66.1</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96.9</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a:solidFill>
                            <a:srgbClr val="000000"/>
                          </a:solidFill>
                          <a:effectLst/>
                          <a:latin typeface="Tekton Pro" panose="020F0603020208020904" pitchFamily="34" charset="0"/>
                          <a:ea typeface="新細明體" panose="02020500000000000000" pitchFamily="18" charset="-120"/>
                        </a:rPr>
                        <a:t>288.3</a:t>
                      </a: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51.8</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a:solidFill>
                            <a:srgbClr val="000000"/>
                          </a:solidFill>
                          <a:effectLst/>
                          <a:latin typeface="Tekton Pro" panose="020F0603020208020904" pitchFamily="34" charset="0"/>
                          <a:ea typeface="新細明體" panose="02020500000000000000" pitchFamily="18" charset="-120"/>
                        </a:rPr>
                        <a:t>75.3</a:t>
                      </a: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90.7</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1C1</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1C2</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1C3</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2C1</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2C2</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2C3</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600"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altLang="zh-TW" sz="1600" dirty="0" smtClean="0">
                          <a:latin typeface="Tekton Pro" panose="020F0603020208020904" pitchFamily="34" charset="0"/>
                        </a:rPr>
                        <a:t>Muy</a:t>
                      </a: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118.1</a:t>
                      </a:r>
                    </a:p>
                  </a:txBody>
                  <a:tcPr marL="9525" marR="9525" marT="9525" marB="0"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101.8</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41.6</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108.6</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75.2</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43.9</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sz="1600" dirty="0">
                        <a:latin typeface="Tekton Pro" panose="020F06030202080209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8" name="文字方塊 17"/>
          <p:cNvSpPr txBox="1"/>
          <p:nvPr/>
        </p:nvSpPr>
        <p:spPr>
          <a:xfrm>
            <a:off x="566166" y="660451"/>
            <a:ext cx="3678315" cy="646331"/>
          </a:xfrm>
          <a:prstGeom prst="rect">
            <a:avLst/>
          </a:prstGeom>
          <a:noFill/>
        </p:spPr>
        <p:txBody>
          <a:bodyPr wrap="none" rtlCol="0">
            <a:spAutoFit/>
          </a:bodyPr>
          <a:lstStyle/>
          <a:p>
            <a:r>
              <a:rPr lang="en-US" altLang="zh-TW" sz="3600" dirty="0" smtClean="0">
                <a:solidFill>
                  <a:srgbClr val="8AD48C"/>
                </a:solidFill>
                <a:latin typeface="Tekton Pro" panose="020F0603020208020904" pitchFamily="34" charset="0"/>
              </a:rPr>
              <a:t>Cross section info.</a:t>
            </a:r>
            <a:endParaRPr lang="zh-TW" altLang="en-US" sz="3600" dirty="0">
              <a:solidFill>
                <a:srgbClr val="8AD48C"/>
              </a:solidFill>
              <a:latin typeface="Tekton Pro" panose="020F0603020208020904" pitchFamily="34" charset="0"/>
            </a:endParaRPr>
          </a:p>
        </p:txBody>
      </p:sp>
    </p:spTree>
    <p:extLst>
      <p:ext uri="{BB962C8B-B14F-4D97-AF65-F5344CB8AC3E}">
        <p14:creationId xmlns:p14="http://schemas.microsoft.com/office/powerpoint/2010/main" val="13889699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1877822"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Xtract</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6548368" y="1702376"/>
            <a:ext cx="3719426" cy="4601862"/>
            <a:chOff x="1225800" y="1767691"/>
            <a:chExt cx="3719426" cy="4601862"/>
          </a:xfrm>
        </p:grpSpPr>
        <p:pic>
          <p:nvPicPr>
            <p:cNvPr id="3" name="圖片 2"/>
            <p:cNvPicPr>
              <a:picLocks noChangeAspect="1"/>
            </p:cNvPicPr>
            <p:nvPr/>
          </p:nvPicPr>
          <p:blipFill>
            <a:blip r:embed="rId2"/>
            <a:stretch>
              <a:fillRect/>
            </a:stretch>
          </p:blipFill>
          <p:spPr>
            <a:xfrm>
              <a:off x="1225800" y="1767691"/>
              <a:ext cx="3719426" cy="4601862"/>
            </a:xfrm>
            <a:prstGeom prst="rect">
              <a:avLst/>
            </a:prstGeom>
            <a:ln w="38100">
              <a:solidFill>
                <a:srgbClr val="8AD48C"/>
              </a:solidFill>
            </a:ln>
          </p:spPr>
        </p:pic>
        <p:sp>
          <p:nvSpPr>
            <p:cNvPr id="5" name="矩形 4"/>
            <p:cNvSpPr/>
            <p:nvPr/>
          </p:nvSpPr>
          <p:spPr>
            <a:xfrm>
              <a:off x="3825551" y="3051110"/>
              <a:ext cx="970384" cy="1670180"/>
            </a:xfrm>
            <a:prstGeom prst="rect">
              <a:avLst/>
            </a:prstGeom>
            <a:noFill/>
            <a:ln w="38100">
              <a:solidFill>
                <a:srgbClr val="8AD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7" name="圖片 6"/>
          <p:cNvPicPr>
            <a:picLocks noChangeAspect="1"/>
          </p:cNvPicPr>
          <p:nvPr/>
        </p:nvPicPr>
        <p:blipFill rotWithShape="1">
          <a:blip r:embed="rId3"/>
          <a:srcRect b="740"/>
          <a:stretch/>
        </p:blipFill>
        <p:spPr>
          <a:xfrm>
            <a:off x="2033046" y="1702376"/>
            <a:ext cx="3143250" cy="4601861"/>
          </a:xfrm>
          <a:prstGeom prst="rect">
            <a:avLst/>
          </a:prstGeom>
        </p:spPr>
      </p:pic>
      <p:cxnSp>
        <p:nvCxnSpPr>
          <p:cNvPr id="9" name="直線接點 8"/>
          <p:cNvCxnSpPr/>
          <p:nvPr/>
        </p:nvCxnSpPr>
        <p:spPr>
          <a:xfrm>
            <a:off x="2150160" y="2985795"/>
            <a:ext cx="4398208" cy="9335"/>
          </a:xfrm>
          <a:prstGeom prst="line">
            <a:avLst/>
          </a:prstGeom>
          <a:ln w="38100">
            <a:solidFill>
              <a:srgbClr val="8AD48C"/>
            </a:solidFill>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566166" y="660451"/>
            <a:ext cx="2634439" cy="646331"/>
          </a:xfrm>
          <a:prstGeom prst="rect">
            <a:avLst/>
          </a:prstGeom>
          <a:noFill/>
        </p:spPr>
        <p:txBody>
          <a:bodyPr wrap="none" rtlCol="0">
            <a:spAutoFit/>
          </a:bodyPr>
          <a:lstStyle/>
          <a:p>
            <a:r>
              <a:rPr lang="en-US" altLang="zh-TW" sz="3600" dirty="0" smtClean="0">
                <a:solidFill>
                  <a:srgbClr val="8AD48C"/>
                </a:solidFill>
                <a:latin typeface="Tekton Pro" panose="020F0603020208020904" pitchFamily="34" charset="0"/>
              </a:rPr>
              <a:t>Detail design</a:t>
            </a:r>
            <a:endParaRPr lang="zh-TW" altLang="en-US" sz="3600" dirty="0">
              <a:solidFill>
                <a:srgbClr val="8AD48C"/>
              </a:solidFill>
              <a:latin typeface="Tekton Pro" panose="020F0603020208020904" pitchFamily="34" charset="0"/>
            </a:endParaRPr>
          </a:p>
        </p:txBody>
      </p:sp>
    </p:spTree>
    <p:extLst>
      <p:ext uri="{BB962C8B-B14F-4D97-AF65-F5344CB8AC3E}">
        <p14:creationId xmlns:p14="http://schemas.microsoft.com/office/powerpoint/2010/main" val="2760192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1877822"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Xtract</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2139692127"/>
              </p:ext>
            </p:extLst>
          </p:nvPr>
        </p:nvGraphicFramePr>
        <p:xfrm>
          <a:off x="938752" y="1836205"/>
          <a:ext cx="9237306" cy="4725112"/>
        </p:xfrm>
        <a:graphic>
          <a:graphicData uri="http://schemas.openxmlformats.org/drawingml/2006/table">
            <a:tbl>
              <a:tblPr firstRow="1" bandRow="1">
                <a:tableStyleId>{5940675A-B579-460E-94D1-54222C63F5DA}</a:tableStyleId>
              </a:tblPr>
              <a:tblGrid>
                <a:gridCol w="802431">
                  <a:extLst>
                    <a:ext uri="{9D8B030D-6E8A-4147-A177-3AD203B41FA5}">
                      <a16:colId xmlns:a16="http://schemas.microsoft.com/office/drawing/2014/main" val="20000"/>
                    </a:ext>
                  </a:extLst>
                </a:gridCol>
                <a:gridCol w="1686975">
                  <a:extLst>
                    <a:ext uri="{9D8B030D-6E8A-4147-A177-3AD203B41FA5}">
                      <a16:colId xmlns:a16="http://schemas.microsoft.com/office/drawing/2014/main" val="20001"/>
                    </a:ext>
                  </a:extLst>
                </a:gridCol>
                <a:gridCol w="1686975">
                  <a:extLst>
                    <a:ext uri="{9D8B030D-6E8A-4147-A177-3AD203B41FA5}">
                      <a16:colId xmlns:a16="http://schemas.microsoft.com/office/drawing/2014/main" val="20002"/>
                    </a:ext>
                  </a:extLst>
                </a:gridCol>
                <a:gridCol w="1686975">
                  <a:extLst>
                    <a:ext uri="{9D8B030D-6E8A-4147-A177-3AD203B41FA5}">
                      <a16:colId xmlns:a16="http://schemas.microsoft.com/office/drawing/2014/main" val="20003"/>
                    </a:ext>
                  </a:extLst>
                </a:gridCol>
                <a:gridCol w="1686975">
                  <a:extLst>
                    <a:ext uri="{9D8B030D-6E8A-4147-A177-3AD203B41FA5}">
                      <a16:colId xmlns:a16="http://schemas.microsoft.com/office/drawing/2014/main" val="20004"/>
                    </a:ext>
                  </a:extLst>
                </a:gridCol>
                <a:gridCol w="1686975">
                  <a:extLst>
                    <a:ext uri="{9D8B030D-6E8A-4147-A177-3AD203B41FA5}">
                      <a16:colId xmlns:a16="http://schemas.microsoft.com/office/drawing/2014/main" val="20005"/>
                    </a:ext>
                  </a:extLst>
                </a:gridCol>
              </a:tblGrid>
              <a:tr h="311769">
                <a:tc>
                  <a:txBody>
                    <a:bodyPr/>
                    <a:lstStyle/>
                    <a:p>
                      <a:pPr algn="ctr"/>
                      <a:endParaRPr lang="zh-TW" altLang="en-US"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1C1</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1C2</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1C3,2C3</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2C1</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2C2</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79676">
                <a:tc>
                  <a:txBody>
                    <a:bodyPr/>
                    <a:lstStyle/>
                    <a:p>
                      <a:pPr algn="ctr"/>
                      <a:r>
                        <a:rPr lang="en-US" altLang="zh-TW" dirty="0" smtClean="0">
                          <a:latin typeface="Tekton Pro" panose="020F0603020208020904" pitchFamily="34" charset="0"/>
                        </a:rPr>
                        <a:t>Rough design</a:t>
                      </a:r>
                      <a:endParaRPr lang="zh-TW" altLang="en-US"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79676">
                <a:tc>
                  <a:txBody>
                    <a:bodyPr/>
                    <a:lstStyle/>
                    <a:p>
                      <a:pPr algn="ctr"/>
                      <a:r>
                        <a:rPr lang="en-US" altLang="zh-TW" dirty="0" smtClean="0">
                          <a:latin typeface="Tekton Pro" panose="020F0603020208020904" pitchFamily="34" charset="0"/>
                        </a:rPr>
                        <a:t>Detail design</a:t>
                      </a:r>
                      <a:endParaRPr lang="zh-TW" altLang="en-US"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25" name="群組 24"/>
          <p:cNvGrpSpPr/>
          <p:nvPr/>
        </p:nvGrpSpPr>
        <p:grpSpPr>
          <a:xfrm>
            <a:off x="2033046" y="2382286"/>
            <a:ext cx="7914135" cy="3973239"/>
            <a:chOff x="2329413" y="1920967"/>
            <a:chExt cx="7914135" cy="3973239"/>
          </a:xfrm>
        </p:grpSpPr>
        <p:pic>
          <p:nvPicPr>
            <p:cNvPr id="6" name="圖片 5"/>
            <p:cNvPicPr>
              <a:picLocks noChangeAspect="1"/>
            </p:cNvPicPr>
            <p:nvPr/>
          </p:nvPicPr>
          <p:blipFill>
            <a:blip r:embed="rId2"/>
            <a:stretch>
              <a:fillRect/>
            </a:stretch>
          </p:blipFill>
          <p:spPr>
            <a:xfrm>
              <a:off x="9092436" y="1920967"/>
              <a:ext cx="1151112" cy="1800000"/>
            </a:xfrm>
            <a:prstGeom prst="rect">
              <a:avLst/>
            </a:prstGeom>
          </p:spPr>
        </p:pic>
        <p:pic>
          <p:nvPicPr>
            <p:cNvPr id="7" name="圖片 6"/>
            <p:cNvPicPr>
              <a:picLocks noChangeAspect="1"/>
            </p:cNvPicPr>
            <p:nvPr/>
          </p:nvPicPr>
          <p:blipFill>
            <a:blip r:embed="rId3"/>
            <a:stretch>
              <a:fillRect/>
            </a:stretch>
          </p:blipFill>
          <p:spPr>
            <a:xfrm>
              <a:off x="7422790" y="1920967"/>
              <a:ext cx="1141353" cy="1800000"/>
            </a:xfrm>
            <a:prstGeom prst="rect">
              <a:avLst/>
            </a:prstGeom>
          </p:spPr>
        </p:pic>
        <p:pic>
          <p:nvPicPr>
            <p:cNvPr id="8" name="圖片 7"/>
            <p:cNvPicPr>
              <a:picLocks noChangeAspect="1"/>
            </p:cNvPicPr>
            <p:nvPr/>
          </p:nvPicPr>
          <p:blipFill>
            <a:blip r:embed="rId4"/>
            <a:stretch>
              <a:fillRect/>
            </a:stretch>
          </p:blipFill>
          <p:spPr>
            <a:xfrm>
              <a:off x="5696051" y="1920967"/>
              <a:ext cx="1198446" cy="1800000"/>
            </a:xfrm>
            <a:prstGeom prst="rect">
              <a:avLst/>
            </a:prstGeom>
          </p:spPr>
        </p:pic>
        <p:pic>
          <p:nvPicPr>
            <p:cNvPr id="9" name="圖片 8"/>
            <p:cNvPicPr>
              <a:picLocks noChangeAspect="1"/>
            </p:cNvPicPr>
            <p:nvPr/>
          </p:nvPicPr>
          <p:blipFill>
            <a:blip r:embed="rId5"/>
            <a:stretch>
              <a:fillRect/>
            </a:stretch>
          </p:blipFill>
          <p:spPr>
            <a:xfrm>
              <a:off x="4031394" y="1920967"/>
              <a:ext cx="1136364" cy="1800000"/>
            </a:xfrm>
            <a:prstGeom prst="rect">
              <a:avLst/>
            </a:prstGeom>
          </p:spPr>
        </p:pic>
        <p:pic>
          <p:nvPicPr>
            <p:cNvPr id="19" name="圖片 18"/>
            <p:cNvPicPr>
              <a:picLocks noChangeAspect="1"/>
            </p:cNvPicPr>
            <p:nvPr/>
          </p:nvPicPr>
          <p:blipFill>
            <a:blip r:embed="rId6"/>
            <a:stretch>
              <a:fillRect/>
            </a:stretch>
          </p:blipFill>
          <p:spPr>
            <a:xfrm>
              <a:off x="2329413" y="1920967"/>
              <a:ext cx="1136364" cy="1800000"/>
            </a:xfrm>
            <a:prstGeom prst="rect">
              <a:avLst/>
            </a:prstGeom>
          </p:spPr>
        </p:pic>
        <p:pic>
          <p:nvPicPr>
            <p:cNvPr id="20" name="圖片 19"/>
            <p:cNvPicPr>
              <a:picLocks noChangeAspect="1"/>
            </p:cNvPicPr>
            <p:nvPr/>
          </p:nvPicPr>
          <p:blipFill rotWithShape="1">
            <a:blip r:embed="rId7">
              <a:extLst>
                <a:ext uri="{28A0092B-C50C-407E-A947-70E740481C1C}">
                  <a14:useLocalDpi xmlns:a14="http://schemas.microsoft.com/office/drawing/2010/main" val="0"/>
                </a:ext>
              </a:extLst>
            </a:blip>
            <a:srcRect l="25808" t="7849" r="25855" b="8852"/>
            <a:stretch/>
          </p:blipFill>
          <p:spPr>
            <a:xfrm>
              <a:off x="2329413" y="4094206"/>
              <a:ext cx="1150733" cy="1800000"/>
            </a:xfrm>
            <a:prstGeom prst="rect">
              <a:avLst/>
            </a:prstGeom>
          </p:spPr>
        </p:pic>
        <p:pic>
          <p:nvPicPr>
            <p:cNvPr id="21" name="圖片 20"/>
            <p:cNvPicPr>
              <a:picLocks noChangeAspect="1"/>
            </p:cNvPicPr>
            <p:nvPr/>
          </p:nvPicPr>
          <p:blipFill rotWithShape="1">
            <a:blip r:embed="rId8">
              <a:extLst>
                <a:ext uri="{28A0092B-C50C-407E-A947-70E740481C1C}">
                  <a14:useLocalDpi xmlns:a14="http://schemas.microsoft.com/office/drawing/2010/main" val="0"/>
                </a:ext>
              </a:extLst>
            </a:blip>
            <a:srcRect l="25831" t="8160" r="25831" b="7795"/>
            <a:stretch/>
          </p:blipFill>
          <p:spPr>
            <a:xfrm>
              <a:off x="4031394" y="4094206"/>
              <a:ext cx="1134104" cy="1800000"/>
            </a:xfrm>
            <a:prstGeom prst="rect">
              <a:avLst/>
            </a:prstGeom>
          </p:spPr>
        </p:pic>
        <p:pic>
          <p:nvPicPr>
            <p:cNvPr id="22" name="圖片 21"/>
            <p:cNvPicPr>
              <a:picLocks noChangeAspect="1"/>
            </p:cNvPicPr>
            <p:nvPr/>
          </p:nvPicPr>
          <p:blipFill rotWithShape="1">
            <a:blip r:embed="rId9">
              <a:extLst>
                <a:ext uri="{28A0092B-C50C-407E-A947-70E740481C1C}">
                  <a14:useLocalDpi xmlns:a14="http://schemas.microsoft.com/office/drawing/2010/main" val="0"/>
                </a:ext>
              </a:extLst>
            </a:blip>
            <a:srcRect l="25008" t="8049" r="25008" b="7682"/>
            <a:stretch/>
          </p:blipFill>
          <p:spPr>
            <a:xfrm>
              <a:off x="5696051" y="4094206"/>
              <a:ext cx="1182559" cy="1800000"/>
            </a:xfrm>
            <a:prstGeom prst="rect">
              <a:avLst/>
            </a:prstGeom>
          </p:spPr>
        </p:pic>
        <p:pic>
          <p:nvPicPr>
            <p:cNvPr id="23" name="圖片 22"/>
            <p:cNvPicPr>
              <a:picLocks noChangeAspect="1"/>
            </p:cNvPicPr>
            <p:nvPr/>
          </p:nvPicPr>
          <p:blipFill rotWithShape="1">
            <a:blip r:embed="rId10">
              <a:extLst>
                <a:ext uri="{28A0092B-C50C-407E-A947-70E740481C1C}">
                  <a14:useLocalDpi xmlns:a14="http://schemas.microsoft.com/office/drawing/2010/main" val="0"/>
                </a:ext>
              </a:extLst>
            </a:blip>
            <a:srcRect l="26115" t="8041" r="25671" b="8895"/>
            <a:stretch/>
          </p:blipFill>
          <p:spPr>
            <a:xfrm>
              <a:off x="7413410" y="4094206"/>
              <a:ext cx="1150733" cy="1800000"/>
            </a:xfrm>
            <a:prstGeom prst="rect">
              <a:avLst/>
            </a:prstGeom>
          </p:spPr>
        </p:pic>
        <p:pic>
          <p:nvPicPr>
            <p:cNvPr id="24" name="圖片 23"/>
            <p:cNvPicPr>
              <a:picLocks noChangeAspect="1"/>
            </p:cNvPicPr>
            <p:nvPr/>
          </p:nvPicPr>
          <p:blipFill rotWithShape="1">
            <a:blip r:embed="rId11">
              <a:extLst>
                <a:ext uri="{28A0092B-C50C-407E-A947-70E740481C1C}">
                  <a14:useLocalDpi xmlns:a14="http://schemas.microsoft.com/office/drawing/2010/main" val="0"/>
                </a:ext>
              </a:extLst>
            </a:blip>
            <a:srcRect l="26053" t="8041" r="25610" b="8651"/>
            <a:stretch/>
          </p:blipFill>
          <p:spPr>
            <a:xfrm>
              <a:off x="9094308" y="4094206"/>
              <a:ext cx="1147368" cy="1800000"/>
            </a:xfrm>
            <a:prstGeom prst="rect">
              <a:avLst/>
            </a:prstGeom>
          </p:spPr>
        </p:pic>
      </p:grpSp>
      <p:sp>
        <p:nvSpPr>
          <p:cNvPr id="27" name="文字方塊 26"/>
          <p:cNvSpPr txBox="1"/>
          <p:nvPr/>
        </p:nvSpPr>
        <p:spPr>
          <a:xfrm>
            <a:off x="566166" y="660451"/>
            <a:ext cx="2408865" cy="646331"/>
          </a:xfrm>
          <a:prstGeom prst="rect">
            <a:avLst/>
          </a:prstGeom>
          <a:noFill/>
        </p:spPr>
        <p:txBody>
          <a:bodyPr wrap="none" rtlCol="0">
            <a:spAutoFit/>
          </a:bodyPr>
          <a:lstStyle/>
          <a:p>
            <a:r>
              <a:rPr lang="en-US" altLang="zh-TW" sz="3600" dirty="0">
                <a:solidFill>
                  <a:srgbClr val="8AD48C"/>
                </a:solidFill>
                <a:latin typeface="Tekton Pro" panose="020F0603020208020904" pitchFamily="34" charset="0"/>
              </a:rPr>
              <a:t>C</a:t>
            </a:r>
            <a:r>
              <a:rPr lang="en-US" altLang="zh-TW" sz="3600" dirty="0" smtClean="0">
                <a:solidFill>
                  <a:srgbClr val="8AD48C"/>
                </a:solidFill>
                <a:latin typeface="Tekton Pro" panose="020F0603020208020904" pitchFamily="34" charset="0"/>
              </a:rPr>
              <a:t>omparison</a:t>
            </a:r>
            <a:endParaRPr lang="zh-TW" altLang="en-US" sz="3600" dirty="0">
              <a:solidFill>
                <a:srgbClr val="8AD48C"/>
              </a:solidFill>
              <a:latin typeface="Tekton Pro" panose="020F0603020208020904" pitchFamily="34" charset="0"/>
            </a:endParaRPr>
          </a:p>
        </p:txBody>
      </p:sp>
    </p:spTree>
    <p:extLst>
      <p:ext uri="{BB962C8B-B14F-4D97-AF65-F5344CB8AC3E}">
        <p14:creationId xmlns:p14="http://schemas.microsoft.com/office/powerpoint/2010/main" val="41261588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5350311"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Upper bound method</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0443" y="1247104"/>
            <a:ext cx="11066104" cy="2062103"/>
          </a:xfrm>
          <a:prstGeom prst="rect">
            <a:avLst/>
          </a:prstGeom>
          <a:noFill/>
        </p:spPr>
        <p:txBody>
          <a:bodyPr wrap="square" rtlCol="0">
            <a:spAutoFit/>
          </a:bodyPr>
          <a:lstStyle/>
          <a:p>
            <a:pPr algn="just"/>
            <a:r>
              <a:rPr lang="en-US" altLang="zh-TW" sz="3200" dirty="0" smtClean="0">
                <a:solidFill>
                  <a:srgbClr val="A7D782"/>
                </a:solidFill>
                <a:latin typeface="Tekton Pro" panose="020F0603020208020904" pitchFamily="34" charset="0"/>
              </a:rPr>
              <a:t>1. </a:t>
            </a:r>
            <a:r>
              <a:rPr lang="en-US" altLang="zh-TW" sz="2200" dirty="0" smtClean="0">
                <a:latin typeface="Tekton Pro" panose="020F0603020208020904" pitchFamily="34" charset="0"/>
              </a:rPr>
              <a:t>The story drift on 2F is small enough to be neglected.</a:t>
            </a:r>
          </a:p>
          <a:p>
            <a:pPr algn="just"/>
            <a:r>
              <a:rPr lang="en-US" altLang="zh-TW" sz="3200" dirty="0" smtClean="0">
                <a:solidFill>
                  <a:srgbClr val="A7D782"/>
                </a:solidFill>
                <a:latin typeface="Tekton Pro" panose="020F0603020208020904" pitchFamily="34" charset="0"/>
              </a:rPr>
              <a:t>2.</a:t>
            </a:r>
            <a:r>
              <a:rPr lang="en-US" altLang="zh-TW" sz="3200" dirty="0" smtClean="0">
                <a:latin typeface="Tekton Pro" panose="020F0603020208020904" pitchFamily="34" charset="0"/>
              </a:rPr>
              <a:t> </a:t>
            </a:r>
            <a:r>
              <a:rPr lang="en-US" altLang="zh-TW" sz="2200" dirty="0" smtClean="0">
                <a:latin typeface="Tekton Pro" panose="020F0603020208020904" pitchFamily="34" charset="0"/>
              </a:rPr>
              <a:t>Neglect the effect on plastic hinge from 2F beam and column.</a:t>
            </a:r>
            <a:endParaRPr lang="zh-TW" altLang="en-US" sz="2200" dirty="0" smtClean="0">
              <a:latin typeface="Tekton Pro" panose="020F0603020208020904" pitchFamily="34" charset="0"/>
            </a:endParaRPr>
          </a:p>
          <a:p>
            <a:pPr algn="just"/>
            <a:r>
              <a:rPr lang="en-US" altLang="zh-TW" sz="3200" dirty="0" smtClean="0">
                <a:solidFill>
                  <a:srgbClr val="A7D782"/>
                </a:solidFill>
                <a:latin typeface="Tekton Pro" panose="020F0603020208020904" pitchFamily="34" charset="0"/>
              </a:rPr>
              <a:t>3.</a:t>
            </a:r>
            <a:r>
              <a:rPr lang="en-US" altLang="zh-TW" sz="3200" dirty="0" smtClean="0">
                <a:latin typeface="Tekton Pro" panose="020F0603020208020904" pitchFamily="34" charset="0"/>
              </a:rPr>
              <a:t> </a:t>
            </a:r>
            <a:r>
              <a:rPr lang="en-US" altLang="zh-TW" sz="2200" dirty="0" smtClean="0">
                <a:latin typeface="Tekton Pro" panose="020F0603020208020904" pitchFamily="34" charset="0"/>
              </a:rPr>
              <a:t>Only 1F panel mechanism.</a:t>
            </a:r>
          </a:p>
          <a:p>
            <a:pPr algn="just"/>
            <a:r>
              <a:rPr lang="en-US" altLang="zh-TW" sz="3200" dirty="0" smtClean="0">
                <a:solidFill>
                  <a:srgbClr val="A7D782"/>
                </a:solidFill>
                <a:latin typeface="Tekton Pro" panose="020F0603020208020904" pitchFamily="34" charset="0"/>
              </a:rPr>
              <a:t>4. </a:t>
            </a:r>
            <a:r>
              <a:rPr lang="en-US" altLang="zh-TW" sz="2200" dirty="0" smtClean="0">
                <a:latin typeface="Tekton Pro" panose="020F0603020208020904" pitchFamily="34" charset="0"/>
              </a:rPr>
              <a:t>Using Xtract to define the Mp and using TEASPA to define location of plastic hinge.</a:t>
            </a:r>
          </a:p>
        </p:txBody>
      </p:sp>
      <p:sp>
        <p:nvSpPr>
          <p:cNvPr id="19" name="文字方塊 18"/>
          <p:cNvSpPr txBox="1"/>
          <p:nvPr/>
        </p:nvSpPr>
        <p:spPr>
          <a:xfrm>
            <a:off x="566166" y="660451"/>
            <a:ext cx="2489784" cy="646331"/>
          </a:xfrm>
          <a:prstGeom prst="rect">
            <a:avLst/>
          </a:prstGeom>
          <a:noFill/>
        </p:spPr>
        <p:txBody>
          <a:bodyPr wrap="none" rtlCol="0">
            <a:spAutoFit/>
          </a:bodyPr>
          <a:lstStyle/>
          <a:p>
            <a:r>
              <a:rPr lang="en-US" altLang="zh-TW" sz="3600" dirty="0">
                <a:solidFill>
                  <a:srgbClr val="A7D782"/>
                </a:solidFill>
                <a:latin typeface="Tekton Pro" panose="020F0603020208020904" pitchFamily="34" charset="0"/>
              </a:rPr>
              <a:t>A</a:t>
            </a:r>
            <a:r>
              <a:rPr lang="en-US" altLang="zh-TW" sz="3600" dirty="0" smtClean="0">
                <a:solidFill>
                  <a:srgbClr val="A7D782"/>
                </a:solidFill>
                <a:latin typeface="Tekton Pro" panose="020F0603020208020904" pitchFamily="34" charset="0"/>
              </a:rPr>
              <a:t>ssumption</a:t>
            </a:r>
            <a:endParaRPr lang="zh-TW" altLang="en-US" sz="3600" dirty="0">
              <a:solidFill>
                <a:srgbClr val="A7D782"/>
              </a:solidFill>
              <a:latin typeface="Tekton Pro" panose="020F0603020208020904" pitchFamily="34" charset="0"/>
            </a:endParaRPr>
          </a:p>
        </p:txBody>
      </p:sp>
    </p:spTree>
    <p:extLst>
      <p:ext uri="{BB962C8B-B14F-4D97-AF65-F5344CB8AC3E}">
        <p14:creationId xmlns:p14="http://schemas.microsoft.com/office/powerpoint/2010/main" val="2431149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5350311"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Upper bound method</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2"/>
          <a:stretch>
            <a:fillRect/>
          </a:stretch>
        </p:blipFill>
        <p:spPr>
          <a:xfrm>
            <a:off x="1743619" y="1767691"/>
            <a:ext cx="8422406" cy="4637752"/>
          </a:xfrm>
          <a:prstGeom prst="rect">
            <a:avLst/>
          </a:prstGeom>
        </p:spPr>
      </p:pic>
      <p:pic>
        <p:nvPicPr>
          <p:cNvPr id="3" name="圖片 2"/>
          <p:cNvPicPr>
            <a:picLocks noChangeAspect="1"/>
          </p:cNvPicPr>
          <p:nvPr/>
        </p:nvPicPr>
        <p:blipFill>
          <a:blip r:embed="rId3"/>
          <a:stretch>
            <a:fillRect/>
          </a:stretch>
        </p:blipFill>
        <p:spPr>
          <a:xfrm>
            <a:off x="1454822" y="1608867"/>
            <a:ext cx="9000000" cy="2091258"/>
          </a:xfrm>
          <a:prstGeom prst="rect">
            <a:avLst/>
          </a:prstGeom>
        </p:spPr>
      </p:pic>
      <p:pic>
        <p:nvPicPr>
          <p:cNvPr id="5" name="圖片 4"/>
          <p:cNvPicPr>
            <a:picLocks noChangeAspect="1"/>
          </p:cNvPicPr>
          <p:nvPr/>
        </p:nvPicPr>
        <p:blipFill>
          <a:blip r:embed="rId4"/>
          <a:stretch>
            <a:fillRect/>
          </a:stretch>
        </p:blipFill>
        <p:spPr>
          <a:xfrm>
            <a:off x="1454822" y="4109839"/>
            <a:ext cx="9000000" cy="2038902"/>
          </a:xfrm>
          <a:prstGeom prst="rect">
            <a:avLst/>
          </a:prstGeom>
        </p:spPr>
      </p:pic>
      <p:sp>
        <p:nvSpPr>
          <p:cNvPr id="19" name="文字方塊 18"/>
          <p:cNvSpPr txBox="1"/>
          <p:nvPr/>
        </p:nvSpPr>
        <p:spPr>
          <a:xfrm>
            <a:off x="566166" y="660451"/>
            <a:ext cx="4742580" cy="646331"/>
          </a:xfrm>
          <a:prstGeom prst="rect">
            <a:avLst/>
          </a:prstGeom>
          <a:noFill/>
        </p:spPr>
        <p:txBody>
          <a:bodyPr wrap="none" rtlCol="0">
            <a:spAutoFit/>
          </a:bodyPr>
          <a:lstStyle/>
          <a:p>
            <a:r>
              <a:rPr lang="en-US" altLang="zh-TW" sz="3600" dirty="0" smtClean="0">
                <a:solidFill>
                  <a:srgbClr val="A7D782"/>
                </a:solidFill>
                <a:latin typeface="Tekton Pro" panose="020F0603020208020904" pitchFamily="34" charset="0"/>
              </a:rPr>
              <a:t>Location of plastic hinge</a:t>
            </a:r>
            <a:endParaRPr lang="zh-TW" altLang="en-US" sz="3600" dirty="0">
              <a:solidFill>
                <a:srgbClr val="A7D782"/>
              </a:solidFill>
              <a:latin typeface="Tekton Pro" panose="020F0603020208020904" pitchFamily="34" charset="0"/>
            </a:endParaRPr>
          </a:p>
        </p:txBody>
      </p:sp>
    </p:spTree>
    <p:extLst>
      <p:ext uri="{BB962C8B-B14F-4D97-AF65-F5344CB8AC3E}">
        <p14:creationId xmlns:p14="http://schemas.microsoft.com/office/powerpoint/2010/main" val="376884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2034000" cy="540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033046" y="0"/>
            <a:ext cx="2034000" cy="1080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065218" y="0"/>
            <a:ext cx="2034000" cy="1620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99615" y="0"/>
            <a:ext cx="2034000" cy="2160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132820" y="0"/>
            <a:ext cx="2034000" cy="2700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166025" y="0"/>
            <a:ext cx="2034000" cy="3240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 y="1134815"/>
            <a:ext cx="2032013" cy="523220"/>
          </a:xfrm>
          <a:prstGeom prst="rect">
            <a:avLst/>
          </a:prstGeom>
          <a:noFill/>
        </p:spPr>
        <p:txBody>
          <a:bodyPr wrap="square" rtlCol="0">
            <a:spAutoFit/>
          </a:bodyPr>
          <a:lstStyle/>
          <a:p>
            <a:pPr algn="ctr"/>
            <a:r>
              <a:rPr lang="en-US" altLang="zh-TW" sz="2800" dirty="0">
                <a:latin typeface="Tekton Pro" panose="020F0603020208020904" pitchFamily="34" charset="0"/>
              </a:rPr>
              <a:t>I</a:t>
            </a:r>
            <a:r>
              <a:rPr lang="en-US" altLang="zh-TW" sz="2800" dirty="0" smtClean="0">
                <a:latin typeface="Tekton Pro" panose="020F0603020208020904" pitchFamily="34" charset="0"/>
              </a:rPr>
              <a:t>ntroduction</a:t>
            </a:r>
            <a:endParaRPr lang="zh-TW" altLang="en-US" sz="2800" dirty="0">
              <a:latin typeface="Tekton Pro" panose="020F0603020208020904" pitchFamily="34" charset="0"/>
            </a:endParaRPr>
          </a:p>
        </p:txBody>
      </p:sp>
      <p:sp>
        <p:nvSpPr>
          <p:cNvPr id="18" name="文字方塊 17"/>
          <p:cNvSpPr txBox="1"/>
          <p:nvPr/>
        </p:nvSpPr>
        <p:spPr>
          <a:xfrm>
            <a:off x="2446982" y="1636796"/>
            <a:ext cx="1074461" cy="523220"/>
          </a:xfrm>
          <a:prstGeom prst="rect">
            <a:avLst/>
          </a:prstGeom>
          <a:noFill/>
        </p:spPr>
        <p:txBody>
          <a:bodyPr wrap="none" rtlCol="0">
            <a:spAutoFit/>
          </a:bodyPr>
          <a:lstStyle/>
          <a:p>
            <a:r>
              <a:rPr lang="en-US" altLang="zh-TW" sz="2800" dirty="0" smtClean="0">
                <a:latin typeface="Tekton Pro" panose="020F0603020208020904" pitchFamily="34" charset="0"/>
              </a:rPr>
              <a:t>Etabs</a:t>
            </a:r>
            <a:endParaRPr lang="zh-TW" altLang="en-US" sz="2800" dirty="0">
              <a:latin typeface="Tekton Pro" panose="020F0603020208020904" pitchFamily="34" charset="0"/>
            </a:endParaRPr>
          </a:p>
        </p:txBody>
      </p:sp>
      <p:sp>
        <p:nvSpPr>
          <p:cNvPr id="20" name="矩形 19"/>
          <p:cNvSpPr/>
          <p:nvPr/>
        </p:nvSpPr>
        <p:spPr>
          <a:xfrm>
            <a:off x="-955" y="2160000"/>
            <a:ext cx="2041907" cy="469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2042383" y="2700000"/>
            <a:ext cx="2034000" cy="415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4074555" y="3240000"/>
            <a:ext cx="2034000" cy="361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6108952" y="3780000"/>
            <a:ext cx="2034000" cy="307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8142157" y="4320000"/>
            <a:ext cx="2034000" cy="253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10175362" y="4860000"/>
            <a:ext cx="2034000" cy="199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4065218" y="2159984"/>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TEASPA</a:t>
            </a:r>
            <a:endParaRPr lang="zh-TW" altLang="en-US" sz="2800" dirty="0">
              <a:latin typeface="Tekton Pro" panose="020F0603020208020904" pitchFamily="34" charset="0"/>
            </a:endParaRPr>
          </a:p>
        </p:txBody>
      </p:sp>
      <p:sp>
        <p:nvSpPr>
          <p:cNvPr id="27" name="文字方塊 26"/>
          <p:cNvSpPr txBox="1"/>
          <p:nvPr/>
        </p:nvSpPr>
        <p:spPr>
          <a:xfrm>
            <a:off x="6108952" y="2708390"/>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Xtract</a:t>
            </a:r>
            <a:endParaRPr lang="zh-TW" altLang="en-US" sz="2800" dirty="0">
              <a:latin typeface="Tekton Pro" panose="020F0603020208020904" pitchFamily="34" charset="0"/>
            </a:endParaRPr>
          </a:p>
        </p:txBody>
      </p:sp>
      <p:sp>
        <p:nvSpPr>
          <p:cNvPr id="28" name="文字方塊 27"/>
          <p:cNvSpPr txBox="1"/>
          <p:nvPr/>
        </p:nvSpPr>
        <p:spPr>
          <a:xfrm>
            <a:off x="8142157" y="3240000"/>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Upper bound</a:t>
            </a:r>
            <a:endParaRPr lang="zh-TW" altLang="en-US" sz="2800" dirty="0">
              <a:latin typeface="Tekton Pro" panose="020F0603020208020904" pitchFamily="34" charset="0"/>
            </a:endParaRPr>
          </a:p>
        </p:txBody>
      </p:sp>
      <p:sp>
        <p:nvSpPr>
          <p:cNvPr id="29" name="文字方塊 28"/>
          <p:cNvSpPr txBox="1"/>
          <p:nvPr/>
        </p:nvSpPr>
        <p:spPr>
          <a:xfrm>
            <a:off x="10175362" y="3780000"/>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Summary</a:t>
            </a:r>
            <a:endParaRPr lang="zh-TW" altLang="en-US" sz="2800" dirty="0">
              <a:latin typeface="Tekton Pro" panose="020F0603020208020904" pitchFamily="34" charset="0"/>
            </a:endParaRPr>
          </a:p>
        </p:txBody>
      </p:sp>
    </p:spTree>
    <p:extLst>
      <p:ext uri="{BB962C8B-B14F-4D97-AF65-F5344CB8AC3E}">
        <p14:creationId xmlns:p14="http://schemas.microsoft.com/office/powerpoint/2010/main" val="253414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5350311"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Upper bound method</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6" name="群組 45"/>
          <p:cNvGrpSpPr/>
          <p:nvPr/>
        </p:nvGrpSpPr>
        <p:grpSpPr>
          <a:xfrm>
            <a:off x="2523272" y="2224891"/>
            <a:ext cx="6080280" cy="2726188"/>
            <a:chOff x="2605824" y="2660821"/>
            <a:chExt cx="6080280" cy="2726188"/>
          </a:xfrm>
        </p:grpSpPr>
        <p:grpSp>
          <p:nvGrpSpPr>
            <p:cNvPr id="8" name="群組 7"/>
            <p:cNvGrpSpPr/>
            <p:nvPr/>
          </p:nvGrpSpPr>
          <p:grpSpPr>
            <a:xfrm>
              <a:off x="2605824" y="2660821"/>
              <a:ext cx="6080280" cy="2726188"/>
              <a:chOff x="2615763" y="2660821"/>
              <a:chExt cx="4162930" cy="1828800"/>
            </a:xfrm>
          </p:grpSpPr>
          <p:sp>
            <p:nvSpPr>
              <p:cNvPr id="6" name="平行四邊形 5"/>
              <p:cNvSpPr/>
              <p:nvPr/>
            </p:nvSpPr>
            <p:spPr>
              <a:xfrm>
                <a:off x="2615763" y="3575221"/>
                <a:ext cx="1216152" cy="914400"/>
              </a:xfrm>
              <a:prstGeom prst="parallelogram">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平行四邊形 17"/>
              <p:cNvSpPr/>
              <p:nvPr/>
            </p:nvSpPr>
            <p:spPr>
              <a:xfrm>
                <a:off x="3599541" y="3575221"/>
                <a:ext cx="1216152" cy="914400"/>
              </a:xfrm>
              <a:prstGeom prst="parallelogram">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平行四邊形 18"/>
              <p:cNvSpPr/>
              <p:nvPr/>
            </p:nvSpPr>
            <p:spPr>
              <a:xfrm>
                <a:off x="4578762" y="3575221"/>
                <a:ext cx="1216152" cy="914400"/>
              </a:xfrm>
              <a:prstGeom prst="parallelogram">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平行四邊形 19"/>
              <p:cNvSpPr/>
              <p:nvPr/>
            </p:nvSpPr>
            <p:spPr>
              <a:xfrm>
                <a:off x="5557983" y="3575221"/>
                <a:ext cx="1216152" cy="914400"/>
              </a:xfrm>
              <a:prstGeom prst="parallelogram">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844786" y="2660821"/>
                <a:ext cx="986845" cy="914400"/>
              </a:xfrm>
              <a:prstGeom prst="rect">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3827315" y="2660821"/>
                <a:ext cx="986845" cy="914400"/>
              </a:xfrm>
              <a:prstGeom prst="rect">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4813341" y="2660821"/>
                <a:ext cx="986845" cy="914400"/>
              </a:xfrm>
              <a:prstGeom prst="rect">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791848" y="2660821"/>
                <a:ext cx="986845" cy="914400"/>
              </a:xfrm>
              <a:prstGeom prst="rect">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34" name="直線接點 33"/>
            <p:cNvCxnSpPr/>
            <p:nvPr/>
          </p:nvCxnSpPr>
          <p:spPr>
            <a:xfrm>
              <a:off x="4035008" y="4908369"/>
              <a:ext cx="1448022" cy="478640"/>
            </a:xfrm>
            <a:prstGeom prst="line">
              <a:avLst/>
            </a:prstGeom>
            <a:ln w="38100">
              <a:solidFill>
                <a:srgbClr val="A7D782"/>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V="1">
              <a:off x="4042708" y="4023915"/>
              <a:ext cx="332681" cy="884454"/>
            </a:xfrm>
            <a:prstGeom prst="line">
              <a:avLst/>
            </a:prstGeom>
            <a:ln w="38100">
              <a:solidFill>
                <a:srgbClr val="A7D782"/>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a:off x="4042708" y="4885509"/>
              <a:ext cx="0" cy="501500"/>
            </a:xfrm>
            <a:prstGeom prst="line">
              <a:avLst/>
            </a:prstGeom>
            <a:ln w="38100">
              <a:solidFill>
                <a:srgbClr val="A7D782"/>
              </a:solidFill>
            </a:ln>
          </p:spPr>
          <p:style>
            <a:lnRef idx="1">
              <a:schemeClr val="accent1"/>
            </a:lnRef>
            <a:fillRef idx="0">
              <a:schemeClr val="accent1"/>
            </a:fillRef>
            <a:effectRef idx="0">
              <a:schemeClr val="accent1"/>
            </a:effectRef>
            <a:fontRef idx="minor">
              <a:schemeClr val="tx1"/>
            </a:fontRef>
          </p:style>
        </p:cxnSp>
        <p:sp>
          <p:nvSpPr>
            <p:cNvPr id="42" name="平行四邊形 41"/>
            <p:cNvSpPr/>
            <p:nvPr/>
          </p:nvSpPr>
          <p:spPr>
            <a:xfrm rot="1100159">
              <a:off x="4189654" y="4203706"/>
              <a:ext cx="1216152" cy="908609"/>
            </a:xfrm>
            <a:prstGeom prst="parallelogram">
              <a:avLst>
                <a:gd name="adj" fmla="val 2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手繪多邊形 44"/>
            <p:cNvSpPr/>
            <p:nvPr/>
          </p:nvSpPr>
          <p:spPr>
            <a:xfrm>
              <a:off x="4062549" y="4944291"/>
              <a:ext cx="107768" cy="421278"/>
            </a:xfrm>
            <a:custGeom>
              <a:avLst/>
              <a:gdLst>
                <a:gd name="connsiteX0" fmla="*/ 0 w 107768"/>
                <a:gd name="connsiteY0" fmla="*/ 0 h 421278"/>
                <a:gd name="connsiteX1" fmla="*/ 13062 w 107768"/>
                <a:gd name="connsiteY1" fmla="*/ 421278 h 421278"/>
                <a:gd name="connsiteX2" fmla="*/ 107768 w 107768"/>
                <a:gd name="connsiteY2" fmla="*/ 35923 h 421278"/>
                <a:gd name="connsiteX3" fmla="*/ 0 w 107768"/>
                <a:gd name="connsiteY3" fmla="*/ 0 h 421278"/>
              </a:gdLst>
              <a:ahLst/>
              <a:cxnLst>
                <a:cxn ang="0">
                  <a:pos x="connsiteX0" y="connsiteY0"/>
                </a:cxn>
                <a:cxn ang="0">
                  <a:pos x="connsiteX1" y="connsiteY1"/>
                </a:cxn>
                <a:cxn ang="0">
                  <a:pos x="connsiteX2" y="connsiteY2"/>
                </a:cxn>
                <a:cxn ang="0">
                  <a:pos x="connsiteX3" y="connsiteY3"/>
                </a:cxn>
              </a:cxnLst>
              <a:rect l="l" t="t" r="r" b="b"/>
              <a:pathLst>
                <a:path w="107768" h="421278">
                  <a:moveTo>
                    <a:pt x="0" y="0"/>
                  </a:moveTo>
                  <a:lnTo>
                    <a:pt x="13062" y="421278"/>
                  </a:lnTo>
                  <a:lnTo>
                    <a:pt x="107768" y="359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2" name="矩形 51"/>
          <p:cNvSpPr/>
          <p:nvPr/>
        </p:nvSpPr>
        <p:spPr>
          <a:xfrm>
            <a:off x="2506572" y="3151079"/>
            <a:ext cx="18000" cy="18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3950321" y="3369980"/>
            <a:ext cx="18000" cy="10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4" name="文字方塊 53"/>
              <p:cNvSpPr txBox="1"/>
              <p:nvPr/>
            </p:nvSpPr>
            <p:spPr>
              <a:xfrm>
                <a:off x="1925596" y="4269532"/>
                <a:ext cx="604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dirty="0" smtClean="0">
                              <a:solidFill>
                                <a:schemeClr val="tx1"/>
                              </a:solidFill>
                              <a:latin typeface="Cambria Math" panose="02040503050406030204" pitchFamily="18" charset="0"/>
                            </a:rPr>
                          </m:ctrlPr>
                        </m:sSubPr>
                        <m:e>
                          <m:r>
                            <a:rPr lang="zh-TW" altLang="en-US" sz="2800" i="1" dirty="0" smtClean="0">
                              <a:solidFill>
                                <a:schemeClr val="tx1"/>
                              </a:solidFill>
                              <a:latin typeface="Cambria Math" panose="02040503050406030204" pitchFamily="18" charset="0"/>
                            </a:rPr>
                            <m:t>𝜃</m:t>
                          </m:r>
                        </m:e>
                        <m:sub>
                          <m:r>
                            <a:rPr lang="en-US" altLang="zh-TW" sz="2800" b="0" i="1" dirty="0" smtClean="0">
                              <a:solidFill>
                                <a:schemeClr val="tx1"/>
                              </a:solidFill>
                              <a:latin typeface="Cambria Math" panose="02040503050406030204" pitchFamily="18" charset="0"/>
                            </a:rPr>
                            <m:t>𝐿</m:t>
                          </m:r>
                        </m:sub>
                      </m:sSub>
                    </m:oMath>
                  </m:oMathPara>
                </a14:m>
                <a:endParaRPr lang="zh-TW" altLang="en-US" sz="2800" dirty="0">
                  <a:solidFill>
                    <a:schemeClr val="tx1"/>
                  </a:solidFill>
                  <a:latin typeface="Tekton Pro" panose="020F0603020208020904" pitchFamily="34" charset="0"/>
                </a:endParaRPr>
              </a:p>
            </p:txBody>
          </p:sp>
        </mc:Choice>
        <mc:Fallback xmlns="">
          <p:sp>
            <p:nvSpPr>
              <p:cNvPr id="54" name="文字方塊 53"/>
              <p:cNvSpPr txBox="1">
                <a:spLocks noRot="1" noChangeAspect="1" noMove="1" noResize="1" noEditPoints="1" noAdjustHandles="1" noChangeArrowheads="1" noChangeShapeType="1" noTextEdit="1"/>
              </p:cNvSpPr>
              <p:nvPr/>
            </p:nvSpPr>
            <p:spPr>
              <a:xfrm>
                <a:off x="1925596" y="4269532"/>
                <a:ext cx="604332" cy="523220"/>
              </a:xfrm>
              <a:prstGeom prst="rect">
                <a:avLst/>
              </a:prstGeom>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4037547" y="3973912"/>
                <a:ext cx="5938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dirty="0" smtClean="0">
                              <a:solidFill>
                                <a:schemeClr val="tx1"/>
                              </a:solidFill>
                              <a:latin typeface="Cambria Math" panose="02040503050406030204" pitchFamily="18" charset="0"/>
                            </a:rPr>
                          </m:ctrlPr>
                        </m:sSubPr>
                        <m:e>
                          <m:r>
                            <a:rPr lang="zh-TW" altLang="en-US" sz="2800" i="1" dirty="0" smtClean="0">
                              <a:solidFill>
                                <a:schemeClr val="tx1"/>
                              </a:solidFill>
                              <a:latin typeface="Cambria Math" panose="02040503050406030204" pitchFamily="18" charset="0"/>
                            </a:rPr>
                            <m:t>𝜃</m:t>
                          </m:r>
                        </m:e>
                        <m:sub>
                          <m:r>
                            <a:rPr lang="en-US" altLang="zh-TW" sz="2800" b="0" i="1" dirty="0" smtClean="0">
                              <a:solidFill>
                                <a:schemeClr val="tx1"/>
                              </a:solidFill>
                              <a:latin typeface="Cambria Math" panose="02040503050406030204" pitchFamily="18" charset="0"/>
                            </a:rPr>
                            <m:t>𝑆</m:t>
                          </m:r>
                        </m:sub>
                      </m:sSub>
                    </m:oMath>
                  </m:oMathPara>
                </a14:m>
                <a:endParaRPr lang="zh-TW" altLang="en-US" sz="2800" dirty="0">
                  <a:solidFill>
                    <a:schemeClr val="tx1"/>
                  </a:solidFill>
                  <a:latin typeface="Tekton Pro" panose="020F0603020208020904" pitchFamily="34" charset="0"/>
                </a:endParaRPr>
              </a:p>
            </p:txBody>
          </p:sp>
        </mc:Choice>
        <mc:Fallback xmlns="">
          <p:sp>
            <p:nvSpPr>
              <p:cNvPr id="55" name="文字方塊 54"/>
              <p:cNvSpPr txBox="1">
                <a:spLocks noRot="1" noChangeAspect="1" noMove="1" noResize="1" noEditPoints="1" noAdjustHandles="1" noChangeArrowheads="1" noChangeShapeType="1" noTextEdit="1"/>
              </p:cNvSpPr>
              <p:nvPr/>
            </p:nvSpPr>
            <p:spPr>
              <a:xfrm>
                <a:off x="4037547" y="3973912"/>
                <a:ext cx="593816" cy="523220"/>
              </a:xfrm>
              <a:prstGeom prst="rect">
                <a:avLst/>
              </a:prstGeom>
              <a:blipFill rotWithShape="0">
                <a:blip r:embed="rId3"/>
                <a:stretch>
                  <a:fillRect/>
                </a:stretch>
              </a:blipFill>
            </p:spPr>
            <p:txBody>
              <a:bodyPr/>
              <a:lstStyle/>
              <a:p>
                <a:r>
                  <a:rPr lang="zh-TW" altLang="en-US">
                    <a:noFill/>
                  </a:rPr>
                  <a:t> </a:t>
                </a:r>
              </a:p>
            </p:txBody>
          </p:sp>
        </mc:Fallback>
      </mc:AlternateContent>
      <p:sp>
        <p:nvSpPr>
          <p:cNvPr id="56" name="左-右雙向箭號 55"/>
          <p:cNvSpPr/>
          <p:nvPr/>
        </p:nvSpPr>
        <p:spPr>
          <a:xfrm rot="16200000">
            <a:off x="2280638" y="4163057"/>
            <a:ext cx="1341654" cy="191510"/>
          </a:xfrm>
          <a:prstGeom prst="leftRightArrow">
            <a:avLst>
              <a:gd name="adj1" fmla="val 13085"/>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左-右雙向箭號 56"/>
          <p:cNvSpPr/>
          <p:nvPr/>
        </p:nvSpPr>
        <p:spPr>
          <a:xfrm rot="16200000">
            <a:off x="3631138" y="4629723"/>
            <a:ext cx="434070" cy="168887"/>
          </a:xfrm>
          <a:prstGeom prst="leftRightArrow">
            <a:avLst>
              <a:gd name="adj1" fmla="val 13085"/>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p:nvSpPr>
        <p:spPr>
          <a:xfrm>
            <a:off x="3529816" y="5080274"/>
            <a:ext cx="636713" cy="369332"/>
          </a:xfrm>
          <a:prstGeom prst="rect">
            <a:avLst/>
          </a:prstGeom>
        </p:spPr>
        <p:txBody>
          <a:bodyPr wrap="none">
            <a:spAutoFit/>
          </a:bodyPr>
          <a:lstStyle/>
          <a:p>
            <a:r>
              <a:rPr lang="en-US" altLang="zh-TW" dirty="0" smtClean="0">
                <a:latin typeface="Tekton Pro" panose="020F0603020208020904" pitchFamily="34" charset="0"/>
              </a:rPr>
              <a:t>100</a:t>
            </a:r>
            <a:endParaRPr lang="zh-TW" altLang="en-US" dirty="0"/>
          </a:p>
        </p:txBody>
      </p:sp>
      <p:sp>
        <p:nvSpPr>
          <p:cNvPr id="59" name="矩形 58"/>
          <p:cNvSpPr/>
          <p:nvPr/>
        </p:nvSpPr>
        <p:spPr>
          <a:xfrm>
            <a:off x="2754488" y="5080274"/>
            <a:ext cx="393954" cy="369332"/>
          </a:xfrm>
          <a:prstGeom prst="rect">
            <a:avLst/>
          </a:prstGeom>
        </p:spPr>
        <p:txBody>
          <a:bodyPr wrap="none">
            <a:spAutoFit/>
          </a:bodyPr>
          <a:lstStyle/>
          <a:p>
            <a:r>
              <a:rPr lang="en-US" altLang="zh-TW" dirty="0" smtClean="0">
                <a:latin typeface="Tekton Pro" panose="020F0603020208020904" pitchFamily="34" charset="0"/>
              </a:rPr>
              <a:t>Lc</a:t>
            </a:r>
            <a:endParaRPr lang="zh-TW" altLang="en-US" dirty="0"/>
          </a:p>
        </p:txBody>
      </p:sp>
      <mc:AlternateContent xmlns:mc="http://schemas.openxmlformats.org/markup-compatibility/2006" xmlns:a14="http://schemas.microsoft.com/office/drawing/2010/main">
        <mc:Choice Requires="a14">
          <p:sp>
            <p:nvSpPr>
              <p:cNvPr id="60" name="文字方塊 59"/>
              <p:cNvSpPr txBox="1"/>
              <p:nvPr/>
            </p:nvSpPr>
            <p:spPr>
              <a:xfrm>
                <a:off x="2848716" y="5802530"/>
                <a:ext cx="35576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𝜃</m:t>
                          </m:r>
                        </m:e>
                        <m:sub>
                          <m:r>
                            <a:rPr lang="en-US" altLang="zh-TW" sz="2400" b="0" i="1" smtClean="0">
                              <a:latin typeface="Cambria Math" panose="02040503050406030204" pitchFamily="18" charset="0"/>
                            </a:rPr>
                            <m:t>𝑆</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𝐿</m:t>
                          </m:r>
                        </m:e>
                        <m:sub>
                          <m:r>
                            <a:rPr lang="en-US" altLang="zh-TW" sz="2400" b="0" i="1" smtClean="0">
                              <a:latin typeface="Cambria Math" panose="02040503050406030204" pitchFamily="18" charset="0"/>
                              <a:ea typeface="Cambria Math" panose="02040503050406030204" pitchFamily="18" charset="0"/>
                            </a:rPr>
                            <m:t>𝐶</m:t>
                          </m:r>
                        </m:sub>
                      </m:sSub>
                      <m:r>
                        <a:rPr lang="en-US" altLang="zh-TW" sz="2400" b="0" i="1" smtClean="0">
                          <a:latin typeface="Cambria Math" panose="02040503050406030204" pitchFamily="18" charset="0"/>
                          <a:ea typeface="Cambria Math" panose="02040503050406030204" pitchFamily="18" charset="0"/>
                        </a:rPr>
                        <m:t>=</m:t>
                      </m:r>
                      <m:sSub>
                        <m:sSubPr>
                          <m:ctrlPr>
                            <a:rPr lang="en-US" altLang="zh-TW" sz="2400" b="0" i="1" smtClean="0">
                              <a:latin typeface="Cambria Math" panose="02040503050406030204" pitchFamily="18" charset="0"/>
                              <a:ea typeface="Cambria Math" panose="02040503050406030204" pitchFamily="18" charset="0"/>
                            </a:rPr>
                          </m:ctrlPr>
                        </m:sSubPr>
                        <m:e>
                          <m:r>
                            <a:rPr lang="zh-TW" altLang="en-US" sz="2400" b="0" i="1" smtClean="0">
                              <a:latin typeface="Cambria Math" panose="02040503050406030204" pitchFamily="18" charset="0"/>
                              <a:ea typeface="Cambria Math" panose="02040503050406030204" pitchFamily="18" charset="0"/>
                            </a:rPr>
                            <m:t>𝜃</m:t>
                          </m:r>
                        </m:e>
                        <m:sub>
                          <m:r>
                            <a:rPr lang="en-US" altLang="zh-TW" sz="2400" b="0" i="1" smtClean="0">
                              <a:latin typeface="Cambria Math" panose="02040503050406030204" pitchFamily="18" charset="0"/>
                              <a:ea typeface="Cambria Math" panose="02040503050406030204" pitchFamily="18" charset="0"/>
                            </a:rPr>
                            <m:t>𝐿</m:t>
                          </m:r>
                        </m:sub>
                      </m:sSub>
                      <m:r>
                        <a:rPr lang="en-US" altLang="zh-TW" sz="2400" b="0" i="1" smtClean="0">
                          <a:latin typeface="Cambria Math" panose="02040503050406030204" pitchFamily="18" charset="0"/>
                          <a:ea typeface="Cambria Math" panose="02040503050406030204" pitchFamily="18" charset="0"/>
                        </a:rPr>
                        <m:t>×(</m:t>
                      </m:r>
                      <m:sSub>
                        <m:sSubPr>
                          <m:ctrlPr>
                            <a:rPr lang="en-US" altLang="zh-TW" sz="2400" b="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𝐿</m:t>
                          </m:r>
                        </m:e>
                        <m:sub>
                          <m:r>
                            <a:rPr lang="en-US" altLang="zh-TW" sz="2400" b="0" i="1" smtClean="0">
                              <a:latin typeface="Cambria Math" panose="02040503050406030204" pitchFamily="18" charset="0"/>
                              <a:ea typeface="Cambria Math" panose="02040503050406030204" pitchFamily="18" charset="0"/>
                            </a:rPr>
                            <m:t>𝐶</m:t>
                          </m:r>
                        </m:sub>
                      </m:sSub>
                      <m:r>
                        <a:rPr lang="en-US" altLang="zh-TW" sz="2400" b="0" i="1" smtClean="0">
                          <a:latin typeface="Cambria Math" panose="02040503050406030204" pitchFamily="18" charset="0"/>
                          <a:ea typeface="Cambria Math" panose="02040503050406030204" pitchFamily="18" charset="0"/>
                        </a:rPr>
                        <m:t>+100)</m:t>
                      </m:r>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2848716" y="5802530"/>
                <a:ext cx="3557641" cy="369332"/>
              </a:xfrm>
              <a:prstGeom prst="rect">
                <a:avLst/>
              </a:prstGeom>
              <a:blipFill rotWithShape="0">
                <a:blip r:embed="rId4"/>
                <a:stretch>
                  <a:fillRect l="-1541" r="-2740" b="-35000"/>
                </a:stretch>
              </a:blipFill>
            </p:spPr>
            <p:txBody>
              <a:bodyPr/>
              <a:lstStyle/>
              <a:p>
                <a:r>
                  <a:rPr lang="zh-TW" altLang="en-US">
                    <a:noFill/>
                  </a:rPr>
                  <a:t> </a:t>
                </a:r>
              </a:p>
            </p:txBody>
          </p:sp>
        </mc:Fallback>
      </mc:AlternateContent>
      <p:sp>
        <p:nvSpPr>
          <p:cNvPr id="64" name="向右箭號 63"/>
          <p:cNvSpPr/>
          <p:nvPr/>
        </p:nvSpPr>
        <p:spPr>
          <a:xfrm>
            <a:off x="1925595" y="3456426"/>
            <a:ext cx="912665" cy="253879"/>
          </a:xfrm>
          <a:prstGeom prst="rightArrow">
            <a:avLst>
              <a:gd name="adj1" fmla="val 17186"/>
              <a:gd name="adj2" fmla="val 4179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向右箭號 64"/>
          <p:cNvSpPr/>
          <p:nvPr/>
        </p:nvSpPr>
        <p:spPr>
          <a:xfrm>
            <a:off x="1341783" y="2108457"/>
            <a:ext cx="1496478" cy="253879"/>
          </a:xfrm>
          <a:prstGeom prst="rightArrow">
            <a:avLst>
              <a:gd name="adj1" fmla="val 17186"/>
              <a:gd name="adj2" fmla="val 4179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949681" y="1973786"/>
            <a:ext cx="385042" cy="523220"/>
          </a:xfrm>
          <a:prstGeom prst="rect">
            <a:avLst/>
          </a:prstGeom>
        </p:spPr>
        <p:txBody>
          <a:bodyPr wrap="none">
            <a:spAutoFit/>
          </a:bodyPr>
          <a:lstStyle/>
          <a:p>
            <a:r>
              <a:rPr lang="en-US" altLang="zh-TW" sz="2800" dirty="0">
                <a:latin typeface="Tekton Pro" panose="020F0603020208020904" pitchFamily="34" charset="0"/>
              </a:rPr>
              <a:t>P</a:t>
            </a:r>
            <a:endParaRPr lang="zh-TW" altLang="en-US" sz="2800" dirty="0"/>
          </a:p>
        </p:txBody>
      </p:sp>
      <p:sp>
        <p:nvSpPr>
          <p:cNvPr id="67" name="矩形 66"/>
          <p:cNvSpPr/>
          <p:nvPr/>
        </p:nvSpPr>
        <p:spPr>
          <a:xfrm>
            <a:off x="672682" y="3321755"/>
            <a:ext cx="1259127" cy="523220"/>
          </a:xfrm>
          <a:prstGeom prst="rect">
            <a:avLst/>
          </a:prstGeom>
        </p:spPr>
        <p:txBody>
          <a:bodyPr wrap="none">
            <a:spAutoFit/>
          </a:bodyPr>
          <a:lstStyle/>
          <a:p>
            <a:r>
              <a:rPr lang="en-US" altLang="zh-TW" sz="2400" dirty="0" smtClean="0">
                <a:latin typeface="Tekton Pro" panose="020F0603020208020904" pitchFamily="34" charset="0"/>
              </a:rPr>
              <a:t>0.519</a:t>
            </a:r>
            <a:r>
              <a:rPr lang="en-US" altLang="zh-TW" sz="2800" dirty="0" smtClean="0">
                <a:latin typeface="Tekton Pro" panose="020F0603020208020904" pitchFamily="34" charset="0"/>
              </a:rPr>
              <a:t>P</a:t>
            </a:r>
            <a:endParaRPr lang="zh-TW" altLang="en-US" sz="2800" dirty="0"/>
          </a:p>
        </p:txBody>
      </p:sp>
      <p:graphicFrame>
        <p:nvGraphicFramePr>
          <p:cNvPr id="68" name="表格 67"/>
          <p:cNvGraphicFramePr>
            <a:graphicFrameLocks noGrp="1"/>
          </p:cNvGraphicFramePr>
          <p:nvPr>
            <p:extLst>
              <p:ext uri="{D42A27DB-BD31-4B8C-83A1-F6EECF244321}">
                <p14:modId xmlns:p14="http://schemas.microsoft.com/office/powerpoint/2010/main" val="1438249233"/>
              </p:ext>
            </p:extLst>
          </p:nvPr>
        </p:nvGraphicFramePr>
        <p:xfrm>
          <a:off x="8596895" y="4158396"/>
          <a:ext cx="1898021" cy="1828800"/>
        </p:xfrm>
        <a:graphic>
          <a:graphicData uri="http://schemas.openxmlformats.org/drawingml/2006/table">
            <a:tbl>
              <a:tblPr firstRow="1" bandRow="1">
                <a:tableStyleId>{5940675A-B579-460E-94D1-54222C63F5DA}</a:tableStyleId>
              </a:tblPr>
              <a:tblGrid>
                <a:gridCol w="825975">
                  <a:extLst>
                    <a:ext uri="{9D8B030D-6E8A-4147-A177-3AD203B41FA5}">
                      <a16:colId xmlns:a16="http://schemas.microsoft.com/office/drawing/2014/main" val="20000"/>
                    </a:ext>
                  </a:extLst>
                </a:gridCol>
                <a:gridCol w="1072046">
                  <a:extLst>
                    <a:ext uri="{9D8B030D-6E8A-4147-A177-3AD203B41FA5}">
                      <a16:colId xmlns:a16="http://schemas.microsoft.com/office/drawing/2014/main" val="20001"/>
                    </a:ext>
                  </a:extLst>
                </a:gridCol>
              </a:tblGrid>
              <a:tr h="4327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smtClean="0">
                          <a:latin typeface="Tekton Pro" panose="020F0603020208020904" pitchFamily="34" charset="0"/>
                        </a:rPr>
                        <a:t>Mp</a:t>
                      </a:r>
                      <a:endParaRPr lang="zh-TW" altLang="en-US" sz="2400" dirty="0" smtClean="0">
                        <a:latin typeface="Tekton Pro" panose="020F0603020208020904" pitchFamily="34" charset="0"/>
                      </a:endParaRPr>
                    </a:p>
                  </a:txBody>
                  <a:tcPr>
                    <a:lnL w="12700" cmpd="sng">
                      <a:noFill/>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400" dirty="0" smtClean="0">
                          <a:latin typeface="Tekton Pro" panose="020F0603020208020904" pitchFamily="34" charset="0"/>
                        </a:rPr>
                        <a:t>kN-m</a:t>
                      </a:r>
                      <a:endParaRPr lang="zh-TW" altLang="en-US" sz="2400" dirty="0">
                        <a:latin typeface="Tekton Pro" panose="020F0603020208020904" pitchFamily="34" charset="0"/>
                      </a:endParaRPr>
                    </a:p>
                  </a:txBody>
                  <a:tcPr>
                    <a:lnL w="12700" cap="flat" cmpd="sng" algn="ctr">
                      <a:solidFill>
                        <a:srgbClr val="8AD48C"/>
                      </a:solidFill>
                      <a:prstDash val="solid"/>
                      <a:round/>
                      <a:headEnd type="none" w="med" len="med"/>
                      <a:tailEnd type="none" w="med" len="med"/>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2788">
                <a:tc>
                  <a:txBody>
                    <a:bodyPr/>
                    <a:lstStyle/>
                    <a:p>
                      <a:r>
                        <a:rPr lang="en-US" altLang="zh-TW" sz="2400" dirty="0" smtClean="0">
                          <a:latin typeface="Tekton Pro" panose="020F0603020208020904" pitchFamily="34" charset="0"/>
                        </a:rPr>
                        <a:t>1C1</a:t>
                      </a:r>
                      <a:endParaRPr lang="zh-TW" altLang="en-US" sz="2400" dirty="0">
                        <a:latin typeface="Tekton Pro" panose="020F0603020208020904" pitchFamily="34" charset="0"/>
                      </a:endParaRPr>
                    </a:p>
                  </a:txBody>
                  <a:tcP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TW" sz="2400" dirty="0" smtClean="0">
                          <a:latin typeface="Tekton Pro" panose="020F0603020208020904" pitchFamily="34" charset="0"/>
                        </a:rPr>
                        <a:t>118.1</a:t>
                      </a:r>
                      <a:endParaRPr lang="zh-TW" altLang="en-US" sz="2400" dirty="0">
                        <a:latin typeface="Tekton Pro" panose="020F0603020208020904" pitchFamily="34" charset="0"/>
                      </a:endParaRPr>
                    </a:p>
                  </a:txBody>
                  <a:tcP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2788">
                <a:tc>
                  <a:txBody>
                    <a:bodyPr/>
                    <a:lstStyle/>
                    <a:p>
                      <a:r>
                        <a:rPr lang="en-US" altLang="zh-TW" sz="2400" dirty="0" smtClean="0">
                          <a:latin typeface="Tekton Pro" panose="020F0603020208020904" pitchFamily="34" charset="0"/>
                        </a:rPr>
                        <a:t>1C2</a:t>
                      </a:r>
                      <a:endParaRPr lang="zh-TW" altLang="en-US" sz="2400" dirty="0">
                        <a:latin typeface="Tekton Pro" panose="020F0603020208020904" pitchFamily="34" charset="0"/>
                      </a:endParaRPr>
                    </a:p>
                  </a:txBody>
                  <a:tcPr>
                    <a:lnL w="12700" cmpd="sng">
                      <a:noFill/>
                    </a:lnL>
                    <a:lnR w="12700" cap="flat" cmpd="sng" algn="ctr">
                      <a:solidFill>
                        <a:srgbClr val="8AD48C"/>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TW" sz="2400" dirty="0" smtClean="0">
                          <a:latin typeface="Tekton Pro" panose="020F0603020208020904" pitchFamily="34" charset="0"/>
                        </a:rPr>
                        <a:t>101.8</a:t>
                      </a:r>
                      <a:endParaRPr lang="zh-TW" altLang="en-US" sz="2400" dirty="0">
                        <a:latin typeface="Tekton Pro" panose="020F0603020208020904" pitchFamily="34" charset="0"/>
                      </a:endParaRPr>
                    </a:p>
                  </a:txBody>
                  <a:tcPr>
                    <a:lnL w="12700" cap="flat" cmpd="sng" algn="ctr">
                      <a:solidFill>
                        <a:srgbClr val="8AD48C"/>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2788">
                <a:tc>
                  <a:txBody>
                    <a:bodyPr/>
                    <a:lstStyle/>
                    <a:p>
                      <a:r>
                        <a:rPr lang="en-US" altLang="zh-TW" sz="2400" dirty="0" smtClean="0">
                          <a:latin typeface="Tekton Pro" panose="020F0603020208020904" pitchFamily="34" charset="0"/>
                        </a:rPr>
                        <a:t>1C3</a:t>
                      </a:r>
                      <a:endParaRPr lang="zh-TW" altLang="en-US" sz="2400" dirty="0">
                        <a:latin typeface="Tekton Pro" panose="020F0603020208020904" pitchFamily="34" charset="0"/>
                      </a:endParaRPr>
                    </a:p>
                  </a:txBody>
                  <a:tcPr>
                    <a:lnL w="12700" cmpd="sng">
                      <a:noFill/>
                    </a:lnL>
                    <a:lnR w="12700" cap="flat" cmpd="sng" algn="ctr">
                      <a:solidFill>
                        <a:srgbClr val="8AD48C"/>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TW" sz="2400" dirty="0" smtClean="0">
                          <a:latin typeface="Tekton Pro" panose="020F0603020208020904" pitchFamily="34" charset="0"/>
                        </a:rPr>
                        <a:t>41.6</a:t>
                      </a:r>
                      <a:endParaRPr lang="zh-TW" altLang="en-US" sz="2400" dirty="0">
                        <a:latin typeface="Tekton Pro" panose="020F0603020208020904" pitchFamily="34" charset="0"/>
                      </a:endParaRPr>
                    </a:p>
                  </a:txBody>
                  <a:tcPr>
                    <a:lnL w="12700" cap="flat" cmpd="sng" algn="ctr">
                      <a:solidFill>
                        <a:srgbClr val="8AD48C"/>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9" name="文字方塊 68"/>
          <p:cNvSpPr txBox="1"/>
          <p:nvPr/>
        </p:nvSpPr>
        <p:spPr>
          <a:xfrm>
            <a:off x="566166" y="660451"/>
            <a:ext cx="2283382" cy="646331"/>
          </a:xfrm>
          <a:prstGeom prst="rect">
            <a:avLst/>
          </a:prstGeom>
          <a:noFill/>
        </p:spPr>
        <p:txBody>
          <a:bodyPr wrap="none" rtlCol="0">
            <a:spAutoFit/>
          </a:bodyPr>
          <a:lstStyle/>
          <a:p>
            <a:r>
              <a:rPr lang="en-US" altLang="zh-TW" sz="3600" dirty="0">
                <a:solidFill>
                  <a:srgbClr val="A7D782"/>
                </a:solidFill>
                <a:latin typeface="Tekton Pro" panose="020F0603020208020904" pitchFamily="34" charset="0"/>
              </a:rPr>
              <a:t>C</a:t>
            </a:r>
            <a:r>
              <a:rPr lang="en-US" altLang="zh-TW" sz="3600" dirty="0" smtClean="0">
                <a:solidFill>
                  <a:srgbClr val="A7D782"/>
                </a:solidFill>
                <a:latin typeface="Tekton Pro" panose="020F0603020208020904" pitchFamily="34" charset="0"/>
              </a:rPr>
              <a:t>alculation</a:t>
            </a:r>
            <a:endParaRPr lang="zh-TW" altLang="en-US" sz="3600" dirty="0">
              <a:solidFill>
                <a:srgbClr val="A7D782"/>
              </a:solidFill>
              <a:latin typeface="Tekton Pro" panose="020F0603020208020904" pitchFamily="34" charset="0"/>
            </a:endParaRPr>
          </a:p>
        </p:txBody>
      </p:sp>
    </p:spTree>
    <p:extLst>
      <p:ext uri="{BB962C8B-B14F-4D97-AF65-F5344CB8AC3E}">
        <p14:creationId xmlns:p14="http://schemas.microsoft.com/office/powerpoint/2010/main" val="3580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5350311"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Upper bound method</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 name="文字方塊 1"/>
              <p:cNvSpPr txBox="1"/>
              <p:nvPr/>
            </p:nvSpPr>
            <p:spPr>
              <a:xfrm>
                <a:off x="1179888" y="1767691"/>
                <a:ext cx="6599499"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TW" altLang="en-US" sz="2000" i="1" smtClean="0">
                              <a:latin typeface="Cambria Math" panose="02040503050406030204" pitchFamily="18" charset="0"/>
                            </a:rPr>
                          </m:ctrlPr>
                        </m:naryPr>
                        <m:sub/>
                        <m:sup/>
                        <m:e>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𝑃</m:t>
                              </m:r>
                            </m:e>
                            <m:sub>
                              <m:r>
                                <a:rPr lang="en-US" altLang="zh-TW" sz="2000" b="0" i="1" smtClean="0">
                                  <a:latin typeface="Cambria Math" panose="02040503050406030204" pitchFamily="18" charset="0"/>
                                </a:rPr>
                                <m:t>𝑖</m:t>
                              </m:r>
                            </m:sub>
                          </m:sSub>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h</m:t>
                              </m:r>
                            </m:e>
                            <m:sub>
                              <m:r>
                                <a:rPr lang="en-US" altLang="zh-TW" sz="2000" b="0" i="1" smtClean="0">
                                  <a:latin typeface="Cambria Math" panose="02040503050406030204" pitchFamily="18" charset="0"/>
                                </a:rPr>
                                <m:t>𝑖</m:t>
                              </m:r>
                            </m:sub>
                          </m:sSub>
                          <m:r>
                            <a:rPr lang="zh-TW" altLang="en-US" sz="2000" i="1" smtClean="0">
                              <a:latin typeface="Cambria Math" panose="02040503050406030204" pitchFamily="18" charset="0"/>
                            </a:rPr>
                            <m:t>𝛿</m:t>
                          </m:r>
                          <m:sSub>
                            <m:sSubPr>
                              <m:ctrlPr>
                                <a:rPr lang="en-US" altLang="zh-TW" sz="2000" i="1" smtClean="0">
                                  <a:latin typeface="Cambria Math" panose="02040503050406030204" pitchFamily="18" charset="0"/>
                                </a:rPr>
                              </m:ctrlPr>
                            </m:sSubPr>
                            <m:e>
                              <m:r>
                                <a:rPr lang="zh-TW" altLang="en-US" sz="2000" i="1" smtClean="0">
                                  <a:latin typeface="Cambria Math" panose="02040503050406030204" pitchFamily="18" charset="0"/>
                                </a:rPr>
                                <m:t>𝜃</m:t>
                              </m:r>
                            </m:e>
                            <m:sub>
                              <m:r>
                                <a:rPr lang="en-US" altLang="zh-TW" sz="2000" b="0" i="1" smtClean="0">
                                  <a:latin typeface="Cambria Math" panose="02040503050406030204" pitchFamily="18" charset="0"/>
                                </a:rPr>
                                <m:t>𝑖</m:t>
                              </m:r>
                            </m:sub>
                          </m:sSub>
                        </m:e>
                      </m:nary>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𝑃</m:t>
                      </m:r>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400</m:t>
                          </m:r>
                          <m:r>
                            <a:rPr lang="en-US" altLang="zh-TW" sz="2000" b="0" i="1" smtClean="0">
                              <a:latin typeface="Cambria Math" panose="02040503050406030204" pitchFamily="18" charset="0"/>
                              <a:ea typeface="Cambria Math" panose="02040503050406030204" pitchFamily="18" charset="0"/>
                            </a:rPr>
                            <m:t>×</m:t>
                          </m:r>
                          <m:sSub>
                            <m:sSubPr>
                              <m:ctrlPr>
                                <a:rPr lang="en-US" altLang="zh-TW" sz="2000" b="0" i="1" smtClean="0">
                                  <a:latin typeface="Cambria Math" panose="02040503050406030204" pitchFamily="18" charset="0"/>
                                  <a:ea typeface="Cambria Math" panose="02040503050406030204" pitchFamily="18" charset="0"/>
                                </a:rPr>
                              </m:ctrlPr>
                            </m:sSubPr>
                            <m:e>
                              <m:r>
                                <a:rPr lang="zh-TW" altLang="en-US" sz="2000" b="0" i="1" smtClean="0">
                                  <a:latin typeface="Cambria Math" panose="02040503050406030204" pitchFamily="18" charset="0"/>
                                  <a:ea typeface="Cambria Math" panose="02040503050406030204" pitchFamily="18" charset="0"/>
                                </a:rPr>
                                <m:t>𝜃</m:t>
                              </m:r>
                            </m:e>
                            <m:sub>
                              <m:r>
                                <a:rPr lang="en-US" altLang="zh-TW" sz="2000" b="0" i="1" smtClean="0">
                                  <a:latin typeface="Cambria Math" panose="02040503050406030204" pitchFamily="18" charset="0"/>
                                  <a:ea typeface="Cambria Math" panose="02040503050406030204" pitchFamily="18" charset="0"/>
                                </a:rPr>
                                <m:t>𝐿</m:t>
                              </m:r>
                            </m:sub>
                          </m:sSub>
                        </m:e>
                      </m:d>
                      <m:r>
                        <a:rPr lang="en-US" altLang="zh-TW" sz="2000" b="0" i="1" smtClean="0">
                          <a:latin typeface="Cambria Math" panose="02040503050406030204" pitchFamily="18" charset="0"/>
                        </a:rPr>
                        <m:t>+0.519</m:t>
                      </m:r>
                      <m:r>
                        <a:rPr lang="en-US" altLang="zh-TW" sz="2000" b="0" i="1" smtClean="0">
                          <a:latin typeface="Cambria Math" panose="02040503050406030204" pitchFamily="18" charset="0"/>
                        </a:rPr>
                        <m:t>𝑃</m:t>
                      </m:r>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400</m:t>
                          </m:r>
                          <m:r>
                            <a:rPr lang="en-US" altLang="zh-TW" sz="2000" b="0" i="1" smtClean="0">
                              <a:latin typeface="Cambria Math" panose="02040503050406030204" pitchFamily="18" charset="0"/>
                              <a:ea typeface="Cambria Math" panose="02040503050406030204" pitchFamily="18" charset="0"/>
                            </a:rPr>
                            <m:t>×</m:t>
                          </m:r>
                          <m:sSub>
                            <m:sSubPr>
                              <m:ctrlPr>
                                <a:rPr lang="en-US" altLang="zh-TW" sz="2000" b="0" i="1" smtClean="0">
                                  <a:latin typeface="Cambria Math" panose="02040503050406030204" pitchFamily="18" charset="0"/>
                                  <a:ea typeface="Cambria Math" panose="02040503050406030204" pitchFamily="18" charset="0"/>
                                </a:rPr>
                              </m:ctrlPr>
                            </m:sSubPr>
                            <m:e>
                              <m:r>
                                <a:rPr lang="zh-TW" altLang="en-US" sz="2000" b="0" i="1" smtClean="0">
                                  <a:latin typeface="Cambria Math" panose="02040503050406030204" pitchFamily="18" charset="0"/>
                                  <a:ea typeface="Cambria Math" panose="02040503050406030204" pitchFamily="18" charset="0"/>
                                </a:rPr>
                                <m:t>𝜃</m:t>
                              </m:r>
                            </m:e>
                            <m:sub>
                              <m:r>
                                <a:rPr lang="en-US" altLang="zh-TW" sz="2000" b="0" i="1" smtClean="0">
                                  <a:latin typeface="Cambria Math" panose="02040503050406030204" pitchFamily="18" charset="0"/>
                                  <a:ea typeface="Cambria Math" panose="02040503050406030204" pitchFamily="18" charset="0"/>
                                </a:rPr>
                                <m:t>𝐿</m:t>
                              </m:r>
                            </m:sub>
                          </m:sSub>
                        </m:e>
                      </m:d>
                      <m:r>
                        <a:rPr lang="en-US" altLang="zh-TW" sz="2000" b="0" i="1" smtClean="0">
                          <a:latin typeface="Cambria Math" panose="02040503050406030204" pitchFamily="18" charset="0"/>
                        </a:rPr>
                        <m:t>=607.6</m:t>
                      </m:r>
                      <m:r>
                        <a:rPr lang="en-US" altLang="zh-TW" sz="2000" b="0" i="1" smtClean="0">
                          <a:latin typeface="Cambria Math" panose="02040503050406030204" pitchFamily="18" charset="0"/>
                        </a:rPr>
                        <m:t>𝑃</m:t>
                      </m:r>
                      <m:sSub>
                        <m:sSubPr>
                          <m:ctrlPr>
                            <a:rPr lang="en-US" altLang="zh-TW" sz="2000" b="0" i="1" smtClean="0">
                              <a:latin typeface="Cambria Math" panose="02040503050406030204" pitchFamily="18" charset="0"/>
                              <a:ea typeface="Cambria Math" panose="02040503050406030204" pitchFamily="18" charset="0"/>
                            </a:rPr>
                          </m:ctrlPr>
                        </m:sSubPr>
                        <m:e>
                          <m:r>
                            <a:rPr lang="zh-TW" altLang="en-US" sz="2000" b="0" i="1" smtClean="0">
                              <a:latin typeface="Cambria Math" panose="02040503050406030204" pitchFamily="18" charset="0"/>
                              <a:ea typeface="Cambria Math" panose="02040503050406030204" pitchFamily="18" charset="0"/>
                            </a:rPr>
                            <m:t>𝜃</m:t>
                          </m:r>
                        </m:e>
                        <m:sub>
                          <m:r>
                            <a:rPr lang="en-US" altLang="zh-TW" sz="2000" b="0" i="1" smtClean="0">
                              <a:latin typeface="Cambria Math" panose="02040503050406030204" pitchFamily="18" charset="0"/>
                              <a:ea typeface="Cambria Math" panose="02040503050406030204" pitchFamily="18" charset="0"/>
                            </a:rPr>
                            <m:t>𝐿</m:t>
                          </m:r>
                        </m:sub>
                      </m:sSub>
                    </m:oMath>
                  </m:oMathPara>
                </a14:m>
                <a:endParaRPr lang="zh-TW" altLang="en-US" sz="20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179888" y="1767691"/>
                <a:ext cx="6599499" cy="745332"/>
              </a:xfrm>
              <a:prstGeom prst="rect">
                <a:avLst/>
              </a:prstGeom>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1179888" y="2546942"/>
                <a:ext cx="5104154"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TW" altLang="en-US" sz="2000" i="1" smtClean="0">
                              <a:latin typeface="Cambria Math" panose="02040503050406030204" pitchFamily="18" charset="0"/>
                            </a:rPr>
                          </m:ctrlPr>
                        </m:naryPr>
                        <m:sub/>
                        <m:sup/>
                        <m:e>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𝑀</m:t>
                              </m:r>
                            </m:e>
                            <m:sub>
                              <m:r>
                                <a:rPr lang="en-US" altLang="zh-TW" sz="2000" b="0" i="1" smtClean="0">
                                  <a:latin typeface="Cambria Math" panose="02040503050406030204" pitchFamily="18" charset="0"/>
                                </a:rPr>
                                <m:t>𝑝</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Sub>
                          <m:r>
                            <a:rPr lang="zh-TW" altLang="en-US" sz="2000" b="0" i="1" smtClean="0">
                              <a:latin typeface="Cambria Math" panose="02040503050406030204" pitchFamily="18" charset="0"/>
                            </a:rPr>
                            <m:t>𝛿</m:t>
                          </m:r>
                          <m:sSub>
                            <m:sSubPr>
                              <m:ctrlPr>
                                <a:rPr lang="en-US" altLang="zh-TW" sz="2000" b="0" i="1" smtClean="0">
                                  <a:latin typeface="Cambria Math" panose="02040503050406030204" pitchFamily="18" charset="0"/>
                                </a:rPr>
                              </m:ctrlPr>
                            </m:sSubPr>
                            <m:e>
                              <m:r>
                                <a:rPr lang="zh-TW" altLang="en-US" sz="2000" b="0" i="1" smtClean="0">
                                  <a:latin typeface="Cambria Math" panose="02040503050406030204" pitchFamily="18" charset="0"/>
                                </a:rPr>
                                <m:t>𝜃</m:t>
                              </m:r>
                            </m:e>
                            <m:sub>
                              <m:r>
                                <a:rPr lang="en-US" altLang="zh-TW" sz="2000" b="0" i="1" smtClean="0">
                                  <a:latin typeface="Cambria Math" panose="02040503050406030204" pitchFamily="18" charset="0"/>
                                </a:rPr>
                                <m:t>𝑆</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Sub>
                          <m:r>
                            <a:rPr lang="en-US" altLang="zh-TW" sz="2000" b="0" i="1" smtClean="0">
                              <a:latin typeface="Cambria Math" panose="02040503050406030204" pitchFamily="18" charset="0"/>
                            </a:rPr>
                            <m:t>)</m:t>
                          </m:r>
                        </m:e>
                      </m:nary>
                      <m:r>
                        <a:rPr lang="en-US" altLang="zh-TW" sz="2000" b="0" i="1" smtClean="0">
                          <a:latin typeface="Cambria Math" panose="02040503050406030204" pitchFamily="18" charset="0"/>
                        </a:rPr>
                        <m:t>+</m:t>
                      </m:r>
                      <m:nary>
                        <m:naryPr>
                          <m:chr m:val="∑"/>
                          <m:subHide m:val="on"/>
                          <m:supHide m:val="on"/>
                          <m:ctrlPr>
                            <a:rPr lang="zh-TW" altLang="en-US" sz="2000" i="1" smtClean="0">
                              <a:latin typeface="Cambria Math" panose="02040503050406030204" pitchFamily="18" charset="0"/>
                            </a:rPr>
                          </m:ctrlPr>
                        </m:naryPr>
                        <m:sub/>
                        <m:sup/>
                        <m:e>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𝑀</m:t>
                              </m:r>
                            </m:e>
                            <m:sub>
                              <m:r>
                                <a:rPr lang="en-US" altLang="zh-TW" sz="2000" b="0" i="1" smtClean="0">
                                  <a:latin typeface="Cambria Math" panose="02040503050406030204" pitchFamily="18" charset="0"/>
                                </a:rPr>
                                <m:t>𝑝</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Sub>
                          <m:r>
                            <a:rPr lang="zh-TW" altLang="en-US" sz="2000" b="0" i="1" smtClean="0">
                              <a:latin typeface="Cambria Math" panose="02040503050406030204" pitchFamily="18" charset="0"/>
                            </a:rPr>
                            <m:t>𝛿</m:t>
                          </m:r>
                          <m:sSub>
                            <m:sSubPr>
                              <m:ctrlPr>
                                <a:rPr lang="en-US" altLang="zh-TW" sz="2000" b="0" i="1" smtClean="0">
                                  <a:latin typeface="Cambria Math" panose="02040503050406030204" pitchFamily="18" charset="0"/>
                                </a:rPr>
                              </m:ctrlPr>
                            </m:sSubPr>
                            <m:e>
                              <m:r>
                                <a:rPr lang="zh-TW" altLang="en-US" sz="2000" b="0" i="1" smtClean="0">
                                  <a:latin typeface="Cambria Math" panose="02040503050406030204" pitchFamily="18" charset="0"/>
                                </a:rPr>
                                <m:t>𝜃</m:t>
                              </m:r>
                            </m:e>
                            <m:sub>
                              <m:r>
                                <a:rPr lang="en-US" altLang="zh-TW" sz="2000" b="0" i="1" smtClean="0">
                                  <a:latin typeface="Cambria Math" panose="02040503050406030204" pitchFamily="18" charset="0"/>
                                </a:rPr>
                                <m:t>𝐿</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Sub>
                          <m:r>
                            <a:rPr lang="en-US" altLang="zh-TW" sz="2000" b="0" i="1" smtClean="0">
                              <a:latin typeface="Cambria Math" panose="02040503050406030204" pitchFamily="18" charset="0"/>
                            </a:rPr>
                            <m:t>)</m:t>
                          </m:r>
                        </m:e>
                      </m:nary>
                      <m:r>
                        <a:rPr lang="en-US" altLang="zh-TW" sz="2000" b="0" i="1" smtClean="0">
                          <a:latin typeface="Cambria Math" panose="02040503050406030204" pitchFamily="18" charset="0"/>
                        </a:rPr>
                        <m:t>=81758667</m:t>
                      </m:r>
                      <m:sSub>
                        <m:sSubPr>
                          <m:ctrlPr>
                            <a:rPr lang="en-US" altLang="zh-TW" sz="2000" b="0" i="1" smtClean="0">
                              <a:latin typeface="Cambria Math" panose="02040503050406030204" pitchFamily="18" charset="0"/>
                              <a:ea typeface="Cambria Math" panose="02040503050406030204" pitchFamily="18" charset="0"/>
                            </a:rPr>
                          </m:ctrlPr>
                        </m:sSubPr>
                        <m:e>
                          <m:r>
                            <a:rPr lang="zh-TW" altLang="en-US" sz="2000" b="0" i="1" smtClean="0">
                              <a:latin typeface="Cambria Math" panose="02040503050406030204" pitchFamily="18" charset="0"/>
                              <a:ea typeface="Cambria Math" panose="02040503050406030204" pitchFamily="18" charset="0"/>
                            </a:rPr>
                            <m:t>𝜃</m:t>
                          </m:r>
                        </m:e>
                        <m:sub>
                          <m:r>
                            <a:rPr lang="en-US" altLang="zh-TW" sz="2000" b="0" i="1" smtClean="0">
                              <a:latin typeface="Cambria Math" panose="02040503050406030204" pitchFamily="18" charset="0"/>
                              <a:ea typeface="Cambria Math" panose="02040503050406030204" pitchFamily="18" charset="0"/>
                            </a:rPr>
                            <m:t>𝐿</m:t>
                          </m:r>
                        </m:sub>
                      </m:sSub>
                    </m:oMath>
                  </m:oMathPara>
                </a14:m>
                <a:endParaRPr lang="zh-TW" altLang="en-US" sz="20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179888" y="2546942"/>
                <a:ext cx="5104154" cy="74533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179888" y="3450290"/>
                <a:ext cx="7326429" cy="331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𝑉</m:t>
                          </m:r>
                        </m:e>
                        <m:sub>
                          <m:r>
                            <a:rPr lang="en-US" altLang="zh-TW" sz="2000" b="0" i="1" smtClean="0">
                              <a:latin typeface="Cambria Math" panose="02040503050406030204" pitchFamily="18" charset="0"/>
                            </a:rPr>
                            <m:t>𝑢𝑝𝑝𝑒𝑟𝑏𝑜𝑢𝑛𝑑</m:t>
                          </m:r>
                        </m:sub>
                      </m:sSub>
                      <m:r>
                        <a:rPr lang="en-US" altLang="zh-TW" sz="2000" b="0" i="1" smtClean="0">
                          <a:latin typeface="Cambria Math" panose="02040503050406030204" pitchFamily="18" charset="0"/>
                        </a:rPr>
                        <m:t>=</m:t>
                      </m:r>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1+0.519</m:t>
                          </m:r>
                        </m:e>
                      </m:d>
                      <m:r>
                        <a:rPr lang="en-US" altLang="zh-TW" sz="2000" b="0" i="1" smtClean="0">
                          <a:latin typeface="Cambria Math" panose="02040503050406030204" pitchFamily="18" charset="0"/>
                        </a:rPr>
                        <m:t>𝑃</m:t>
                      </m:r>
                      <m:r>
                        <a:rPr lang="en-US" altLang="zh-TW" sz="2000" b="0" i="1" smtClean="0">
                          <a:latin typeface="Cambria Math" panose="02040503050406030204" pitchFamily="18" charset="0"/>
                        </a:rPr>
                        <m:t>=1.519×134560.02=20439</m:t>
                      </m:r>
                      <m:r>
                        <a:rPr lang="en-US" altLang="zh-TW" sz="2000" b="0" i="1" smtClean="0">
                          <a:latin typeface="Cambria Math" panose="02040503050406030204" pitchFamily="18" charset="0"/>
                          <a:ea typeface="Cambria Math" panose="02040503050406030204" pitchFamily="18" charset="0"/>
                        </a:rPr>
                        <m:t>6.7 </m:t>
                      </m:r>
                      <m:r>
                        <a:rPr lang="en-US" altLang="zh-TW" sz="2000" b="0" i="1" smtClean="0">
                          <a:latin typeface="Cambria Math" panose="02040503050406030204" pitchFamily="18" charset="0"/>
                          <a:ea typeface="Cambria Math" panose="02040503050406030204" pitchFamily="18" charset="0"/>
                        </a:rPr>
                        <m:t>𝑘𝑔</m:t>
                      </m:r>
                    </m:oMath>
                  </m:oMathPara>
                </a14:m>
                <a:endParaRPr lang="zh-TW" altLang="en-US" sz="20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179888" y="3450290"/>
                <a:ext cx="7326429" cy="331437"/>
              </a:xfrm>
              <a:prstGeom prst="rect">
                <a:avLst/>
              </a:prstGeom>
              <a:blipFill rotWithShape="0">
                <a:blip r:embed="rId4"/>
                <a:stretch>
                  <a:fillRect l="-416" r="-749" b="-27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1179887" y="4063822"/>
                <a:ext cx="2559547" cy="331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𝑉</m:t>
                          </m:r>
                        </m:e>
                        <m:sub>
                          <m:r>
                            <a:rPr lang="en-US" altLang="zh-TW" sz="2000" b="0" i="1" smtClean="0">
                              <a:latin typeface="Cambria Math" panose="02040503050406030204" pitchFamily="18" charset="0"/>
                            </a:rPr>
                            <m:t>𝑝𝑢𝑠h𝑜𝑣𝑒𝑟</m:t>
                          </m:r>
                        </m:sub>
                      </m:sSub>
                      <m:r>
                        <a:rPr lang="en-US" altLang="zh-TW" sz="2000" b="0" i="1" smtClean="0">
                          <a:latin typeface="Cambria Math" panose="02040503050406030204" pitchFamily="18" charset="0"/>
                        </a:rPr>
                        <m:t>=456065</m:t>
                      </m:r>
                      <m:r>
                        <a:rPr lang="en-US" altLang="zh-TW" sz="2000" b="0" i="1" smtClean="0">
                          <a:latin typeface="Cambria Math" panose="02040503050406030204" pitchFamily="18" charset="0"/>
                          <a:ea typeface="Cambria Math" panose="02040503050406030204" pitchFamily="18" charset="0"/>
                        </a:rPr>
                        <m:t>𝑘𝑔</m:t>
                      </m:r>
                    </m:oMath>
                  </m:oMathPara>
                </a14:m>
                <a:endParaRPr lang="zh-TW" altLang="en-US" sz="2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1179887" y="4063822"/>
                <a:ext cx="2559547" cy="331437"/>
              </a:xfrm>
              <a:prstGeom prst="rect">
                <a:avLst/>
              </a:prstGeom>
              <a:blipFill rotWithShape="0">
                <a:blip r:embed="rId5"/>
                <a:stretch>
                  <a:fillRect l="-1909" r="-2864" b="-27778"/>
                </a:stretch>
              </a:blipFill>
            </p:spPr>
            <p:txBody>
              <a:bodyPr/>
              <a:lstStyle/>
              <a:p>
                <a:r>
                  <a:rPr lang="zh-TW" altLang="en-US">
                    <a:noFill/>
                  </a:rPr>
                  <a:t> </a:t>
                </a:r>
              </a:p>
            </p:txBody>
          </p:sp>
        </mc:Fallback>
      </mc:AlternateContent>
      <p:sp>
        <p:nvSpPr>
          <p:cNvPr id="47" name="文字方塊 46"/>
          <p:cNvSpPr txBox="1"/>
          <p:nvPr/>
        </p:nvSpPr>
        <p:spPr>
          <a:xfrm>
            <a:off x="566166" y="660451"/>
            <a:ext cx="2283382" cy="646331"/>
          </a:xfrm>
          <a:prstGeom prst="rect">
            <a:avLst/>
          </a:prstGeom>
          <a:noFill/>
        </p:spPr>
        <p:txBody>
          <a:bodyPr wrap="none" rtlCol="0">
            <a:spAutoFit/>
          </a:bodyPr>
          <a:lstStyle/>
          <a:p>
            <a:r>
              <a:rPr lang="en-US" altLang="zh-TW" sz="3600" dirty="0">
                <a:solidFill>
                  <a:srgbClr val="A7D782"/>
                </a:solidFill>
                <a:latin typeface="Tekton Pro" panose="020F0603020208020904" pitchFamily="34" charset="0"/>
              </a:rPr>
              <a:t>C</a:t>
            </a:r>
            <a:r>
              <a:rPr lang="en-US" altLang="zh-TW" sz="3600" dirty="0" smtClean="0">
                <a:solidFill>
                  <a:srgbClr val="A7D782"/>
                </a:solidFill>
                <a:latin typeface="Tekton Pro" panose="020F0603020208020904" pitchFamily="34" charset="0"/>
              </a:rPr>
              <a:t>alculation</a:t>
            </a:r>
            <a:endParaRPr lang="zh-TW" altLang="en-US" sz="3600" dirty="0">
              <a:solidFill>
                <a:srgbClr val="A7D782"/>
              </a:solidFill>
              <a:latin typeface="Tekton Pro" panose="020F0603020208020904" pitchFamily="34" charset="0"/>
            </a:endParaRPr>
          </a:p>
        </p:txBody>
      </p:sp>
    </p:spTree>
    <p:extLst>
      <p:ext uri="{BB962C8B-B14F-4D97-AF65-F5344CB8AC3E}">
        <p14:creationId xmlns:p14="http://schemas.microsoft.com/office/powerpoint/2010/main" val="39556271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600968"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Summary</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6037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065218"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 y="288000"/>
            <a:ext cx="12200025" cy="542424"/>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40786"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Introduction</a:t>
            </a:r>
            <a:endParaRPr lang="zh-TW" altLang="en-US" sz="4800" dirty="0">
              <a:solidFill>
                <a:schemeClr val="bg1"/>
              </a:solidFill>
              <a:latin typeface="Tekton Pro" panose="020F0603020208020904" pitchFamily="34" charset="0"/>
            </a:endParaRPr>
          </a:p>
        </p:txBody>
      </p:sp>
      <p:sp>
        <p:nvSpPr>
          <p:cNvPr id="12" name="文字方塊 11"/>
          <p:cNvSpPr txBox="1"/>
          <p:nvPr/>
        </p:nvSpPr>
        <p:spPr>
          <a:xfrm>
            <a:off x="566166" y="1679233"/>
            <a:ext cx="11066104" cy="1261884"/>
          </a:xfrm>
          <a:prstGeom prst="rect">
            <a:avLst/>
          </a:prstGeom>
          <a:noFill/>
        </p:spPr>
        <p:txBody>
          <a:bodyPr wrap="square" rtlCol="0">
            <a:spAutoFit/>
          </a:bodyPr>
          <a:lstStyle/>
          <a:p>
            <a:pPr algn="just"/>
            <a:r>
              <a:rPr lang="en-US" altLang="zh-TW" sz="3200" dirty="0" smtClean="0">
                <a:solidFill>
                  <a:srgbClr val="79ADDD"/>
                </a:solidFill>
                <a:latin typeface="Tekton Pro" panose="020F0603020208020904" pitchFamily="34" charset="0"/>
              </a:rPr>
              <a:t>1. </a:t>
            </a:r>
            <a:r>
              <a:rPr lang="en-US" altLang="zh-TW" sz="2200" dirty="0" smtClean="0">
                <a:latin typeface="Tekton Pro" panose="020F0603020208020904" pitchFamily="34" charset="0"/>
              </a:rPr>
              <a:t>After the 921 earthquake, many school buildings collapsed. The lack of seismic design building code in the past was discovered. So that the seismic design of the school buildings began to be carried out with today’s norms.</a:t>
            </a:r>
            <a:endParaRPr lang="zh-TW" altLang="en-US" sz="2200" dirty="0">
              <a:latin typeface="Tekton Pro" panose="020F0603020208020904" pitchFamily="34" charset="0"/>
            </a:endParaRPr>
          </a:p>
        </p:txBody>
      </p:sp>
      <p:sp>
        <p:nvSpPr>
          <p:cNvPr id="13" name="文字方塊 12"/>
          <p:cNvSpPr txBox="1"/>
          <p:nvPr/>
        </p:nvSpPr>
        <p:spPr>
          <a:xfrm>
            <a:off x="566166" y="3367377"/>
            <a:ext cx="11066104" cy="923330"/>
          </a:xfrm>
          <a:prstGeom prst="rect">
            <a:avLst/>
          </a:prstGeom>
          <a:noFill/>
        </p:spPr>
        <p:txBody>
          <a:bodyPr wrap="square" rtlCol="0">
            <a:spAutoFit/>
          </a:bodyPr>
          <a:lstStyle/>
          <a:p>
            <a:pPr algn="just"/>
            <a:r>
              <a:rPr lang="en-US" altLang="zh-TW" sz="3200" dirty="0" smtClean="0">
                <a:solidFill>
                  <a:srgbClr val="79ADDD"/>
                </a:solidFill>
                <a:latin typeface="Tekton Pro" panose="020F0603020208020904" pitchFamily="34" charset="0"/>
              </a:rPr>
              <a:t>2. </a:t>
            </a:r>
            <a:r>
              <a:rPr lang="en-US" altLang="zh-TW" sz="2200" dirty="0" smtClean="0">
                <a:latin typeface="Tekton Pro" panose="020F0603020208020904" pitchFamily="34" charset="0"/>
              </a:rPr>
              <a:t>Focus on the collapsed Chiayi Minxung factory, we investigate the defects in the structure and the reasons for the collapse.</a:t>
            </a:r>
            <a:endParaRPr lang="zh-TW" altLang="en-US" sz="2200" dirty="0">
              <a:latin typeface="Tekton Pro" panose="020F0603020208020904" pitchFamily="34" charset="0"/>
            </a:endParaRPr>
          </a:p>
        </p:txBody>
      </p:sp>
      <p:sp>
        <p:nvSpPr>
          <p:cNvPr id="14" name="文字方塊 13"/>
          <p:cNvSpPr txBox="1"/>
          <p:nvPr/>
        </p:nvSpPr>
        <p:spPr>
          <a:xfrm>
            <a:off x="566166" y="4899182"/>
            <a:ext cx="11066104" cy="923330"/>
          </a:xfrm>
          <a:prstGeom prst="rect">
            <a:avLst/>
          </a:prstGeom>
          <a:noFill/>
        </p:spPr>
        <p:txBody>
          <a:bodyPr wrap="square" rtlCol="0">
            <a:spAutoFit/>
          </a:bodyPr>
          <a:lstStyle/>
          <a:p>
            <a:pPr algn="just"/>
            <a:r>
              <a:rPr lang="en-US" altLang="zh-TW" sz="3200" dirty="0" smtClean="0">
                <a:solidFill>
                  <a:srgbClr val="79ADDD"/>
                </a:solidFill>
                <a:latin typeface="Tekton Pro" panose="020F0603020208020904" pitchFamily="34" charset="0"/>
              </a:rPr>
              <a:t>3. </a:t>
            </a:r>
            <a:r>
              <a:rPr lang="en-US" altLang="zh-TW" sz="2200" dirty="0" smtClean="0">
                <a:latin typeface="Tekton Pro" panose="020F0603020208020904" pitchFamily="34" charset="0"/>
              </a:rPr>
              <a:t>Using Etabs, TEASPA, and Xtract structural analysis model with ATC-40 and FEMA273  building code to investigate the damage of the structure.</a:t>
            </a:r>
            <a:endParaRPr lang="zh-TW" altLang="en-US" sz="2200" dirty="0">
              <a:latin typeface="Tekton Pro" panose="020F0603020208020904" pitchFamily="34" charset="0"/>
            </a:endParaRPr>
          </a:p>
        </p:txBody>
      </p:sp>
      <p:sp>
        <p:nvSpPr>
          <p:cNvPr id="15" name="文字方塊 14"/>
          <p:cNvSpPr txBox="1"/>
          <p:nvPr/>
        </p:nvSpPr>
        <p:spPr>
          <a:xfrm>
            <a:off x="566166" y="660451"/>
            <a:ext cx="1951496" cy="646331"/>
          </a:xfrm>
          <a:prstGeom prst="rect">
            <a:avLst/>
          </a:prstGeom>
          <a:noFill/>
        </p:spPr>
        <p:txBody>
          <a:bodyPr wrap="none" rtlCol="0">
            <a:spAutoFit/>
          </a:bodyPr>
          <a:lstStyle/>
          <a:p>
            <a:r>
              <a:rPr lang="en-US" altLang="zh-TW" sz="3600" dirty="0" smtClean="0">
                <a:solidFill>
                  <a:srgbClr val="79ADDD"/>
                </a:solidFill>
                <a:latin typeface="Tekton Pro" panose="020F0603020208020904" pitchFamily="34" charset="0"/>
              </a:rPr>
              <a:t>Purposes</a:t>
            </a:r>
            <a:endParaRPr lang="zh-TW" altLang="en-US" sz="3600" dirty="0">
              <a:solidFill>
                <a:srgbClr val="79ADDD"/>
              </a:solidFill>
              <a:latin typeface="Tekton Pro" panose="020F0603020208020904" pitchFamily="34" charset="0"/>
            </a:endParaRPr>
          </a:p>
        </p:txBody>
      </p:sp>
    </p:spTree>
    <p:extLst>
      <p:ext uri="{BB962C8B-B14F-4D97-AF65-F5344CB8AC3E}">
        <p14:creationId xmlns:p14="http://schemas.microsoft.com/office/powerpoint/2010/main" val="3914548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065218"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 y="288000"/>
            <a:ext cx="12200025" cy="542424"/>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40786"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Introduction</a:t>
            </a:r>
            <a:endParaRPr lang="zh-TW" altLang="en-US" sz="4800" dirty="0">
              <a:solidFill>
                <a:schemeClr val="bg1"/>
              </a:solidFill>
              <a:latin typeface="Tekton Pro" panose="020F0603020208020904" pitchFamily="34" charset="0"/>
            </a:endParaRPr>
          </a:p>
        </p:txBody>
      </p:sp>
      <p:grpSp>
        <p:nvGrpSpPr>
          <p:cNvPr id="19" name="群組 18"/>
          <p:cNvGrpSpPr/>
          <p:nvPr/>
        </p:nvGrpSpPr>
        <p:grpSpPr>
          <a:xfrm>
            <a:off x="621496" y="2351884"/>
            <a:ext cx="10196969" cy="3647152"/>
            <a:chOff x="566166" y="1886930"/>
            <a:chExt cx="10196969" cy="3647152"/>
          </a:xfrm>
        </p:grpSpPr>
        <p:sp>
          <p:nvSpPr>
            <p:cNvPr id="16" name="文字方塊 15"/>
            <p:cNvSpPr txBox="1"/>
            <p:nvPr/>
          </p:nvSpPr>
          <p:spPr>
            <a:xfrm>
              <a:off x="566166" y="1886930"/>
              <a:ext cx="2335654" cy="3647152"/>
            </a:xfrm>
            <a:prstGeom prst="rect">
              <a:avLst/>
            </a:prstGeom>
            <a:noFill/>
          </p:spPr>
          <p:txBody>
            <a:bodyPr wrap="square" rtlCol="0">
              <a:spAutoFit/>
            </a:bodyPr>
            <a:lstStyle/>
            <a:p>
              <a:pPr algn="just">
                <a:lnSpc>
                  <a:spcPct val="150000"/>
                </a:lnSpc>
              </a:pPr>
              <a:r>
                <a:rPr lang="en-US" altLang="zh-TW" sz="2200" dirty="0" smtClean="0">
                  <a:latin typeface="Tekton Pro" panose="020F0603020208020904" pitchFamily="34" charset="0"/>
                </a:rPr>
                <a:t>Building name</a:t>
              </a:r>
            </a:p>
            <a:p>
              <a:pPr algn="just">
                <a:lnSpc>
                  <a:spcPct val="150000"/>
                </a:lnSpc>
              </a:pPr>
              <a:r>
                <a:rPr lang="en-US" altLang="zh-TW" sz="2200" dirty="0" smtClean="0">
                  <a:latin typeface="Tekton Pro" panose="020F0603020208020904" pitchFamily="34" charset="0"/>
                </a:rPr>
                <a:t>Soil type</a:t>
              </a:r>
            </a:p>
            <a:p>
              <a:pPr algn="just">
                <a:lnSpc>
                  <a:spcPct val="150000"/>
                </a:lnSpc>
              </a:pPr>
              <a:r>
                <a:rPr lang="en-US" altLang="zh-TW" sz="2200" dirty="0" smtClean="0">
                  <a:latin typeface="Tekton Pro" panose="020F0603020208020904" pitchFamily="34" charset="0"/>
                </a:rPr>
                <a:t>Building function</a:t>
              </a:r>
            </a:p>
            <a:p>
              <a:pPr algn="just">
                <a:lnSpc>
                  <a:spcPct val="150000"/>
                </a:lnSpc>
              </a:pPr>
              <a:r>
                <a:rPr lang="en-US" altLang="zh-TW" sz="2200" dirty="0" smtClean="0">
                  <a:latin typeface="Tekton Pro" panose="020F0603020208020904" pitchFamily="34" charset="0"/>
                </a:rPr>
                <a:t>Structure system</a:t>
              </a:r>
            </a:p>
            <a:p>
              <a:pPr algn="just">
                <a:lnSpc>
                  <a:spcPct val="150000"/>
                </a:lnSpc>
              </a:pPr>
              <a:r>
                <a:rPr lang="en-US" altLang="zh-TW" sz="2200" dirty="0" smtClean="0">
                  <a:latin typeface="Tekton Pro" panose="020F0603020208020904" pitchFamily="34" charset="0"/>
                </a:rPr>
                <a:t>Structure size</a:t>
              </a:r>
            </a:p>
            <a:p>
              <a:pPr algn="just">
                <a:lnSpc>
                  <a:spcPct val="150000"/>
                </a:lnSpc>
              </a:pPr>
              <a:r>
                <a:rPr lang="en-US" altLang="zh-TW" sz="2200" dirty="0" smtClean="0">
                  <a:latin typeface="Tekton Pro" panose="020F0603020208020904" pitchFamily="34" charset="0"/>
                </a:rPr>
                <a:t>Materials</a:t>
              </a:r>
            </a:p>
            <a:p>
              <a:pPr algn="just">
                <a:lnSpc>
                  <a:spcPct val="150000"/>
                </a:lnSpc>
              </a:pPr>
              <a:r>
                <a:rPr lang="en-US" altLang="zh-TW" sz="2200" dirty="0" smtClean="0">
                  <a:latin typeface="Tekton Pro" panose="020F0603020208020904" pitchFamily="34" charset="0"/>
                </a:rPr>
                <a:t>loadings</a:t>
              </a:r>
              <a:endParaRPr lang="zh-TW" altLang="en-US" sz="2200" dirty="0">
                <a:latin typeface="Tekton Pro" panose="020F0603020208020904" pitchFamily="34" charset="0"/>
              </a:endParaRPr>
            </a:p>
          </p:txBody>
        </p:sp>
        <p:sp>
          <p:nvSpPr>
            <p:cNvPr id="17" name="文字方塊 16"/>
            <p:cNvSpPr txBox="1"/>
            <p:nvPr/>
          </p:nvSpPr>
          <p:spPr>
            <a:xfrm>
              <a:off x="3050046" y="1886930"/>
              <a:ext cx="7713089" cy="3604833"/>
            </a:xfrm>
            <a:prstGeom prst="rect">
              <a:avLst/>
            </a:prstGeom>
            <a:noFill/>
          </p:spPr>
          <p:txBody>
            <a:bodyPr wrap="square" rtlCol="0">
              <a:spAutoFit/>
            </a:bodyPr>
            <a:lstStyle/>
            <a:p>
              <a:pPr algn="just">
                <a:lnSpc>
                  <a:spcPct val="150000"/>
                </a:lnSpc>
              </a:pPr>
              <a:r>
                <a:rPr lang="en-US" altLang="zh-TW" sz="2200" dirty="0" smtClean="0">
                  <a:latin typeface="Tekton Pro" panose="020F0603020208020904" pitchFamily="34" charset="0"/>
                </a:rPr>
                <a:t>Chiayi Minxung factory </a:t>
              </a:r>
            </a:p>
            <a:p>
              <a:pPr algn="just">
                <a:lnSpc>
                  <a:spcPct val="150000"/>
                </a:lnSpc>
              </a:pPr>
              <a:r>
                <a:rPr lang="en-US" altLang="zh-TW" sz="2200" dirty="0" smtClean="0">
                  <a:latin typeface="Tekton Pro" panose="020F0603020208020904" pitchFamily="34" charset="0"/>
                </a:rPr>
                <a:t>Type 2</a:t>
              </a:r>
            </a:p>
            <a:p>
              <a:pPr algn="just">
                <a:lnSpc>
                  <a:spcPct val="150000"/>
                </a:lnSpc>
              </a:pPr>
              <a:r>
                <a:rPr lang="en-US" altLang="zh-TW" sz="2200" dirty="0" smtClean="0">
                  <a:latin typeface="Tekton Pro" panose="020F0603020208020904" pitchFamily="34" charset="0"/>
                </a:rPr>
                <a:t>School building </a:t>
              </a:r>
            </a:p>
            <a:p>
              <a:pPr algn="just">
                <a:lnSpc>
                  <a:spcPct val="150000"/>
                </a:lnSpc>
              </a:pPr>
              <a:r>
                <a:rPr lang="en-US" altLang="zh-TW" sz="2200" dirty="0" smtClean="0">
                  <a:latin typeface="Tekton Pro" panose="020F0603020208020904" pitchFamily="34" charset="0"/>
                </a:rPr>
                <a:t>RC MRF</a:t>
              </a:r>
            </a:p>
            <a:p>
              <a:pPr algn="just">
                <a:lnSpc>
                  <a:spcPct val="150000"/>
                </a:lnSpc>
              </a:pPr>
              <a:r>
                <a:rPr lang="en-US" altLang="zh-TW" sz="2200" dirty="0" smtClean="0">
                  <a:latin typeface="Tekton Pro" panose="020F0603020208020904" pitchFamily="34" charset="0"/>
                </a:rPr>
                <a:t>2 floor without basement</a:t>
              </a:r>
            </a:p>
            <a:p>
              <a:pPr algn="just">
                <a:lnSpc>
                  <a:spcPct val="150000"/>
                </a:lnSpc>
              </a:pPr>
              <a:r>
                <a:rPr lang="en-US" altLang="zh-TW" sz="2200" dirty="0" smtClean="0">
                  <a:latin typeface="Tekton Pro" panose="020F0603020208020904" pitchFamily="34" charset="0"/>
                </a:rPr>
                <a:t>Concrete strength 280 kg/cm</a:t>
              </a:r>
              <a:r>
                <a:rPr lang="en-US" altLang="zh-TW" sz="2200" baseline="30000" dirty="0" smtClean="0">
                  <a:latin typeface="Tekton Pro" panose="020F0603020208020904" pitchFamily="34" charset="0"/>
                </a:rPr>
                <a:t>2</a:t>
              </a:r>
              <a:r>
                <a:rPr lang="en-US" altLang="zh-TW" sz="2200" dirty="0" smtClean="0">
                  <a:latin typeface="Tekton Pro" panose="020F0603020208020904" pitchFamily="34" charset="0"/>
                </a:rPr>
                <a:t> , Rebar strength 2800 kg/cm</a:t>
              </a:r>
              <a:r>
                <a:rPr lang="en-US" altLang="zh-TW" sz="2200" baseline="30000" dirty="0" smtClean="0">
                  <a:latin typeface="Tekton Pro" panose="020F0603020208020904" pitchFamily="34" charset="0"/>
                </a:rPr>
                <a:t>2</a:t>
              </a:r>
              <a:r>
                <a:rPr lang="en-US" altLang="zh-TW" sz="2200" dirty="0" smtClean="0">
                  <a:latin typeface="Tekton Pro" panose="020F0603020208020904" pitchFamily="34" charset="0"/>
                </a:rPr>
                <a:t> </a:t>
              </a:r>
            </a:p>
            <a:p>
              <a:pPr algn="just">
                <a:lnSpc>
                  <a:spcPct val="150000"/>
                </a:lnSpc>
              </a:pPr>
              <a:r>
                <a:rPr lang="en-US" altLang="zh-TW" sz="2200" dirty="0" smtClean="0">
                  <a:latin typeface="Tekton Pro" panose="020F0603020208020904" pitchFamily="34" charset="0"/>
                </a:rPr>
                <a:t>Dead load 850 kg/m</a:t>
              </a:r>
              <a:r>
                <a:rPr lang="en-US" altLang="zh-TW" sz="2200" baseline="30000" dirty="0" smtClean="0">
                  <a:latin typeface="Tekton Pro" panose="020F0603020208020904" pitchFamily="34" charset="0"/>
                </a:rPr>
                <a:t>2</a:t>
              </a:r>
              <a:r>
                <a:rPr lang="en-US" altLang="zh-TW" sz="2200" dirty="0" smtClean="0">
                  <a:latin typeface="Tekton Pro" panose="020F0603020208020904" pitchFamily="34" charset="0"/>
                </a:rPr>
                <a:t> , live load 250 kg/m</a:t>
              </a:r>
              <a:r>
                <a:rPr lang="en-US" altLang="zh-TW" sz="2200" baseline="30000" dirty="0" smtClean="0">
                  <a:latin typeface="Tekton Pro" panose="020F0603020208020904" pitchFamily="34" charset="0"/>
                </a:rPr>
                <a:t>2</a:t>
              </a:r>
              <a:r>
                <a:rPr lang="en-US" altLang="zh-TW" sz="2200" dirty="0" smtClean="0">
                  <a:latin typeface="Tekton Pro" panose="020F0603020208020904" pitchFamily="34" charset="0"/>
                </a:rPr>
                <a:t> </a:t>
              </a:r>
              <a:endParaRPr lang="zh-TW" altLang="en-US" sz="2200" dirty="0">
                <a:latin typeface="Tekton Pro" panose="020F0603020208020904" pitchFamily="34" charset="0"/>
              </a:endParaRPr>
            </a:p>
          </p:txBody>
        </p:sp>
        <p:sp>
          <p:nvSpPr>
            <p:cNvPr id="18" name="文字方塊 17"/>
            <p:cNvSpPr txBox="1"/>
            <p:nvPr/>
          </p:nvSpPr>
          <p:spPr>
            <a:xfrm>
              <a:off x="2818768" y="1886930"/>
              <a:ext cx="231278" cy="3647152"/>
            </a:xfrm>
            <a:prstGeom prst="rect">
              <a:avLst/>
            </a:prstGeom>
            <a:noFill/>
          </p:spPr>
          <p:txBody>
            <a:bodyPr wrap="square" rtlCol="0">
              <a:spAutoFit/>
            </a:bodyPr>
            <a:lstStyle/>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endParaRPr lang="zh-TW" altLang="en-US" sz="2200" dirty="0">
                <a:latin typeface="Tekton Pro" panose="020F0603020208020904" pitchFamily="34" charset="0"/>
              </a:endParaRPr>
            </a:p>
          </p:txBody>
        </p:sp>
      </p:grpSp>
      <p:pic>
        <p:nvPicPr>
          <p:cNvPr id="20" name="圖片 19"/>
          <p:cNvPicPr>
            <a:picLocks noChangeAspect="1"/>
          </p:cNvPicPr>
          <p:nvPr/>
        </p:nvPicPr>
        <p:blipFill>
          <a:blip r:embed="rId2"/>
          <a:stretch>
            <a:fillRect/>
          </a:stretch>
        </p:blipFill>
        <p:spPr>
          <a:xfrm>
            <a:off x="6978254" y="1705553"/>
            <a:ext cx="4144445" cy="3007283"/>
          </a:xfrm>
          <a:prstGeom prst="rect">
            <a:avLst/>
          </a:prstGeom>
          <a:ln>
            <a:noFill/>
          </a:ln>
          <a:effectLst>
            <a:softEdge rad="112500"/>
          </a:effectLst>
        </p:spPr>
      </p:pic>
      <p:sp>
        <p:nvSpPr>
          <p:cNvPr id="21" name="文字方塊 20"/>
          <p:cNvSpPr txBox="1"/>
          <p:nvPr/>
        </p:nvSpPr>
        <p:spPr>
          <a:xfrm>
            <a:off x="566166" y="660451"/>
            <a:ext cx="3521733" cy="646331"/>
          </a:xfrm>
          <a:prstGeom prst="rect">
            <a:avLst/>
          </a:prstGeom>
          <a:noFill/>
        </p:spPr>
        <p:txBody>
          <a:bodyPr wrap="none" rtlCol="0">
            <a:spAutoFit/>
          </a:bodyPr>
          <a:lstStyle/>
          <a:p>
            <a:r>
              <a:rPr lang="en-US" altLang="zh-TW" sz="3600" dirty="0" smtClean="0">
                <a:solidFill>
                  <a:srgbClr val="79ADDD"/>
                </a:solidFill>
                <a:latin typeface="Tekton Pro" panose="020F0603020208020904" pitchFamily="34" charset="0"/>
              </a:rPr>
              <a:t>Basic information</a:t>
            </a:r>
            <a:endParaRPr lang="zh-TW" altLang="en-US" sz="3600" dirty="0">
              <a:solidFill>
                <a:srgbClr val="79ADDD"/>
              </a:solidFill>
              <a:latin typeface="Tekton Pro" panose="020F0603020208020904" pitchFamily="34" charset="0"/>
            </a:endParaRPr>
          </a:p>
        </p:txBody>
      </p:sp>
    </p:spTree>
    <p:extLst>
      <p:ext uri="{BB962C8B-B14F-4D97-AF65-F5344CB8AC3E}">
        <p14:creationId xmlns:p14="http://schemas.microsoft.com/office/powerpoint/2010/main" val="2362436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065218"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 y="288000"/>
            <a:ext cx="12200025" cy="542424"/>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40786"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Introduction</a:t>
            </a:r>
            <a:endParaRPr lang="zh-TW" altLang="en-US" sz="4800" dirty="0">
              <a:solidFill>
                <a:schemeClr val="bg1"/>
              </a:solidFill>
              <a:latin typeface="Tekton Pro" panose="020F0603020208020904" pitchFamily="34"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952" y="1913941"/>
            <a:ext cx="5353050" cy="4000500"/>
          </a:xfrm>
          <a:prstGeom prst="rect">
            <a:avLst/>
          </a:prstGeom>
        </p:spPr>
      </p:pic>
      <p:sp>
        <p:nvSpPr>
          <p:cNvPr id="21" name="文字方塊 20"/>
          <p:cNvSpPr txBox="1"/>
          <p:nvPr/>
        </p:nvSpPr>
        <p:spPr>
          <a:xfrm>
            <a:off x="566166" y="660451"/>
            <a:ext cx="3220818" cy="646331"/>
          </a:xfrm>
          <a:prstGeom prst="rect">
            <a:avLst/>
          </a:prstGeom>
          <a:noFill/>
        </p:spPr>
        <p:txBody>
          <a:bodyPr wrap="none" rtlCol="0">
            <a:spAutoFit/>
          </a:bodyPr>
          <a:lstStyle/>
          <a:p>
            <a:r>
              <a:rPr lang="en-US" altLang="zh-TW" sz="3600" dirty="0" smtClean="0">
                <a:solidFill>
                  <a:srgbClr val="79ADDD"/>
                </a:solidFill>
                <a:latin typeface="Tekton Pro" panose="020F0603020208020904" pitchFamily="34" charset="0"/>
              </a:rPr>
              <a:t>Seismic records</a:t>
            </a:r>
            <a:endParaRPr lang="zh-TW" altLang="en-US" sz="3600" dirty="0">
              <a:solidFill>
                <a:srgbClr val="79ADDD"/>
              </a:solidFill>
              <a:latin typeface="Tekton Pro" panose="020F0603020208020904" pitchFamily="34" charset="0"/>
            </a:endParaRPr>
          </a:p>
        </p:txBody>
      </p:sp>
    </p:spTree>
    <p:extLst>
      <p:ext uri="{BB962C8B-B14F-4D97-AF65-F5344CB8AC3E}">
        <p14:creationId xmlns:p14="http://schemas.microsoft.com/office/powerpoint/2010/main" val="2878854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767215"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Material</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5" y="1647458"/>
            <a:ext cx="3579904" cy="4661863"/>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756" y="1645778"/>
            <a:ext cx="3581193" cy="4663542"/>
          </a:xfrm>
          <a:prstGeom prst="rect">
            <a:avLst/>
          </a:prstGeom>
        </p:spPr>
      </p:pic>
      <p:sp>
        <p:nvSpPr>
          <p:cNvPr id="6" name="文字方塊 5"/>
          <p:cNvSpPr txBox="1"/>
          <p:nvPr/>
        </p:nvSpPr>
        <p:spPr>
          <a:xfrm>
            <a:off x="9708896" y="6305563"/>
            <a:ext cx="708912" cy="369332"/>
          </a:xfrm>
          <a:prstGeom prst="rect">
            <a:avLst/>
          </a:prstGeom>
          <a:noFill/>
        </p:spPr>
        <p:txBody>
          <a:bodyPr wrap="none" rtlCol="0">
            <a:spAutoFit/>
          </a:bodyPr>
          <a:lstStyle/>
          <a:p>
            <a:r>
              <a:rPr lang="en-US" altLang="zh-TW" dirty="0" smtClean="0"/>
              <a:t>Brace</a:t>
            </a:r>
            <a:endParaRPr lang="zh-TW" altLang="en-US" dirty="0"/>
          </a:p>
        </p:txBody>
      </p:sp>
      <p:sp>
        <p:nvSpPr>
          <p:cNvPr id="7" name="文字方塊 6"/>
          <p:cNvSpPr txBox="1"/>
          <p:nvPr/>
        </p:nvSpPr>
        <p:spPr>
          <a:xfrm>
            <a:off x="1614151" y="6305563"/>
            <a:ext cx="1030731" cy="369332"/>
          </a:xfrm>
          <a:prstGeom prst="rect">
            <a:avLst/>
          </a:prstGeom>
          <a:noFill/>
        </p:spPr>
        <p:txBody>
          <a:bodyPr wrap="none" rtlCol="0">
            <a:spAutoFit/>
          </a:bodyPr>
          <a:lstStyle/>
          <a:p>
            <a:r>
              <a:rPr lang="en-US" altLang="zh-TW" dirty="0" smtClean="0"/>
              <a:t>Concrete</a:t>
            </a:r>
            <a:endParaRPr lang="zh-TW" altLang="en-US" dirty="0"/>
          </a:p>
        </p:txBody>
      </p:sp>
      <p:sp>
        <p:nvSpPr>
          <p:cNvPr id="8" name="矩形 7"/>
          <p:cNvSpPr/>
          <p:nvPr/>
        </p:nvSpPr>
        <p:spPr>
          <a:xfrm>
            <a:off x="2427316" y="3258589"/>
            <a:ext cx="1246909" cy="548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410691" y="3906982"/>
            <a:ext cx="1296785" cy="2078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0" name="矩形 19"/>
          <p:cNvSpPr/>
          <p:nvPr/>
        </p:nvSpPr>
        <p:spPr>
          <a:xfrm>
            <a:off x="10349345" y="3849921"/>
            <a:ext cx="1213659" cy="2648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1" name="文字方塊 20"/>
          <p:cNvSpPr txBox="1"/>
          <p:nvPr/>
        </p:nvSpPr>
        <p:spPr>
          <a:xfrm>
            <a:off x="10337989" y="3484346"/>
            <a:ext cx="1225015" cy="369332"/>
          </a:xfrm>
          <a:prstGeom prst="rect">
            <a:avLst/>
          </a:prstGeom>
          <a:noFill/>
        </p:spPr>
        <p:txBody>
          <a:bodyPr wrap="none" rtlCol="0">
            <a:spAutoFit/>
          </a:bodyPr>
          <a:lstStyle/>
          <a:p>
            <a:r>
              <a:rPr lang="en-US" altLang="zh-TW" dirty="0" smtClean="0">
                <a:solidFill>
                  <a:srgbClr val="FF0000"/>
                </a:solidFill>
              </a:rPr>
              <a:t>1000</a:t>
            </a:r>
            <a:r>
              <a:rPr lang="zh-TW" altLang="en-US" dirty="0" smtClean="0">
                <a:solidFill>
                  <a:srgbClr val="FF0000"/>
                </a:solidFill>
              </a:rPr>
              <a:t> </a:t>
            </a:r>
            <a:r>
              <a:rPr lang="en-US" altLang="zh-TW" dirty="0" smtClean="0">
                <a:solidFill>
                  <a:srgbClr val="FF0000"/>
                </a:solidFill>
              </a:rPr>
              <a:t>times</a:t>
            </a:r>
            <a:endParaRPr lang="zh-TW" altLang="en-US" dirty="0">
              <a:solidFill>
                <a:srgbClr val="FF0000"/>
              </a:solidFill>
            </a:endParaRPr>
          </a:p>
        </p:txBody>
      </p:sp>
      <p:pic>
        <p:nvPicPr>
          <p:cNvPr id="22" name="圖片 21"/>
          <p:cNvPicPr>
            <a:picLocks noChangeAspect="1"/>
          </p:cNvPicPr>
          <p:nvPr/>
        </p:nvPicPr>
        <p:blipFill>
          <a:blip r:embed="rId4"/>
          <a:stretch>
            <a:fillRect/>
          </a:stretch>
        </p:blipFill>
        <p:spPr>
          <a:xfrm>
            <a:off x="3999352" y="3532909"/>
            <a:ext cx="4200525" cy="1390650"/>
          </a:xfrm>
          <a:prstGeom prst="rect">
            <a:avLst/>
          </a:prstGeom>
        </p:spPr>
      </p:pic>
      <p:sp>
        <p:nvSpPr>
          <p:cNvPr id="23" name="矩形 22"/>
          <p:cNvSpPr/>
          <p:nvPr/>
        </p:nvSpPr>
        <p:spPr>
          <a:xfrm>
            <a:off x="4347557" y="4505498"/>
            <a:ext cx="3491345" cy="4180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cxnSp>
        <p:nvCxnSpPr>
          <p:cNvPr id="25" name="直線單箭頭接點 24"/>
          <p:cNvCxnSpPr>
            <a:stCxn id="22" idx="3"/>
          </p:cNvCxnSpPr>
          <p:nvPr/>
        </p:nvCxnSpPr>
        <p:spPr>
          <a:xfrm flipV="1">
            <a:off x="8199877" y="4189615"/>
            <a:ext cx="1293258" cy="386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936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5513048"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Section – Column Beam Slab</a:t>
            </a:r>
            <a:endParaRPr lang="zh-TW" altLang="en-US" sz="3600" dirty="0">
              <a:solidFill>
                <a:srgbClr val="9FB8CD"/>
              </a:solidFill>
              <a:latin typeface="Tekton Pro" panose="020F06030202080209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646" y="2734887"/>
            <a:ext cx="4003979" cy="3577890"/>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615" y="3292931"/>
            <a:ext cx="3496163" cy="3019846"/>
          </a:xfrm>
          <a:prstGeom prst="rect">
            <a:avLst/>
          </a:prstGeom>
        </p:spPr>
      </p:pic>
      <p:sp>
        <p:nvSpPr>
          <p:cNvPr id="5" name="矩形 4"/>
          <p:cNvSpPr/>
          <p:nvPr/>
        </p:nvSpPr>
        <p:spPr>
          <a:xfrm>
            <a:off x="8229600" y="4455622"/>
            <a:ext cx="1113905" cy="4738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Tree>
    <p:extLst>
      <p:ext uri="{BB962C8B-B14F-4D97-AF65-F5344CB8AC3E}">
        <p14:creationId xmlns:p14="http://schemas.microsoft.com/office/powerpoint/2010/main" val="191593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399742"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Model</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794" y="1261773"/>
            <a:ext cx="8126112" cy="5046573"/>
          </a:xfrm>
          <a:prstGeom prst="rect">
            <a:avLst/>
          </a:prstGeom>
        </p:spPr>
      </p:pic>
    </p:spTree>
    <p:extLst>
      <p:ext uri="{BB962C8B-B14F-4D97-AF65-F5344CB8AC3E}">
        <p14:creationId xmlns:p14="http://schemas.microsoft.com/office/powerpoint/2010/main" val="3441820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656</Words>
  <Application>Microsoft Office PowerPoint</Application>
  <PresentationFormat>寬螢幕</PresentationFormat>
  <Paragraphs>225</Paragraphs>
  <Slides>32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32</vt:i4>
      </vt:variant>
    </vt:vector>
  </HeadingPairs>
  <TitlesOfParts>
    <vt:vector size="39" baseType="lpstr">
      <vt:lpstr>Tekton Pro</vt:lpstr>
      <vt:lpstr>新細明體</vt:lpstr>
      <vt:lpstr>Arial</vt:lpstr>
      <vt:lpstr>Calibri</vt:lpstr>
      <vt:lpstr>Calibri Light</vt:lpstr>
      <vt:lpstr>Cambria Math</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43</cp:revision>
  <dcterms:created xsi:type="dcterms:W3CDTF">2019-01-01T08:12:42Z</dcterms:created>
  <dcterms:modified xsi:type="dcterms:W3CDTF">2019-01-08T08:49:18Z</dcterms:modified>
</cp:coreProperties>
</file>