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314" r:id="rId5"/>
    <p:sldId id="315" r:id="rId6"/>
    <p:sldId id="318" r:id="rId7"/>
    <p:sldId id="316" r:id="rId8"/>
    <p:sldId id="317" r:id="rId9"/>
    <p:sldId id="320" r:id="rId10"/>
    <p:sldId id="321" r:id="rId11"/>
    <p:sldId id="322" r:id="rId12"/>
    <p:sldId id="323" r:id="rId13"/>
    <p:sldId id="325" r:id="rId14"/>
    <p:sldId id="324" r:id="rId15"/>
    <p:sldId id="32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27A9C7-ECD4-417A-B120-741041AEE1F2}">
          <p14:sldIdLst>
            <p14:sldId id="314"/>
            <p14:sldId id="315"/>
            <p14:sldId id="318"/>
            <p14:sldId id="316"/>
            <p14:sldId id="317"/>
            <p14:sldId id="320"/>
            <p14:sldId id="321"/>
            <p14:sldId id="322"/>
            <p14:sldId id="323"/>
            <p14:sldId id="325"/>
            <p14:sldId id="324"/>
            <p14:sldId id="326"/>
          </p14:sldIdLst>
        </p14:section>
        <p14:section name="Problem" id="{658CDC75-6F02-4653-A93C-C93A591919BE}">
          <p14:sldIdLst/>
        </p14:section>
        <p14:section name="Solution" id="{3814ADEA-866D-4944-BA8A-AF26FCB04961}">
          <p14:sldIdLst/>
        </p14:section>
        <p14:section name="Data" id="{5C431F36-3D7F-4BFB-A2C6-90614511EFFF}">
          <p14:sldIdLst/>
        </p14:section>
        <p14:section name="Verification" id="{4373B73A-00B1-47AF-B80F-FDCA870E2926}">
          <p14:sldIdLst/>
        </p14:section>
        <p14:section name="Plan" id="{56AF185C-D41C-4D60-84C7-E325B90F519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43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47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GA 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127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42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450142"/>
            <a:ext cx="121920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Feasibility of Beam Reinforcement Optimization for Practical Application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948615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131" y="1784921"/>
            <a:ext cx="6095238" cy="45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643015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1536691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C3D0B9-BC05-4810-B7A6-4BAFB4EB8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839788" y="711204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9788" y="1155582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9788" y="1599960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75582" y="811570"/>
            <a:ext cx="2144177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傳統梁鋼筋配置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351A6F-C48D-0646-81AB-0B2C40694337}"/>
              </a:ext>
            </a:extLst>
          </p:cNvPr>
          <p:cNvSpPr txBox="1"/>
          <p:nvPr/>
        </p:nvSpPr>
        <p:spPr>
          <a:xfrm>
            <a:off x="2379485" y="1847912"/>
            <a:ext cx="133626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348955"/>
            <a:ext cx="6103346" cy="4683445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>
            <a:off x="9147673" y="3200400"/>
            <a:ext cx="0" cy="490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562622" y="6108120"/>
            <a:ext cx="3170099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多點斷筋梁鋼筋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配置示意圖</a:t>
            </a:r>
          </a:p>
        </p:txBody>
      </p:sp>
    </p:spTree>
    <p:extLst>
      <p:ext uri="{BB962C8B-B14F-4D97-AF65-F5344CB8AC3E}">
        <p14:creationId xmlns:p14="http://schemas.microsoft.com/office/powerpoint/2010/main" val="1896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669" y="1387834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1" y="1387833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2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2192000" cy="372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0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0"/>
            <a:ext cx="9837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2192000" cy="481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0"/>
            <a:ext cx="12192000" cy="28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1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7" y="1704055"/>
            <a:ext cx="5852172" cy="43799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14" y="1704053"/>
            <a:ext cx="5852172" cy="437998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61097" y="1565915"/>
            <a:ext cx="521739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Hundreds Of Combo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26762" y="1565914"/>
            <a:ext cx="401167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Catch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Critical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Demand Combo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638603" y="3894047"/>
            <a:ext cx="457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064" y="2550120"/>
            <a:ext cx="1633120" cy="13013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42700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491907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blipFill>
                <a:blip r:embed="rId5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blipFill>
                <a:blip r:embed="rId6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3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922519" cy="1311128"/>
          </a:xfrm>
        </p:spPr>
        <p:txBody>
          <a:bodyPr/>
          <a:lstStyle/>
          <a:p>
            <a:r>
              <a:rPr lang="en-US" altLang="zh-TW" dirty="0"/>
              <a:t>Flexural Reinforcement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6864" y="1960875"/>
            <a:ext cx="3852709" cy="2408369"/>
          </a:xfrm>
          <a:prstGeom prst="rect">
            <a:avLst/>
          </a:prstGeom>
        </p:spPr>
      </p:pic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4C86971B-3ED9-46B4-B240-39706E97B30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032173" y="1971528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2997000" imgH="863280" progId="Equation.DSMT4">
                  <p:embed/>
                </p:oleObj>
              </mc:Choice>
              <mc:Fallback>
                <p:oleObj name="Equation" r:id="rId5" imgW="2997000" imgH="863280" progId="Equation.DSMT4">
                  <p:embed/>
                  <p:pic>
                    <p:nvPicPr>
                      <p:cNvPr id="3" name="物件 2">
                        <a:extLst>
                          <a:ext uri="{FF2B5EF4-FFF2-40B4-BE49-F238E27FC236}">
                            <a16:creationId xmlns:a16="http://schemas.microsoft.com/office/drawing/2014/main" id="{4C86971B-3ED9-46B4-B240-39706E97B3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2173" y="1971528"/>
                        <a:ext cx="2997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4257F66D-BBB8-4323-B2CB-FAB20E1EC4E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032173" y="3172679"/>
          <a:ext cx="265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7" imgW="2654280" imgH="1015920" progId="Equation.DSMT4">
                  <p:embed/>
                </p:oleObj>
              </mc:Choice>
              <mc:Fallback>
                <p:oleObj name="Equation" r:id="rId7" imgW="2654280" imgH="1015920" progId="Equation.DSMT4">
                  <p:embed/>
                  <p:pic>
                    <p:nvPicPr>
                      <p:cNvPr id="4" name="物件 3">
                        <a:extLst>
                          <a:ext uri="{FF2B5EF4-FFF2-40B4-BE49-F238E27FC236}">
                            <a16:creationId xmlns:a16="http://schemas.microsoft.com/office/drawing/2014/main" id="{4257F66D-BBB8-4323-B2CB-FAB20E1EC4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173" y="3172679"/>
                        <a:ext cx="26543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00D93A-8CD2-40B3-B89C-4402CB7B2F76}"/>
              </a:ext>
            </a:extLst>
          </p:cNvPr>
          <p:cNvCxnSpPr/>
          <p:nvPr/>
        </p:nvCxnSpPr>
        <p:spPr>
          <a:xfrm>
            <a:off x="5660573" y="3165059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4081268"/>
            <a:ext cx="6095238" cy="457142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98333" y="6136149"/>
            <a:ext cx="145488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Min: 2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8653080" y="4805916"/>
            <a:ext cx="0" cy="15504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物件 14"/>
          <p:cNvGraphicFramePr>
            <a:graphicFrameLocks noChangeAspect="1"/>
          </p:cNvGraphicFramePr>
          <p:nvPr>
            <p:extLst/>
          </p:nvPr>
        </p:nvGraphicFramePr>
        <p:xfrm>
          <a:off x="8881895" y="5276333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0" imgW="203040" imgH="609480" progId="Equation.DSMT4">
                  <p:embed/>
                </p:oleObj>
              </mc:Choice>
              <mc:Fallback>
                <p:oleObj name="Equation" r:id="rId10" imgW="203040" imgH="60948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81895" y="5276333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007444" y="4734072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</a:rPr>
              <a:t>-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43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1095" y="1579684"/>
            <a:ext cx="5359857" cy="401989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052998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3851375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2531CC-47C1-4093-9FF2-3CF566553AD8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756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7714356" y="5599577"/>
          <a:ext cx="359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3593880" imgH="444240" progId="Equation.DSMT4">
                  <p:embed/>
                </p:oleObj>
              </mc:Choice>
              <mc:Fallback>
                <p:oleObj name="Equation" r:id="rId7" imgW="3593880" imgH="44424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4356" y="5599577"/>
                        <a:ext cx="3594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545154" y="1188586"/>
            <a:ext cx="1465466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10600" y="4603898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5154" y="1613318"/>
            <a:ext cx="2334101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After Consider </a:t>
            </a:r>
            <a:r>
              <a:rPr lang="en-US" altLang="zh-TW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8545" y="4348716"/>
            <a:ext cx="4847455" cy="14672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8760F35-09F2-1549-9899-B2AB1972A1B2}"/>
              </a:ext>
            </a:extLst>
          </p:cNvPr>
          <p:cNvCxnSpPr/>
          <p:nvPr/>
        </p:nvCxnSpPr>
        <p:spPr>
          <a:xfrm>
            <a:off x="8702998" y="4348716"/>
            <a:ext cx="0" cy="1066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DE5CD4D-F281-7042-9525-7BD90F9FDD44}"/>
              </a:ext>
            </a:extLst>
          </p:cNvPr>
          <p:cNvCxnSpPr/>
          <p:nvPr/>
        </p:nvCxnSpPr>
        <p:spPr>
          <a:xfrm>
            <a:off x="9529763" y="4348716"/>
            <a:ext cx="0" cy="98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E672EDB-562C-B049-8622-94E512049A2A}"/>
              </a:ext>
            </a:extLst>
          </p:cNvPr>
          <p:cNvCxnSpPr/>
          <p:nvPr/>
        </p:nvCxnSpPr>
        <p:spPr>
          <a:xfrm>
            <a:off x="8688711" y="4800600"/>
            <a:ext cx="8410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8CB68B-3C5B-BF45-9C63-8AAE5FD0445E}"/>
              </a:ext>
            </a:extLst>
          </p:cNvPr>
          <p:cNvSpPr txBox="1"/>
          <p:nvPr/>
        </p:nvSpPr>
        <p:spPr>
          <a:xfrm>
            <a:off x="8949186" y="4400518"/>
            <a:ext cx="33438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21566" y="2589623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15453" y="4486313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793665" y="239232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898579" y="25825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990808" y="28033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8080744" y="3006301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185658" y="3224763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8323521" y="3429000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93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4192"/>
            <a:ext cx="6095238" cy="45714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0718" y="1731756"/>
            <a:ext cx="6095238" cy="4571429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Combinations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sp>
        <p:nvSpPr>
          <p:cNvPr id="31" name="文字方塊 30"/>
          <p:cNvSpPr txBox="1"/>
          <p:nvPr/>
        </p:nvSpPr>
        <p:spPr>
          <a:xfrm>
            <a:off x="7032382" y="2307894"/>
            <a:ext cx="1549463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39788" y="6315404"/>
            <a:ext cx="1549463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257659" y="1781641"/>
            <a:ext cx="158472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Multi-Cut-4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368139" y="1792526"/>
            <a:ext cx="157992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72910" y="5910088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08872" y="5910088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0762EEB-D746-426A-B339-10C8496FD8C4}"/>
              </a:ext>
            </a:extLst>
          </p:cNvPr>
          <p:cNvSpPr txBox="1"/>
          <p:nvPr/>
        </p:nvSpPr>
        <p:spPr>
          <a:xfrm>
            <a:off x="1587527" y="6004357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97A6667-4FDD-4B02-B222-C2D3D7E73B73}"/>
              </a:ext>
            </a:extLst>
          </p:cNvPr>
          <p:cNvSpPr txBox="1"/>
          <p:nvPr/>
        </p:nvSpPr>
        <p:spPr>
          <a:xfrm>
            <a:off x="5061905" y="6021269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60006" y="3062295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53890" y="4818542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12882</TotalTime>
  <Words>140</Words>
  <Application>Microsoft Office PowerPoint</Application>
  <PresentationFormat>寬螢幕</PresentationFormat>
  <Paragraphs>62</Paragraphs>
  <Slides>12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718</cp:revision>
  <dcterms:created xsi:type="dcterms:W3CDTF">2015-10-12T10:51:44Z</dcterms:created>
  <dcterms:modified xsi:type="dcterms:W3CDTF">2019-06-13T04:39:23Z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