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314" r:id="rId5"/>
    <p:sldId id="370" r:id="rId6"/>
    <p:sldId id="373" r:id="rId7"/>
    <p:sldId id="371" r:id="rId8"/>
    <p:sldId id="372" r:id="rId9"/>
    <p:sldId id="375" r:id="rId10"/>
    <p:sldId id="374" r:id="rId11"/>
    <p:sldId id="340" r:id="rId12"/>
    <p:sldId id="348" r:id="rId13"/>
    <p:sldId id="376" r:id="rId14"/>
    <p:sldId id="349" r:id="rId15"/>
    <p:sldId id="355" r:id="rId16"/>
    <p:sldId id="367" r:id="rId17"/>
    <p:sldId id="356" r:id="rId18"/>
    <p:sldId id="377" r:id="rId19"/>
    <p:sldId id="328" r:id="rId20"/>
    <p:sldId id="339" r:id="rId21"/>
    <p:sldId id="329" r:id="rId22"/>
    <p:sldId id="369" r:id="rId23"/>
    <p:sldId id="378" r:id="rId24"/>
    <p:sldId id="351" r:id="rId25"/>
    <p:sldId id="353" r:id="rId26"/>
    <p:sldId id="330" r:id="rId27"/>
    <p:sldId id="368" r:id="rId28"/>
    <p:sldId id="352" r:id="rId29"/>
    <p:sldId id="354" r:id="rId30"/>
    <p:sldId id="379" r:id="rId31"/>
    <p:sldId id="366" r:id="rId32"/>
    <p:sldId id="36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7F7F7"/>
    <a:srgbClr val="C6C6C6"/>
    <a:srgbClr val="E7E6E6"/>
    <a:srgbClr val="1ABC9C"/>
    <a:srgbClr val="FFFFFF"/>
    <a:srgbClr val="F8F8F8"/>
    <a:srgbClr val="FE1359"/>
    <a:srgbClr val="FAF8F9"/>
    <a:srgbClr val="F9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81401" autoAdjust="0"/>
  </p:normalViewPr>
  <p:slideViewPr>
    <p:cSldViewPr snapToGrid="0">
      <p:cViewPr>
        <p:scale>
          <a:sx n="90" d="100"/>
          <a:sy n="90" d="100"/>
        </p:scale>
        <p:origin x="1472" y="1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3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 </a:t>
            </a:r>
            <a:r>
              <a:rPr lang="en-US" altLang="zh-TW" dirty="0"/>
              <a:t>Ra,</a:t>
            </a:r>
            <a:r>
              <a:rPr lang="en-US" altLang="zh-TW" baseline="0" dirty="0"/>
              <a:t> R</a:t>
            </a:r>
            <a:r>
              <a:rPr lang="zh-TW" altLang="en-US" dirty="0"/>
              <a:t> 值</a:t>
            </a:r>
            <a:endParaRPr lang="en-US" altLang="zh-TW" dirty="0"/>
          </a:p>
          <a:p>
            <a:r>
              <a:rPr lang="en-US" altLang="zh-TW" dirty="0"/>
              <a:t>DBE, MCE </a:t>
            </a:r>
            <a:r>
              <a:rPr lang="zh-TW" altLang="en-US" dirty="0"/>
              <a:t>的性能績效點對應到 </a:t>
            </a:r>
            <a:r>
              <a:rPr lang="en-US" altLang="zh-TW" dirty="0" err="1"/>
              <a:t>delta_u</a:t>
            </a:r>
            <a:endParaRPr lang="en-US" altLang="zh-TW" dirty="0"/>
          </a:p>
          <a:p>
            <a:r>
              <a:rPr lang="zh-TW" altLang="en-US" dirty="0"/>
              <a:t>雙線性化找到 </a:t>
            </a:r>
            <a:r>
              <a:rPr lang="en-US" altLang="zh-TW" dirty="0" err="1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35.w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image" Target="../media/image48.e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44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49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6521" y="1"/>
            <a:ext cx="6403767" cy="34289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902" y="3429000"/>
            <a:ext cx="6314271" cy="3429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2867" y="156298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2867" y="471607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124" y="1906474"/>
            <a:ext cx="5533501" cy="414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243" y="1902804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77559"/>
              </p:ext>
            </p:extLst>
          </p:nvPr>
        </p:nvGraphicFramePr>
        <p:xfrm>
          <a:off x="1998663" y="2967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967038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9641"/>
              </p:ext>
            </p:extLst>
          </p:nvPr>
        </p:nvGraphicFramePr>
        <p:xfrm>
          <a:off x="3132138" y="24685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24685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4910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5892"/>
              </p:ext>
            </p:extLst>
          </p:nvPr>
        </p:nvGraphicFramePr>
        <p:xfrm>
          <a:off x="7369175" y="4252913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175" y="4252913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4777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83113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316"/>
              </p:ext>
            </p:extLst>
          </p:nvPr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997" y="1909893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71258"/>
              </p:ext>
            </p:extLst>
          </p:nvPr>
        </p:nvGraphicFramePr>
        <p:xfrm>
          <a:off x="7958138" y="2671763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138" y="2671763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88508"/>
              </p:ext>
            </p:extLst>
          </p:nvPr>
        </p:nvGraphicFramePr>
        <p:xfrm>
          <a:off x="9812338" y="312102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2338" y="312102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5" y="2554937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17" y="1909887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083" y="1901768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3835"/>
              </p:ext>
            </p:extLst>
          </p:nvPr>
        </p:nvGraphicFramePr>
        <p:xfrm>
          <a:off x="1940406" y="2588516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0406" y="2588516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4973"/>
              </p:ext>
            </p:extLst>
          </p:nvPr>
        </p:nvGraphicFramePr>
        <p:xfrm>
          <a:off x="3119367" y="2305826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367" y="2305826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60737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1862"/>
              </p:ext>
            </p:extLst>
          </p:nvPr>
        </p:nvGraphicFramePr>
        <p:xfrm>
          <a:off x="7461008" y="42515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008" y="4251559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31091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07781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995328" cy="1311128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909896"/>
            <a:ext cx="5533501" cy="414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9736"/>
              </p:ext>
            </p:extLst>
          </p:nvPr>
        </p:nvGraphicFramePr>
        <p:xfrm>
          <a:off x="7581900" y="2798763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900" y="2798763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31513"/>
              </p:ext>
            </p:extLst>
          </p:nvPr>
        </p:nvGraphicFramePr>
        <p:xfrm>
          <a:off x="1766573" y="3638996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6" imgW="1358640" imgH="685800" progId="Equation.DSMT4">
                  <p:embed/>
                </p:oleObj>
              </mc:Choice>
              <mc:Fallback>
                <p:oleObj name="Equation" r:id="rId6" imgW="1358640" imgH="685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6573" y="3638996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0125"/>
            <a:ext cx="6096000" cy="32173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0127"/>
            <a:ext cx="6096000" cy="3215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391087"/>
            <a:ext cx="6096001" cy="3381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432488"/>
            <a:ext cx="6096001" cy="32660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8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Scaled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43" y="1909893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85" y="1909893"/>
            <a:ext cx="5533501" cy="414400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645888" y="3981893"/>
            <a:ext cx="67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095" y="1668841"/>
            <a:ext cx="8523809" cy="4923809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04430"/>
              </p:ext>
            </p:extLst>
          </p:nvPr>
        </p:nvGraphicFramePr>
        <p:xfrm>
          <a:off x="3523364" y="1070031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206360" imgH="291960" progId="Equation.DSMT4">
                  <p:embed/>
                </p:oleObj>
              </mc:Choice>
              <mc:Fallback>
                <p:oleObj name="Equation" r:id="rId4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3364" y="1070031"/>
                        <a:ext cx="1206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572" y="3429001"/>
            <a:ext cx="6689822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3142" y="0"/>
            <a:ext cx="6580720" cy="3428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44011" y="1775638"/>
            <a:ext cx="5331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4700" y="4662910"/>
            <a:ext cx="59247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701731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54494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494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541449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1448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05870"/>
              </p:ext>
            </p:extLst>
          </p:nvPr>
        </p:nvGraphicFramePr>
        <p:xfrm>
          <a:off x="2925244" y="4426562"/>
          <a:ext cx="130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1307880" imgH="685800" progId="Equation.DSMT4">
                  <p:embed/>
                </p:oleObj>
              </mc:Choice>
              <mc:Fallback>
                <p:oleObj name="Equation" r:id="rId4" imgW="1307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244" y="4426562"/>
                        <a:ext cx="1308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786267" y="2721939"/>
            <a:ext cx="3554819" cy="101790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資料點數</a:t>
            </a:r>
            <a:r>
              <a:rPr lang="zh-CN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少</a:t>
            </a:r>
            <a:endParaRPr lang="zh-TW" alt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肘形接點 14"/>
          <p:cNvCxnSpPr/>
          <p:nvPr/>
        </p:nvCxnSpPr>
        <p:spPr>
          <a:xfrm rot="16200000" flipH="1">
            <a:off x="2059518" y="4178679"/>
            <a:ext cx="649010" cy="5325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48589" y="4769462"/>
            <a:ext cx="170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774565" y="3770727"/>
            <a:ext cx="1467709" cy="99873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r>
            <a:r>
              <a:rPr lang="zh-TW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組</a:t>
            </a:r>
          </a:p>
        </p:txBody>
      </p:sp>
    </p:spTree>
    <p:extLst>
      <p:ext uri="{BB962C8B-B14F-4D97-AF65-F5344CB8AC3E}">
        <p14:creationId xmlns:p14="http://schemas.microsoft.com/office/powerpoint/2010/main" val="1032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1617" cy="701731"/>
          </a:xfrm>
        </p:spPr>
        <p:txBody>
          <a:bodyPr/>
          <a:lstStyle/>
          <a:p>
            <a:r>
              <a:rPr lang="en-US" altLang="zh-TW" dirty="0"/>
              <a:t>Hinges Only On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487366"/>
            <a:ext cx="6096000" cy="3438319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8750"/>
            <a:ext cx="6095238" cy="456190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2554938"/>
            <a:ext cx="6086535" cy="33700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68238" y="1165137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901705" y="1165137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310691" y="158436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094255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43088"/>
            <a:ext cx="6095238" cy="456190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27991" y="2126512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07032" y="2023731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035386-9846-4E4B-8489-465770D6AAE6}"/>
              </a:ext>
            </a:extLst>
          </p:cNvPr>
          <p:cNvSpPr txBox="1"/>
          <p:nvPr/>
        </p:nvSpPr>
        <p:spPr>
          <a:xfrm>
            <a:off x="8277733" y="1743087"/>
            <a:ext cx="1733295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Multiple Hinges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B7BFB2-46E3-DF49-826F-69EB0C9BB44C}"/>
              </a:ext>
            </a:extLst>
          </p:cNvPr>
          <p:cNvSpPr txBox="1"/>
          <p:nvPr/>
        </p:nvSpPr>
        <p:spPr>
          <a:xfrm>
            <a:off x="1925253" y="1743087"/>
            <a:ext cx="2246256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Hinges Only On Ends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146EAA-71DB-8A4E-9E8C-8F6F619B251F}"/>
              </a:ext>
            </a:extLst>
          </p:cNvPr>
          <p:cNvSpPr txBox="1"/>
          <p:nvPr/>
        </p:nvSpPr>
        <p:spPr>
          <a:xfrm>
            <a:off x="5321300" y="2798799"/>
            <a:ext cx="675826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0.014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20D7CD-BF4A-E040-8E85-772ADEA587E7}"/>
              </a:ext>
            </a:extLst>
          </p:cNvPr>
          <p:cNvSpPr txBox="1"/>
          <p:nvPr/>
        </p:nvSpPr>
        <p:spPr>
          <a:xfrm>
            <a:off x="11015886" y="2798798"/>
            <a:ext cx="871313" cy="43704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0.017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277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0790" y="2710226"/>
            <a:ext cx="6101209" cy="33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Normal </a:t>
            </a:r>
            <a:r>
              <a:rPr lang="en-US" altLang="zh-TW" dirty="0" err="1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472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70213"/>
            <a:ext cx="6096000" cy="3303419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610600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88592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44095"/>
            <a:ext cx="4782526" cy="120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883441"/>
            <a:ext cx="4782526" cy="12037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4095"/>
            <a:ext cx="2865563" cy="10557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1996671"/>
            <a:ext cx="7924764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1311128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37983"/>
            <a:ext cx="7203432" cy="46077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53" y="1741033"/>
            <a:ext cx="3162000" cy="3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2048766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02" y="2721934"/>
            <a:ext cx="3735113" cy="15589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35411"/>
            <a:ext cx="7242957" cy="19141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27308"/>
            <a:ext cx="59867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17511"/>
            <a:ext cx="6101999" cy="3479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96242"/>
            <a:ext cx="6096000" cy="35028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88873" y="2002510"/>
            <a:ext cx="111825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強柱弱梁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16112" y="1996344"/>
            <a:ext cx="86177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鋼筋比</a:t>
            </a:r>
          </a:p>
        </p:txBody>
      </p:sp>
    </p:spTree>
    <p:extLst>
      <p:ext uri="{BB962C8B-B14F-4D97-AF65-F5344CB8AC3E}">
        <p14:creationId xmlns:p14="http://schemas.microsoft.com/office/powerpoint/2010/main" val="2721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546" y="1798593"/>
            <a:ext cx="4047619" cy="404761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6265" y="2930466"/>
            <a:ext cx="3057825" cy="20867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5400" dirty="0"/>
              <a:t>Story Drift</a:t>
            </a:r>
            <a:endParaRPr lang="en-US" altLang="zh-TW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0.32%</a:t>
            </a:r>
            <a:endParaRPr lang="zh-TW" alt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24970"/>
              </p:ext>
            </p:extLst>
          </p:nvPr>
        </p:nvGraphicFramePr>
        <p:xfrm>
          <a:off x="5924550" y="3144838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1358640" imgH="685800" progId="Equation.DSMT4">
                  <p:embed/>
                </p:oleObj>
              </mc:Choice>
              <mc:Fallback>
                <p:oleObj name="Equation" r:id="rId7" imgW="1358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4550" y="3144838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883" y="1909277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22249" cy="701731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77210"/>
              </p:ext>
            </p:extLst>
          </p:nvPr>
        </p:nvGraphicFramePr>
        <p:xfrm>
          <a:off x="8108950" y="2965450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8950" y="2965450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9354"/>
              </p:ext>
            </p:extLst>
          </p:nvPr>
        </p:nvGraphicFramePr>
        <p:xfrm>
          <a:off x="9124950" y="252571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4950" y="252571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999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213</Words>
  <Application>Microsoft Macintosh PowerPoint</Application>
  <PresentationFormat>寬螢幕</PresentationFormat>
  <Paragraphs>95</Paragraphs>
  <Slides>29</Slides>
  <Notes>4</Notes>
  <HiddenSlides>3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Segoe UI</vt:lpstr>
      <vt:lpstr>Segoe UI Light</vt:lpstr>
      <vt:lpstr>Arial</vt:lpstr>
      <vt:lpstr>Calibri</vt:lpstr>
      <vt:lpstr>Cambria Math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507</cp:revision>
  <dcterms:created xsi:type="dcterms:W3CDTF">2015-10-12T10:51:44Z</dcterms:created>
  <dcterms:modified xsi:type="dcterms:W3CDTF">2019-05-16T05:15:43Z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