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7"/>
  </p:notesMasterIdLst>
  <p:sldIdLst>
    <p:sldId id="314" r:id="rId5"/>
    <p:sldId id="545" r:id="rId6"/>
    <p:sldId id="554" r:id="rId7"/>
    <p:sldId id="555" r:id="rId8"/>
    <p:sldId id="317" r:id="rId9"/>
    <p:sldId id="319" r:id="rId10"/>
    <p:sldId id="410" r:id="rId11"/>
    <p:sldId id="549" r:id="rId12"/>
    <p:sldId id="551" r:id="rId13"/>
    <p:sldId id="428" r:id="rId14"/>
    <p:sldId id="316" r:id="rId15"/>
    <p:sldId id="437" r:id="rId16"/>
    <p:sldId id="420" r:id="rId17"/>
    <p:sldId id="320" r:id="rId18"/>
    <p:sldId id="348" r:id="rId19"/>
    <p:sldId id="552" r:id="rId20"/>
    <p:sldId id="421" r:id="rId21"/>
    <p:sldId id="498" r:id="rId22"/>
    <p:sldId id="500" r:id="rId23"/>
    <p:sldId id="417" r:id="rId24"/>
    <p:sldId id="503" r:id="rId25"/>
    <p:sldId id="422" r:id="rId26"/>
    <p:sldId id="423" r:id="rId27"/>
    <p:sldId id="519" r:id="rId28"/>
    <p:sldId id="521" r:id="rId29"/>
    <p:sldId id="520" r:id="rId30"/>
    <p:sldId id="518" r:id="rId31"/>
    <p:sldId id="345" r:id="rId32"/>
    <p:sldId id="341" r:id="rId33"/>
    <p:sldId id="543" r:id="rId34"/>
    <p:sldId id="409" r:id="rId35"/>
    <p:sldId id="544" r:id="rId36"/>
    <p:sldId id="399" r:id="rId37"/>
    <p:sldId id="400" r:id="rId38"/>
    <p:sldId id="401" r:id="rId39"/>
    <p:sldId id="553" r:id="rId40"/>
    <p:sldId id="506" r:id="rId41"/>
    <p:sldId id="517" r:id="rId42"/>
    <p:sldId id="464" r:id="rId43"/>
    <p:sldId id="528" r:id="rId44"/>
    <p:sldId id="471" r:id="rId45"/>
    <p:sldId id="509" r:id="rId46"/>
    <p:sldId id="510" r:id="rId47"/>
    <p:sldId id="474" r:id="rId48"/>
    <p:sldId id="532" r:id="rId49"/>
    <p:sldId id="533" r:id="rId50"/>
    <p:sldId id="476" r:id="rId51"/>
    <p:sldId id="487" r:id="rId52"/>
    <p:sldId id="541" r:id="rId53"/>
    <p:sldId id="536" r:id="rId54"/>
    <p:sldId id="550" r:id="rId55"/>
    <p:sldId id="547" r:id="rId5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27A9C7-ECD4-417A-B120-741041AEE1F2}">
          <p14:sldIdLst>
            <p14:sldId id="314"/>
          </p14:sldIdLst>
        </p14:section>
        <p14:section name="Problem" id="{658CDC75-6F02-4653-A93C-C93A591919BE}">
          <p14:sldIdLst>
            <p14:sldId id="545"/>
            <p14:sldId id="554"/>
            <p14:sldId id="555"/>
            <p14:sldId id="317"/>
            <p14:sldId id="319"/>
            <p14:sldId id="410"/>
            <p14:sldId id="549"/>
          </p14:sldIdLst>
        </p14:section>
        <p14:section name="Solution" id="{3814ADEA-866D-4944-BA8A-AF26FCB04961}">
          <p14:sldIdLst>
            <p14:sldId id="551"/>
            <p14:sldId id="428"/>
            <p14:sldId id="316"/>
            <p14:sldId id="437"/>
            <p14:sldId id="420"/>
            <p14:sldId id="320"/>
            <p14:sldId id="348"/>
          </p14:sldIdLst>
        </p14:section>
        <p14:section name="Data" id="{5C431F36-3D7F-4BFB-A2C6-90614511EFFF}">
          <p14:sldIdLst>
            <p14:sldId id="552"/>
            <p14:sldId id="421"/>
            <p14:sldId id="498"/>
            <p14:sldId id="500"/>
            <p14:sldId id="417"/>
            <p14:sldId id="503"/>
            <p14:sldId id="422"/>
            <p14:sldId id="423"/>
            <p14:sldId id="519"/>
            <p14:sldId id="521"/>
            <p14:sldId id="520"/>
            <p14:sldId id="518"/>
            <p14:sldId id="345"/>
            <p14:sldId id="341"/>
            <p14:sldId id="543"/>
            <p14:sldId id="409"/>
            <p14:sldId id="544"/>
            <p14:sldId id="399"/>
            <p14:sldId id="400"/>
            <p14:sldId id="401"/>
          </p14:sldIdLst>
        </p14:section>
        <p14:section name="Verification" id="{4373B73A-00B1-47AF-B80F-FDCA870E2926}">
          <p14:sldIdLst>
            <p14:sldId id="553"/>
            <p14:sldId id="506"/>
            <p14:sldId id="517"/>
            <p14:sldId id="464"/>
            <p14:sldId id="528"/>
            <p14:sldId id="471"/>
            <p14:sldId id="509"/>
            <p14:sldId id="510"/>
            <p14:sldId id="474"/>
            <p14:sldId id="532"/>
            <p14:sldId id="533"/>
            <p14:sldId id="476"/>
            <p14:sldId id="487"/>
            <p14:sldId id="541"/>
            <p14:sldId id="536"/>
          </p14:sldIdLst>
        </p14:section>
        <p14:section name="Plan" id="{56AF185C-D41C-4D60-84C7-E325B90F5196}">
          <p14:sldIdLst>
            <p14:sldId id="550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7E6E6"/>
    <a:srgbClr val="1ABC9C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 autoAdjust="0"/>
    <p:restoredTop sz="81327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GA </a:t>
            </a:r>
            <a:r>
              <a:rPr lang="zh-TW" altLang="en-US" dirty="0"/>
              <a:t>演算法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775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134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傳統不經濟 </a:t>
            </a:r>
            <a:endParaRPr lang="en-US" dirty="0"/>
          </a:p>
          <a:p>
            <a:r>
              <a:rPr lang="en-US" dirty="0"/>
              <a:t>828</a:t>
            </a:r>
          </a:p>
          <a:p>
            <a:r>
              <a:rPr lang="zh-TW" altLang="en-US" dirty="0"/>
              <a:t>傳統不保守 不符合 混凝土結構設計規範 </a:t>
            </a:r>
            <a:r>
              <a:rPr lang="en-US" altLang="zh-TW" dirty="0"/>
              <a:t>401-100 R5.11.2 </a:t>
            </a:r>
          </a:p>
          <a:p>
            <a:r>
              <a:rPr lang="en-US" altLang="zh-TW" dirty="0"/>
              <a:t>1140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1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080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338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803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459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15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128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9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LowSeismic4Floor12M</a:t>
            </a:r>
            <a:r>
              <a:rPr lang="en-US" altLang="zh-TW" baseline="0" dirty="0" smtClean="0"/>
              <a:t> 0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901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221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715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理論最佳解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091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由於很複雜，先記得最終的結果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400</a:t>
            </a:r>
            <a:endParaRPr lang="zh-TW" alt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62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5132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定義非線性驗證的邊界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819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DBE 1602 11.5</a:t>
            </a:r>
          </a:p>
          <a:p>
            <a:r>
              <a:rPr lang="en-US" altLang="zh-TW" dirty="0"/>
              <a:t>MCE 1116 15.5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594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97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LowSeismic4Floor12M</a:t>
            </a:r>
            <a:r>
              <a:rPr lang="en-US" altLang="zh-TW" baseline="0" dirty="0" smtClean="0"/>
              <a:t> 0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115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889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LowSeismic4Floor12M</a:t>
            </a:r>
            <a:r>
              <a:rPr lang="en-US" altLang="zh-TW" baseline="0" dirty="0"/>
              <a:t> 0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444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欣銓 </a:t>
            </a:r>
            <a:r>
              <a:rPr lang="en-US" dirty="0"/>
              <a:t>1140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76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LowSeismic4Floor12M</a:t>
            </a:r>
            <a:r>
              <a:rPr lang="en-US" altLang="zh-TW" baseline="0" dirty="0"/>
              <a:t> 0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773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978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33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21/05/2019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21/05/2019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21/05/2019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21/05/2019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21/05/2019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21/05/2019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21/05/2019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21/05/2019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21/05/2019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21/05/2019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21/05/2019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21/05/2019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21/05/2019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21/05/2019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21/05/2019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21/05/2019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21/05/2019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21/05/2019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image" Target="../media/image27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28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5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7.png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8.emf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76.wmf"/><Relationship Id="rId4" Type="http://schemas.openxmlformats.org/officeDocument/2006/relationships/image" Target="../media/image79.emf"/><Relationship Id="rId9" Type="http://schemas.openxmlformats.org/officeDocument/2006/relationships/oleObject" Target="../embeddings/oleObject1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8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wmf"/><Relationship Id="rId5" Type="http://schemas.openxmlformats.org/officeDocument/2006/relationships/image" Target="../media/image15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1.png"/><Relationship Id="rId9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513940"/>
            <a:ext cx="121920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Feasibility of Multi-Cut-Off Rebar</a:t>
            </a:r>
          </a:p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for Construction Application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948615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Mu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7" y="1704055"/>
            <a:ext cx="5852172" cy="437998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14" y="1704053"/>
            <a:ext cx="5852172" cy="437998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61097" y="1565915"/>
            <a:ext cx="521739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Consider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Hundreds Of Combo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026762" y="1565914"/>
            <a:ext cx="401167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Catch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Critical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Demand Combo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638603" y="3894047"/>
            <a:ext cx="457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064" y="2550120"/>
            <a:ext cx="1633120" cy="130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9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922519" cy="1311128"/>
          </a:xfrm>
        </p:spPr>
        <p:txBody>
          <a:bodyPr/>
          <a:lstStyle/>
          <a:p>
            <a:r>
              <a:rPr lang="en-US" altLang="zh-TW" dirty="0"/>
              <a:t>Flexural Reinforcement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6864" y="1960875"/>
            <a:ext cx="3852709" cy="2408369"/>
          </a:xfrm>
          <a:prstGeom prst="rect">
            <a:avLst/>
          </a:prstGeom>
        </p:spPr>
      </p:pic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4C86971B-3ED9-46B4-B240-39706E97B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14943"/>
              </p:ext>
            </p:extLst>
          </p:nvPr>
        </p:nvGraphicFramePr>
        <p:xfrm>
          <a:off x="7032173" y="1971528"/>
          <a:ext cx="299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" name="Equation" r:id="rId5" imgW="2997000" imgH="863280" progId="Equation.DSMT4">
                  <p:embed/>
                </p:oleObj>
              </mc:Choice>
              <mc:Fallback>
                <p:oleObj name="Equation" r:id="rId5" imgW="29970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2173" y="1971528"/>
                        <a:ext cx="29972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4257F66D-BBB8-4323-B2CB-FAB20E1EC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427952"/>
              </p:ext>
            </p:extLst>
          </p:nvPr>
        </p:nvGraphicFramePr>
        <p:xfrm>
          <a:off x="7032173" y="3172679"/>
          <a:ext cx="2654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" name="Equation" r:id="rId7" imgW="2654280" imgH="1015920" progId="Equation.DSMT4">
                  <p:embed/>
                </p:oleObj>
              </mc:Choice>
              <mc:Fallback>
                <p:oleObj name="Equation" r:id="rId7" imgW="265428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32173" y="3172679"/>
                        <a:ext cx="26543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00D93A-8CD2-40B3-B89C-4402CB7B2F76}"/>
              </a:ext>
            </a:extLst>
          </p:cNvPr>
          <p:cNvCxnSpPr/>
          <p:nvPr/>
        </p:nvCxnSpPr>
        <p:spPr>
          <a:xfrm>
            <a:off x="5660573" y="3165059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4081268"/>
            <a:ext cx="6095238" cy="457142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898333" y="6136149"/>
            <a:ext cx="145488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Min: 2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8653080" y="4805916"/>
            <a:ext cx="0" cy="15504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511577"/>
              </p:ext>
            </p:extLst>
          </p:nvPr>
        </p:nvGraphicFramePr>
        <p:xfrm>
          <a:off x="8881895" y="5276333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" name="Equation" r:id="rId10" imgW="203040" imgH="609480" progId="Equation.DSMT4">
                  <p:embed/>
                </p:oleObj>
              </mc:Choice>
              <mc:Fallback>
                <p:oleObj name="Equation" r:id="rId10" imgW="203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81895" y="5276333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007444" y="4734072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</a:rPr>
              <a:t>- Demand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3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1095" y="1579684"/>
            <a:ext cx="5359857" cy="4019894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05E3B4-20E5-4FAB-98DD-C1C9B6992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00AA25-A57F-442B-951B-FB254314C9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939" y="1140756"/>
            <a:ext cx="4879433" cy="17138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14C61A-6EB6-4D7D-AF45-E3A8140EDE3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6916" y="3907170"/>
            <a:ext cx="4879433" cy="244918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1CB6E3-74D9-42A0-8D9D-5AF4B2C3521B}"/>
              </a:ext>
            </a:extLst>
          </p:cNvPr>
          <p:cNvSpPr txBox="1"/>
          <p:nvPr/>
        </p:nvSpPr>
        <p:spPr>
          <a:xfrm>
            <a:off x="117860" y="2964479"/>
            <a:ext cx="72872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DF190B-1D27-416B-80E7-EF6A7A8C19CE}"/>
              </a:ext>
            </a:extLst>
          </p:cNvPr>
          <p:cNvSpPr txBox="1"/>
          <p:nvPr/>
        </p:nvSpPr>
        <p:spPr>
          <a:xfrm>
            <a:off x="1221939" y="3392488"/>
            <a:ext cx="2052998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F049B5-E33B-48DC-AE57-E2605E73E763}"/>
              </a:ext>
            </a:extLst>
          </p:cNvPr>
          <p:cNvSpPr txBox="1"/>
          <p:nvPr/>
        </p:nvSpPr>
        <p:spPr>
          <a:xfrm>
            <a:off x="1221939" y="506293"/>
            <a:ext cx="3851375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 Equation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1047565" y="630315"/>
            <a:ext cx="0" cy="229043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47565" y="3525915"/>
            <a:ext cx="0" cy="289264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D2531CC-47C1-4093-9FF2-3CF566553AD8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756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729882"/>
              </p:ext>
            </p:extLst>
          </p:nvPr>
        </p:nvGraphicFramePr>
        <p:xfrm>
          <a:off x="7714356" y="5599577"/>
          <a:ext cx="359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7" imgW="3593880" imgH="444240" progId="Equation.DSMT4">
                  <p:embed/>
                </p:oleObj>
              </mc:Choice>
              <mc:Fallback>
                <p:oleObj name="Equation" r:id="rId7" imgW="3593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14356" y="5599577"/>
                        <a:ext cx="35941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7545154" y="1188586"/>
            <a:ext cx="1465466" cy="424732"/>
          </a:xfrm>
          <a:prstGeom prst="rect">
            <a:avLst/>
          </a:prstGeom>
          <a:solidFill>
            <a:srgbClr val="F7F7F7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610600" y="4603898"/>
            <a:ext cx="9239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5154" y="1613318"/>
            <a:ext cx="2334101" cy="424732"/>
          </a:xfrm>
          <a:prstGeom prst="rect">
            <a:avLst/>
          </a:prstGeom>
          <a:solidFill>
            <a:srgbClr val="F7F7F7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After Consider </a:t>
            </a:r>
            <a:r>
              <a:rPr lang="en-US" altLang="zh-TW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8545" y="4348716"/>
            <a:ext cx="4847455" cy="14672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8760F35-09F2-1549-9899-B2AB1972A1B2}"/>
              </a:ext>
            </a:extLst>
          </p:cNvPr>
          <p:cNvCxnSpPr/>
          <p:nvPr/>
        </p:nvCxnSpPr>
        <p:spPr>
          <a:xfrm>
            <a:off x="8702998" y="4348716"/>
            <a:ext cx="0" cy="1066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DE5CD4D-F281-7042-9525-7BD90F9FDD44}"/>
              </a:ext>
            </a:extLst>
          </p:cNvPr>
          <p:cNvCxnSpPr/>
          <p:nvPr/>
        </p:nvCxnSpPr>
        <p:spPr>
          <a:xfrm>
            <a:off x="9529763" y="4348716"/>
            <a:ext cx="0" cy="980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7E672EDB-562C-B049-8622-94E512049A2A}"/>
              </a:ext>
            </a:extLst>
          </p:cNvPr>
          <p:cNvCxnSpPr/>
          <p:nvPr/>
        </p:nvCxnSpPr>
        <p:spPr>
          <a:xfrm>
            <a:off x="8688711" y="4800600"/>
            <a:ext cx="8410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8CB68B-3C5B-BF45-9C63-8AAE5FD0445E}"/>
              </a:ext>
            </a:extLst>
          </p:cNvPr>
          <p:cNvSpPr txBox="1"/>
          <p:nvPr/>
        </p:nvSpPr>
        <p:spPr>
          <a:xfrm>
            <a:off x="8949186" y="4400518"/>
            <a:ext cx="33438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TW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062880-FBE5-6D45-BC2C-85E55AF2C9D2}"/>
              </a:ext>
            </a:extLst>
          </p:cNvPr>
          <p:cNvSpPr txBox="1"/>
          <p:nvPr/>
        </p:nvSpPr>
        <p:spPr>
          <a:xfrm>
            <a:off x="10037569" y="1135185"/>
            <a:ext cx="1374735" cy="435119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需要更好懂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4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1761" y="3429000"/>
            <a:ext cx="4566904" cy="342517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8954" y="52"/>
            <a:ext cx="4568400" cy="3426301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Combinations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sp>
        <p:nvSpPr>
          <p:cNvPr id="20" name="文字方塊 19"/>
          <p:cNvSpPr txBox="1"/>
          <p:nvPr/>
        </p:nvSpPr>
        <p:spPr>
          <a:xfrm>
            <a:off x="1615938" y="2432627"/>
            <a:ext cx="3728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0.1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826360" y="2426355"/>
            <a:ext cx="4129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0.9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85002" y="1991546"/>
            <a:ext cx="4282951" cy="411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056967" y="1991548"/>
            <a:ext cx="5762846" cy="411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94177" y="5461752"/>
            <a:ext cx="1477925" cy="411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701468" y="5461752"/>
            <a:ext cx="1477925" cy="411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66142" y="5461754"/>
            <a:ext cx="5762846" cy="411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724729" y="5880949"/>
            <a:ext cx="3728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0.1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057060" y="5880948"/>
            <a:ext cx="54918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0.45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429278" y="5895941"/>
            <a:ext cx="5443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0.55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935535" y="5882907"/>
            <a:ext cx="4129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0.9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0422" y="4788507"/>
            <a:ext cx="5514286" cy="552381"/>
          </a:xfrm>
          <a:prstGeom prst="rect">
            <a:avLst/>
          </a:prstGeom>
        </p:spPr>
      </p:pic>
      <p:sp>
        <p:nvSpPr>
          <p:cNvPr id="27" name="Freeform 5"/>
          <p:cNvSpPr>
            <a:spLocks/>
          </p:cNvSpPr>
          <p:nvPr/>
        </p:nvSpPr>
        <p:spPr bwMode="auto">
          <a:xfrm>
            <a:off x="543753" y="4730054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4047565" y="4210493"/>
            <a:ext cx="0" cy="467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82772" y="1991546"/>
            <a:ext cx="60529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多點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428963" y="5461752"/>
            <a:ext cx="60529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三段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8336642" y="232975"/>
            <a:ext cx="1881284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0762EEB-D746-426A-B339-10C8496FD8C4}"/>
              </a:ext>
            </a:extLst>
          </p:cNvPr>
          <p:cNvSpPr txBox="1"/>
          <p:nvPr/>
        </p:nvSpPr>
        <p:spPr>
          <a:xfrm>
            <a:off x="1930555" y="2526896"/>
            <a:ext cx="270267" cy="32688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Ln</a:t>
            </a:r>
            <a:endParaRPr lang="zh-TW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97A6667-4FDD-4B02-B222-C2D3D7E73B73}"/>
              </a:ext>
            </a:extLst>
          </p:cNvPr>
          <p:cNvSpPr txBox="1"/>
          <p:nvPr/>
        </p:nvSpPr>
        <p:spPr>
          <a:xfrm>
            <a:off x="6179393" y="2537536"/>
            <a:ext cx="270267" cy="32688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Ln</a:t>
            </a:r>
            <a:endParaRPr lang="zh-TW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336642" y="3659276"/>
            <a:ext cx="1881284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0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1536691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C3D0B9-BC05-4810-B7A6-4BAFB4EB8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AE56E7-C79D-4328-9043-95ACE80370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0706"/>
          <a:stretch/>
        </p:blipFill>
        <p:spPr>
          <a:xfrm>
            <a:off x="6095237" y="3084504"/>
            <a:ext cx="5697994" cy="198855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374676" y="4645636"/>
            <a:ext cx="134588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780731" y="2534273"/>
            <a:ext cx="170816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Consider </a:t>
            </a:r>
            <a:r>
              <a:rPr lang="en-US" altLang="zh-TW" sz="20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466851" y="2838893"/>
            <a:ext cx="116153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615665" y="2410827"/>
            <a:ext cx="2657138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梁撓曲鋼筋配置示意圖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351A6F-C48D-0646-81AB-0B2C40694337}"/>
              </a:ext>
            </a:extLst>
          </p:cNvPr>
          <p:cNvSpPr txBox="1"/>
          <p:nvPr/>
        </p:nvSpPr>
        <p:spPr>
          <a:xfrm>
            <a:off x="2103768" y="1536691"/>
            <a:ext cx="1887696" cy="43511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兩點斷筋最佳化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A05074A-0898-E04D-83EB-A2E34A5A21CC}"/>
              </a:ext>
            </a:extLst>
          </p:cNvPr>
          <p:cNvSpPr txBox="1"/>
          <p:nvPr/>
        </p:nvSpPr>
        <p:spPr>
          <a:xfrm>
            <a:off x="6472238" y="925551"/>
            <a:ext cx="2657138" cy="435119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放傳統圖，需要考慮。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697912" cy="701731"/>
          </a:xfrm>
        </p:spPr>
        <p:txBody>
          <a:bodyPr/>
          <a:lstStyle/>
          <a:p>
            <a:r>
              <a:rPr lang="en-US" altLang="zh-TW" dirty="0"/>
              <a:t>Multi-Cut-2 vs Tradition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52561"/>
            <a:ext cx="6095238" cy="45523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20097" y="1362131"/>
            <a:ext cx="154946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0097" y="1751033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79166" y="2492789"/>
            <a:ext cx="1729833" cy="4616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 82%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46107" y="4637513"/>
            <a:ext cx="159595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r>
              <a:rPr lang="zh-TW" alt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6DDA74E-595C-4D8E-9A81-8895915F55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5" y="1751033"/>
            <a:ext cx="6095238" cy="455238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17EB3DC-B109-4095-939E-09BFE702F091}"/>
              </a:ext>
            </a:extLst>
          </p:cNvPr>
          <p:cNvSpPr txBox="1"/>
          <p:nvPr/>
        </p:nvSpPr>
        <p:spPr>
          <a:xfrm>
            <a:off x="6907032" y="1749505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53D293-AF90-480E-A47B-C9C03323F7DE}"/>
              </a:ext>
            </a:extLst>
          </p:cNvPr>
          <p:cNvSpPr txBox="1"/>
          <p:nvPr/>
        </p:nvSpPr>
        <p:spPr>
          <a:xfrm>
            <a:off x="6907032" y="859101"/>
            <a:ext cx="127534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922079-C0FE-4854-AF95-AA5B99A96DAB}"/>
              </a:ext>
            </a:extLst>
          </p:cNvPr>
          <p:cNvSpPr txBox="1"/>
          <p:nvPr/>
        </p:nvSpPr>
        <p:spPr>
          <a:xfrm>
            <a:off x="6907032" y="1341342"/>
            <a:ext cx="154946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733607" y="6052017"/>
            <a:ext cx="818494" cy="3139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Length(cm)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636845" y="6052017"/>
            <a:ext cx="818494" cy="3139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Length(cm)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060512" y="3880548"/>
            <a:ext cx="608500" cy="29335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As(cm2)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0" y="3880548"/>
            <a:ext cx="608500" cy="29335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As(cm2)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912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143285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0150" y="0"/>
            <a:ext cx="2211485" cy="3429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1305" y="3429000"/>
            <a:ext cx="3775278" cy="342900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4710223" y="3040912"/>
            <a:ext cx="1180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25415" y="1714500"/>
            <a:ext cx="1374735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3949191" y="5875119"/>
            <a:ext cx="1631216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8882294" y="681620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882294" y="1138254"/>
            <a:ext cx="1549463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7670" y="1143285"/>
            <a:ext cx="142455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094929" y="681620"/>
            <a:ext cx="1515671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 As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1756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367289"/>
              </p:ext>
            </p:extLst>
          </p:nvPr>
        </p:nvGraphicFramePr>
        <p:xfrm>
          <a:off x="7545774" y="3635515"/>
          <a:ext cx="430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Equation" r:id="rId5" imgW="4305240" imgH="520560" progId="Equation.DSMT4">
                  <p:embed/>
                </p:oleObj>
              </mc:Choice>
              <mc:Fallback>
                <p:oleObj name="Equation" r:id="rId5" imgW="4305240" imgH="52056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45774" y="3635515"/>
                        <a:ext cx="43053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822035" y="2723805"/>
            <a:ext cx="4738220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Short</a:t>
            </a: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Development Length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4720852" y="2685359"/>
            <a:ext cx="457200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188535" y="4979089"/>
            <a:ext cx="1345881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Demand As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742671" y="1684597"/>
            <a:ext cx="2352567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Development Length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84860" y="1270091"/>
            <a:ext cx="1732334" cy="437043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031273" y="3038026"/>
            <a:ext cx="1342547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 As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4720852" y="2216974"/>
            <a:ext cx="0" cy="9300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5178052" y="2216974"/>
            <a:ext cx="0" cy="9300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545774" y="437568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5" name="直線接點 24"/>
          <p:cNvCxnSpPr/>
          <p:nvPr/>
        </p:nvCxnSpPr>
        <p:spPr>
          <a:xfrm>
            <a:off x="7320775" y="3724897"/>
            <a:ext cx="0" cy="112660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80191" y="1741038"/>
            <a:ext cx="1881284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3FA327A-F6D2-9E46-8ABB-734F4E97F1B0}"/>
              </a:ext>
            </a:extLst>
          </p:cNvPr>
          <p:cNvSpPr txBox="1"/>
          <p:nvPr/>
        </p:nvSpPr>
        <p:spPr>
          <a:xfrm>
            <a:off x="6472238" y="925551"/>
            <a:ext cx="1161536" cy="435119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放長的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1" lang="en-US" altLang="zh-TW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58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1756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sp>
        <p:nvSpPr>
          <p:cNvPr id="3" name="文字方塊 2"/>
          <p:cNvSpPr txBox="1"/>
          <p:nvPr/>
        </p:nvSpPr>
        <p:spPr>
          <a:xfrm>
            <a:off x="6823340" y="3868526"/>
            <a:ext cx="4519827" cy="99706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</a:t>
            </a:r>
            <a:r>
              <a:rPr lang="en-US" altLang="zh-TW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Decay</a:t>
            </a:r>
            <a:endParaRPr lang="zh-TW" altLang="en-US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102347" y="2216974"/>
            <a:ext cx="605492" cy="155585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974227" y="1304331"/>
            <a:ext cx="1519006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74227" y="1765996"/>
            <a:ext cx="1732334" cy="437043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031273" y="3038026"/>
            <a:ext cx="1342547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 As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671F30F-0D55-4144-A2AD-E611F612B6F2}"/>
              </a:ext>
            </a:extLst>
          </p:cNvPr>
          <p:cNvSpPr txBox="1"/>
          <p:nvPr/>
        </p:nvSpPr>
        <p:spPr>
          <a:xfrm>
            <a:off x="6472238" y="925551"/>
            <a:ext cx="1638782" cy="435119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放</a:t>
            </a:r>
            <a:r>
              <a:rPr kumimoji="1" lang="en-US" altLang="zh-C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Decay small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6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17880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2358919" y="437814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394185" y="1995293"/>
            <a:ext cx="1672894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3212999" y="2708644"/>
            <a:ext cx="0" cy="144071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253358" y="2956036"/>
            <a:ext cx="4268156" cy="829522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  <a:endParaRPr lang="zh-TW" alt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6774873" cy="21294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28538"/>
            <a:ext cx="6774873" cy="2129462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6334666" y="1755017"/>
            <a:ext cx="5008501" cy="3752000"/>
            <a:chOff x="3591749" y="1553000"/>
            <a:chExt cx="5008501" cy="375200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11074243" y="2701807"/>
            <a:ext cx="948337" cy="9787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8099749" y="409283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sp>
        <p:nvSpPr>
          <p:cNvPr id="3" name="文字方塊 2"/>
          <p:cNvSpPr txBox="1"/>
          <p:nvPr/>
        </p:nvSpPr>
        <p:spPr>
          <a:xfrm>
            <a:off x="6831283" y="2723212"/>
            <a:ext cx="2718052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</a:t>
            </a: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Decay</a:t>
            </a:r>
            <a:endParaRPr lang="zh-TW" altLang="en-US" sz="32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548770" y="3639900"/>
                <a:ext cx="3203890" cy="1009572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𝐿𝑎𝑡𝑒𝑟𝑎𝑙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𝐺𝑟𝑎𝑣𝑖𝑡𝑦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𝑆𝑚𝑎𝑙𝑙</m:t>
                      </m:r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770" y="3639900"/>
                <a:ext cx="3203890" cy="100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7548770" y="4875567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7320775" y="3794177"/>
            <a:ext cx="0" cy="157582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433579" y="1755017"/>
            <a:ext cx="5008501" cy="3752000"/>
            <a:chOff x="3591749" y="1553000"/>
            <a:chExt cx="5008501" cy="3752000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5173156" y="2701807"/>
            <a:ext cx="948337" cy="9787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2198662" y="409283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2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75185" y="1537573"/>
            <a:ext cx="5968529" cy="3488274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Models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079" y="1781577"/>
            <a:ext cx="4227882" cy="143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079" y="3450133"/>
            <a:ext cx="4227882" cy="143953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127" y="5130298"/>
            <a:ext cx="10087745" cy="1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55930"/>
            <a:ext cx="8361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55930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9827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94.8%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11880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98.1%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11880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94.5%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15777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90.4%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0DFF66C-A9D6-47DE-91BE-8FB44B9F3A00}"/>
              </a:ext>
            </a:extLst>
          </p:cNvPr>
          <p:cNvCxnSpPr/>
          <p:nvPr/>
        </p:nvCxnSpPr>
        <p:spPr>
          <a:xfrm>
            <a:off x="5884433" y="5563789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BC6803-444F-478C-A03C-8AD6667285CB}"/>
              </a:ext>
            </a:extLst>
          </p:cNvPr>
          <p:cNvCxnSpPr/>
          <p:nvPr/>
        </p:nvCxnSpPr>
        <p:spPr>
          <a:xfrm>
            <a:off x="8148021" y="5563789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5226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362435" y="5322013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整體優化結果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95.3%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93.6%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2D3FF57-A4B7-4A1D-8F64-E53D72C690B5}"/>
              </a:ext>
            </a:extLst>
          </p:cNvPr>
          <p:cNvCxnSpPr/>
          <p:nvPr/>
        </p:nvCxnSpPr>
        <p:spPr>
          <a:xfrm>
            <a:off x="5884433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B59C8B8-30EF-426F-9E0A-B55D4B781D3D}"/>
              </a:ext>
            </a:extLst>
          </p:cNvPr>
          <p:cNvCxnSpPr/>
          <p:nvPr/>
        </p:nvCxnSpPr>
        <p:spPr>
          <a:xfrm>
            <a:off x="8148021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0DFF66C-A9D6-47DE-91BE-8FB44B9F3A00}"/>
              </a:ext>
            </a:extLst>
          </p:cNvPr>
          <p:cNvCxnSpPr/>
          <p:nvPr/>
        </p:nvCxnSpPr>
        <p:spPr>
          <a:xfrm>
            <a:off x="5884433" y="3691667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CB793AD-9480-4876-989D-3BB3E01B9EE4}"/>
              </a:ext>
            </a:extLst>
          </p:cNvPr>
          <p:cNvCxnSpPr/>
          <p:nvPr/>
        </p:nvCxnSpPr>
        <p:spPr>
          <a:xfrm>
            <a:off x="5884433" y="5565290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7611AFF-0732-A14D-A64D-3D060CE15BDE}"/>
              </a:ext>
            </a:extLst>
          </p:cNvPr>
          <p:cNvSpPr txBox="1"/>
          <p:nvPr/>
        </p:nvSpPr>
        <p:spPr>
          <a:xfrm>
            <a:off x="6472238" y="925551"/>
            <a:ext cx="861774" cy="435119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放公式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85ACE28-AEDC-1C4A-B73D-9A85C2F3E9DC}"/>
              </a:ext>
            </a:extLst>
          </p:cNvPr>
          <p:cNvSpPr txBox="1"/>
          <p:nvPr/>
        </p:nvSpPr>
        <p:spPr>
          <a:xfrm>
            <a:off x="1920124" y="2831955"/>
            <a:ext cx="1374735" cy="435119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需要更好懂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44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62435" y="5312800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11361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98.1%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11361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94.5%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15258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90.4%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8085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46646"/>
            <a:ext cx="8361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46646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0543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94.8%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整體優化結果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99.6%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95.3%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93.6%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6AA1B0B-D45D-4195-A840-EA51BADF819B}"/>
              </a:ext>
            </a:extLst>
          </p:cNvPr>
          <p:cNvCxnSpPr/>
          <p:nvPr/>
        </p:nvCxnSpPr>
        <p:spPr>
          <a:xfrm flipV="1">
            <a:off x="9455971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744B853-CB4A-43F4-BFFA-DB06AB595723}"/>
              </a:ext>
            </a:extLst>
          </p:cNvPr>
          <p:cNvCxnSpPr/>
          <p:nvPr/>
        </p:nvCxnSpPr>
        <p:spPr>
          <a:xfrm flipV="1">
            <a:off x="9436248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9D11C2F-CC24-4BC4-871C-39A8B85BC69C}"/>
              </a:ext>
            </a:extLst>
          </p:cNvPr>
          <p:cNvCxnSpPr/>
          <p:nvPr/>
        </p:nvCxnSpPr>
        <p:spPr>
          <a:xfrm flipV="1">
            <a:off x="5090160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D58E44A-CFB8-4DF4-B850-439223355DE0}"/>
              </a:ext>
            </a:extLst>
          </p:cNvPr>
          <p:cNvCxnSpPr/>
          <p:nvPr/>
        </p:nvCxnSpPr>
        <p:spPr>
          <a:xfrm flipV="1">
            <a:off x="5070437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AA2A3E9-DAC8-410D-8543-5EFB8F6977F5}"/>
              </a:ext>
            </a:extLst>
          </p:cNvPr>
          <p:cNvCxnSpPr/>
          <p:nvPr/>
        </p:nvCxnSpPr>
        <p:spPr>
          <a:xfrm flipV="1">
            <a:off x="7211209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31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62435" y="5300748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29930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99.5%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299309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91.2%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03206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86.0%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上層筋優化結果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84574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104.4%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96.0%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91.2%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3156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41717"/>
            <a:ext cx="84093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103.4%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41717"/>
            <a:ext cx="74635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97.4%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45614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94.9%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2D3FF57-A4B7-4A1D-8F64-E53D72C690B5}"/>
              </a:ext>
            </a:extLst>
          </p:cNvPr>
          <p:cNvCxnSpPr/>
          <p:nvPr/>
        </p:nvCxnSpPr>
        <p:spPr>
          <a:xfrm>
            <a:off x="5884433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B59C8B8-30EF-426F-9E0A-B55D4B781D3D}"/>
              </a:ext>
            </a:extLst>
          </p:cNvPr>
          <p:cNvCxnSpPr/>
          <p:nvPr/>
        </p:nvCxnSpPr>
        <p:spPr>
          <a:xfrm>
            <a:off x="8148021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0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62435" y="5322013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20574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96.0%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20574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99.4%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24471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96.5%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/>
              <a:t>下層筋優化結果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91.9%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94.3%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15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97.2%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8418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46979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96.1%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4697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89.0%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0876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94.6%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5B8C689-2C27-45DE-8D4B-30A5CCB3E843}"/>
              </a:ext>
            </a:extLst>
          </p:cNvPr>
          <p:cNvCxnSpPr/>
          <p:nvPr/>
        </p:nvCxnSpPr>
        <p:spPr>
          <a:xfrm flipV="1">
            <a:off x="7196865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3C98247-F91E-4BD8-A1B9-6E40D87F6628}"/>
              </a:ext>
            </a:extLst>
          </p:cNvPr>
          <p:cNvCxnSpPr/>
          <p:nvPr/>
        </p:nvCxnSpPr>
        <p:spPr>
          <a:xfrm flipV="1">
            <a:off x="7177142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89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4C61A08-FCDB-4213-B409-451BFB4237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Why?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731756"/>
            <a:ext cx="6095238" cy="45714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731756"/>
            <a:ext cx="6095238" cy="457142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177669" y="1709140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22400" y="1731756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368F04-8D51-41AC-9018-FD57E36DF05A}"/>
              </a:ext>
            </a:extLst>
          </p:cNvPr>
          <p:cNvSpPr txBox="1"/>
          <p:nvPr/>
        </p:nvSpPr>
        <p:spPr>
          <a:xfrm>
            <a:off x="1754379" y="4393790"/>
            <a:ext cx="2652329" cy="535531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Smaller Gravity 89%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B8C5803-08DB-480A-AA5E-BDEDFDE10937}"/>
              </a:ext>
            </a:extLst>
          </p:cNvPr>
          <p:cNvSpPr txBox="1"/>
          <p:nvPr/>
        </p:nvSpPr>
        <p:spPr>
          <a:xfrm>
            <a:off x="7957019" y="4393789"/>
            <a:ext cx="2544927" cy="535531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Bigger Gravity 99%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BBE24F0-7B3B-6C40-89D5-760C0BD99A0C}"/>
              </a:ext>
            </a:extLst>
          </p:cNvPr>
          <p:cNvSpPr txBox="1"/>
          <p:nvPr/>
        </p:nvSpPr>
        <p:spPr>
          <a:xfrm>
            <a:off x="4191837" y="1067770"/>
            <a:ext cx="1374735" cy="435119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需要更好懂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415" y="4814282"/>
            <a:ext cx="4829138" cy="49573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8683204" y="4681573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More Multi-Cut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sp>
        <p:nvSpPr>
          <p:cNvPr id="12" name="文字方塊 11"/>
          <p:cNvSpPr txBox="1"/>
          <p:nvPr/>
        </p:nvSpPr>
        <p:spPr>
          <a:xfrm>
            <a:off x="8687553" y="1868645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687553" y="2814398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683205" y="3739354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4061BCA-2803-4D6F-9569-CB44B0447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415" y="1970462"/>
            <a:ext cx="4825763" cy="5274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F1C7A2D-0EF2-4F4C-9AC8-514F9FD03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415" y="2908614"/>
            <a:ext cx="4825763" cy="5274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32745C8C-106E-41B6-91E4-B9CE7C6FC7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881" y="3842117"/>
            <a:ext cx="4825763" cy="527400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CB0236F7-8FAF-41B1-81A7-5D59B1694F73}"/>
              </a:ext>
            </a:extLst>
          </p:cNvPr>
          <p:cNvSpPr txBox="1"/>
          <p:nvPr/>
        </p:nvSpPr>
        <p:spPr>
          <a:xfrm>
            <a:off x="8670941" y="5611796"/>
            <a:ext cx="1727396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Unlimited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63C030CC-7848-4B1D-BC02-D6370FA010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9367" y="5716107"/>
            <a:ext cx="4825763" cy="5274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C8F0CA6-34AA-984A-BBE7-BAE11AA53214}"/>
              </a:ext>
            </a:extLst>
          </p:cNvPr>
          <p:cNvSpPr txBox="1"/>
          <p:nvPr/>
        </p:nvSpPr>
        <p:spPr>
          <a:xfrm>
            <a:off x="6472238" y="925551"/>
            <a:ext cx="861774" cy="435119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放公式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0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499" y="1"/>
            <a:ext cx="4422971" cy="6858000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3176685" y="5455921"/>
            <a:ext cx="1557875" cy="14020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767840" y="5862320"/>
            <a:ext cx="1046480" cy="9956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120640" y="386080"/>
            <a:ext cx="158103" cy="50698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978584" y="6075632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641772" y="6156961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358592" y="2326640"/>
            <a:ext cx="105573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14F B3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7463361" y="1948741"/>
            <a:ext cx="1584729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100.0%</a:t>
            </a:r>
            <a:endParaRPr lang="zh-TW" altLang="en-US" sz="4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626867" y="3384790"/>
            <a:ext cx="1502976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101.3%</a:t>
            </a:r>
            <a:endParaRPr lang="zh-TW" altLang="en-US" sz="4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98.5%</a:t>
            </a:r>
            <a:endParaRPr lang="zh-TW" altLang="en-US" sz="4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652123" y="979019"/>
            <a:ext cx="1887696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</p:spTree>
    <p:extLst>
      <p:ext uri="{BB962C8B-B14F-4D97-AF65-F5344CB8AC3E}">
        <p14:creationId xmlns:p14="http://schemas.microsoft.com/office/powerpoint/2010/main" val="255052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1526513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56010B-E9C1-4710-8FFA-682E9281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7A1C46F-581D-4C4F-8583-90A028E30923}"/>
              </a:ext>
            </a:extLst>
          </p:cNvPr>
          <p:cNvSpPr txBox="1"/>
          <p:nvPr/>
        </p:nvSpPr>
        <p:spPr>
          <a:xfrm>
            <a:off x="7126514" y="2629436"/>
            <a:ext cx="4630332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REBAR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C9F625C-BC25-457B-9CC5-76549C155EE5}"/>
              </a:ext>
            </a:extLst>
          </p:cNvPr>
          <p:cNvSpPr>
            <a:spLocks/>
          </p:cNvSpPr>
          <p:nvPr/>
        </p:nvSpPr>
        <p:spPr bwMode="auto">
          <a:xfrm>
            <a:off x="7761542" y="4167925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dirty="0"/>
          </a:p>
        </p:txBody>
      </p:sp>
      <p:sp>
        <p:nvSpPr>
          <p:cNvPr id="9" name="Checkmark">
            <a:extLst>
              <a:ext uri="{FF2B5EF4-FFF2-40B4-BE49-F238E27FC236}">
                <a16:creationId xmlns:a16="http://schemas.microsoft.com/office/drawing/2014/main" id="{7E63E106-D11D-47DC-A927-084DAA018CB3}"/>
              </a:ext>
            </a:extLst>
          </p:cNvPr>
          <p:cNvSpPr>
            <a:spLocks noChangeAspect="1"/>
          </p:cNvSpPr>
          <p:nvPr/>
        </p:nvSpPr>
        <p:spPr bwMode="auto">
          <a:xfrm>
            <a:off x="10508019" y="4167925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6922195-04CF-4FDD-878E-69FFDC27A4D8}"/>
              </a:ext>
            </a:extLst>
          </p:cNvPr>
          <p:cNvSpPr txBox="1"/>
          <p:nvPr/>
        </p:nvSpPr>
        <p:spPr>
          <a:xfrm>
            <a:off x="9647535" y="4930813"/>
            <a:ext cx="2261473" cy="7571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B2F7C54-F583-4F79-9AC7-D7651AD6E9B1}"/>
              </a:ext>
            </a:extLst>
          </p:cNvPr>
          <p:cNvCxnSpPr/>
          <p:nvPr/>
        </p:nvCxnSpPr>
        <p:spPr>
          <a:xfrm>
            <a:off x="8760029" y="4829175"/>
            <a:ext cx="107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D422F5F-B755-48D5-AEAC-81A64AB0678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66292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5" imgW="190440" imgH="609480" progId="Equation.DSMT4">
                  <p:embed/>
                </p:oleObj>
              </mc:Choice>
              <mc:Fallback>
                <p:oleObj name="Equation" r:id="rId5" imgW="190440" imgH="609480" progId="Equation.DSMT4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6D422F5F-B755-48D5-AEAC-81A64AB067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6292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8CCA5A72-0AEA-494D-8214-F8276D457F4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074505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8CCA5A72-0AEA-494D-8214-F8276D457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74505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360251" y="1831212"/>
            <a:ext cx="1374735" cy="428066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梁用鋼量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圖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39788" y="1132477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39788" y="1559902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518837" y="3668772"/>
            <a:ext cx="861774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上層筋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518837" y="4245387"/>
            <a:ext cx="861774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下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層筋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0" name="物件 29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13896"/>
              </p:ext>
            </p:extLst>
          </p:nvPr>
        </p:nvGraphicFramePr>
        <p:xfrm>
          <a:off x="2322131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15" name="物件 14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2131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30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421165"/>
              </p:ext>
            </p:extLst>
          </p:nvPr>
        </p:nvGraphicFramePr>
        <p:xfrm>
          <a:off x="1749993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11" imgW="190440" imgH="609480" progId="Equation.DSMT4">
                  <p:embed/>
                </p:oleObj>
              </mc:Choice>
              <mc:Fallback>
                <p:oleObj name="Equation" r:id="rId11" imgW="190440" imgH="609480" progId="Equation.DSMT4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9993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033687" y="259851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766969" y="3748792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54590" y="2272393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33687" y="4469357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695278" y="498846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489497" y="4673237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14F5D72-4B41-466B-B2EE-475566E4E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38" y="2728585"/>
            <a:ext cx="4923450" cy="35746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1C47507-996F-4AC9-B443-94462EBF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38" y="2001093"/>
            <a:ext cx="4923450" cy="527400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3540642" y="4391247"/>
            <a:ext cx="4476307" cy="124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18857"/>
            <a:ext cx="6096000" cy="269557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B78273C-9A05-CB4B-A212-45F5F7185301}"/>
              </a:ext>
            </a:extLst>
          </p:cNvPr>
          <p:cNvSpPr txBox="1"/>
          <p:nvPr/>
        </p:nvSpPr>
        <p:spPr>
          <a:xfrm>
            <a:off x="6472238" y="925551"/>
            <a:ext cx="1118255" cy="435119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說明梁長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0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53876"/>
            <a:ext cx="6191284" cy="562340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529840" y="3027680"/>
            <a:ext cx="3464560" cy="3048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13360" y="4215813"/>
            <a:ext cx="1534160" cy="19614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4082" y="4915828"/>
            <a:ext cx="74635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77m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409440" y="4270962"/>
            <a:ext cx="88421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153m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6252244" y="1442702"/>
            <a:ext cx="0" cy="13614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344230" y="1783746"/>
            <a:ext cx="86498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9F B1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38089" y="1948741"/>
            <a:ext cx="1410001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93.4%</a:t>
            </a:r>
            <a:endParaRPr lang="zh-TW" altLang="en-US" sz="4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727856" y="3384790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92.3%</a:t>
            </a:r>
            <a:endParaRPr lang="zh-TW" altLang="en-US" sz="4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94.7%</a:t>
            </a:r>
            <a:endParaRPr lang="zh-TW" altLang="en-US" sz="4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944515" y="5601393"/>
            <a:ext cx="2246769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</p:spTree>
    <p:extLst>
      <p:ext uri="{BB962C8B-B14F-4D97-AF65-F5344CB8AC3E}">
        <p14:creationId xmlns:p14="http://schemas.microsoft.com/office/powerpoint/2010/main" val="30524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18857"/>
            <a:ext cx="6096000" cy="2695575"/>
          </a:xfrm>
          <a:prstGeom prst="rect">
            <a:avLst/>
          </a:prstGeom>
        </p:spPr>
      </p:pic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6654868-360A-4B3E-A141-9C033BBA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960716"/>
            <a:ext cx="4800507" cy="3346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FA0811C-5F27-43E1-B2D7-AE21F6A53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2001094"/>
            <a:ext cx="4800507" cy="486200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3476847" y="5103628"/>
            <a:ext cx="6166883" cy="148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3476847" y="5103628"/>
            <a:ext cx="7948391" cy="58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2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Cost Analysis</a:t>
            </a:r>
            <a:endParaRPr lang="fr-FR" altLang="zh-TW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086458" y="2845065"/>
                <a:ext cx="6019084" cy="1185453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60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2%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$28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=−$33.6/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458" y="2845065"/>
                <a:ext cx="6019084" cy="11854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090246" y="2083337"/>
            <a:ext cx="348268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Reduced Cost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696793" y="4164586"/>
            <a:ext cx="1869294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Girder Used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肘形接點 12"/>
          <p:cNvCxnSpPr/>
          <p:nvPr/>
        </p:nvCxnSpPr>
        <p:spPr>
          <a:xfrm rot="16200000" flipH="1">
            <a:off x="4139767" y="4149006"/>
            <a:ext cx="481010" cy="2637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5521569" y="2134819"/>
            <a:ext cx="0" cy="101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149808" y="1506349"/>
            <a:ext cx="317003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Reduced Percentage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肘形接點 19"/>
          <p:cNvCxnSpPr/>
          <p:nvPr/>
        </p:nvCxnSpPr>
        <p:spPr>
          <a:xfrm>
            <a:off x="6734907" y="3957204"/>
            <a:ext cx="1441939" cy="11283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502162" y="4804869"/>
            <a:ext cx="207204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73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Cost Analysis</a:t>
            </a:r>
            <a:endParaRPr lang="fr-FR" altLang="zh-TW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071597" y="2991359"/>
                <a:ext cx="8048806" cy="1185453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$100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0.15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60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2%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$28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=−$18.6/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2991359"/>
                <a:ext cx="8048806" cy="11854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072730" y="4486208"/>
                <a:ext cx="7850034" cy="1185453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$200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0.15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60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2%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$28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=−$3.6/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730" y="4486208"/>
                <a:ext cx="7850034" cy="11854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1866136" y="1750920"/>
            <a:ext cx="2770950" cy="107850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Increase</a:t>
            </a:r>
          </a:p>
          <a:p>
            <a:pPr algn="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肘形接點 12"/>
          <p:cNvCxnSpPr/>
          <p:nvPr/>
        </p:nvCxnSpPr>
        <p:spPr>
          <a:xfrm>
            <a:off x="3763107" y="5659127"/>
            <a:ext cx="791312" cy="64386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932158" y="5920711"/>
            <a:ext cx="227395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Increase Wage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27231" y="1787548"/>
            <a:ext cx="2072042" cy="107850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Reduced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4932158" y="1750920"/>
            <a:ext cx="0" cy="4082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4932158" y="1750920"/>
            <a:ext cx="5188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1679944" y="1750920"/>
            <a:ext cx="325221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4BBE7F-D800-554B-BCDA-B7FFA5DAB48A}"/>
              </a:ext>
            </a:extLst>
          </p:cNvPr>
          <p:cNvSpPr txBox="1"/>
          <p:nvPr/>
        </p:nvSpPr>
        <p:spPr>
          <a:xfrm>
            <a:off x="6472238" y="925551"/>
            <a:ext cx="1118255" cy="435119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大於小於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0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Cost Analysis</a:t>
            </a:r>
            <a:endParaRPr lang="fr-FR" altLang="zh-TW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364098" y="2778369"/>
                <a:ext cx="6906571" cy="102944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0.15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60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$28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=−$18.6/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098" y="2778369"/>
                <a:ext cx="6906571" cy="10294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364098" y="4073769"/>
                <a:ext cx="6736652" cy="102944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0.15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60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$28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=−$3.6/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098" y="4073769"/>
                <a:ext cx="6736652" cy="10294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364098" y="1637079"/>
                <a:ext cx="6918754" cy="102944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                          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60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$28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=−$33.6/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098" y="1637079"/>
                <a:ext cx="6918754" cy="1029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364098" y="5259222"/>
                <a:ext cx="6674135" cy="102944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0.15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60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5%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$28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=−$54/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098" y="5259222"/>
                <a:ext cx="6674135" cy="10294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02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95256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  <p:pic>
        <p:nvPicPr>
          <p:cNvPr id="6" name="圖片 5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7403" y="818864"/>
            <a:ext cx="5400040" cy="229362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7798156" y="1711852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0481348" y="1711852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465247" y="213630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0796782" y="213630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1430326" y="193408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95787" y="193408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8578871" y="170740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9912338" y="170740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8321324" y="212663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0104888" y="2136303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862" y="816946"/>
            <a:ext cx="5400040" cy="2293620"/>
          </a:xfrm>
          <a:prstGeom prst="rect">
            <a:avLst/>
          </a:prstGeom>
        </p:spPr>
      </p:pic>
      <p:sp>
        <p:nvSpPr>
          <p:cNvPr id="19" name="橢圓 18"/>
          <p:cNvSpPr/>
          <p:nvPr/>
        </p:nvSpPr>
        <p:spPr>
          <a:xfrm>
            <a:off x="5409785" y="193217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075246" y="193217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302536" y="550560"/>
            <a:ext cx="137633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7894431" y="1063256"/>
            <a:ext cx="0" cy="4997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9C9D4DC-DD05-3C4A-8670-52E9DD2CDD02}"/>
              </a:ext>
            </a:extLst>
          </p:cNvPr>
          <p:cNvSpPr txBox="1"/>
          <p:nvPr/>
        </p:nvSpPr>
        <p:spPr>
          <a:xfrm>
            <a:off x="5159148" y="3868544"/>
            <a:ext cx="605294" cy="435119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放圖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0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0752" y="1526063"/>
            <a:ext cx="6095238" cy="4571429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460" y="3881040"/>
            <a:ext cx="5400040" cy="2293620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1776213" y="477402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459405" y="477402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443304" y="5198479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74839" y="5198479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408383" y="4996265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073844" y="4996265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556928" y="4769584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890395" y="4769584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299381" y="5188815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082945" y="5198479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862" y="816946"/>
            <a:ext cx="5400040" cy="2293620"/>
          </a:xfrm>
          <a:prstGeom prst="rect">
            <a:avLst/>
          </a:prstGeom>
        </p:spPr>
      </p:pic>
      <p:sp>
        <p:nvSpPr>
          <p:cNvPr id="20" name="橢圓 19"/>
          <p:cNvSpPr/>
          <p:nvPr/>
        </p:nvSpPr>
        <p:spPr>
          <a:xfrm>
            <a:off x="5409785" y="1932171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075246" y="1932171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210113" y="1278939"/>
            <a:ext cx="389651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20805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1311128"/>
          </a:xfrm>
        </p:spPr>
        <p:txBody>
          <a:bodyPr/>
          <a:lstStyle/>
          <a:p>
            <a:r>
              <a:rPr lang="en-US" altLang="zh-TW" dirty="0"/>
              <a:t>Pushover Load Pattern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2010" y="3440133"/>
            <a:ext cx="895238" cy="19142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47115" y="272193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118" y="3439633"/>
            <a:ext cx="3416703" cy="1902897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9037874" y="5928925"/>
            <a:ext cx="6197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SRSS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347733" y="5428542"/>
            <a:ext cx="1" cy="39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120912"/>
              </p:ext>
            </p:extLst>
          </p:nvPr>
        </p:nvGraphicFramePr>
        <p:xfrm>
          <a:off x="4221671" y="3421587"/>
          <a:ext cx="1612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Equation" r:id="rId6" imgW="1612800" imgH="787320" progId="Equation.DSMT4">
                  <p:embed/>
                </p:oleObj>
              </mc:Choice>
              <mc:Fallback>
                <p:oleObj name="Equation" r:id="rId6" imgW="1612800" imgH="78732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21671" y="3421587"/>
                        <a:ext cx="16129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065746" y="2721935"/>
            <a:ext cx="179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Inverted Triangle</a:t>
            </a:r>
          </a:p>
        </p:txBody>
      </p:sp>
      <p:sp>
        <p:nvSpPr>
          <p:cNvPr id="14" name="矩形 13"/>
          <p:cNvSpPr/>
          <p:nvPr/>
        </p:nvSpPr>
        <p:spPr>
          <a:xfrm>
            <a:off x="7549118" y="2726441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Modal Pushover Analysis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93C97C3-A73C-4CB3-84A6-CCE439A5CE3F}"/>
              </a:ext>
            </a:extLst>
          </p:cNvPr>
          <p:cNvCxnSpPr>
            <a:cxnSpLocks/>
          </p:cNvCxnSpPr>
          <p:nvPr/>
        </p:nvCxnSpPr>
        <p:spPr>
          <a:xfrm flipV="1">
            <a:off x="5604735" y="4114675"/>
            <a:ext cx="0" cy="414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97416E-D5F9-4730-B7DB-D24404E0DB3F}"/>
              </a:ext>
            </a:extLst>
          </p:cNvPr>
          <p:cNvSpPr txBox="1"/>
          <p:nvPr/>
        </p:nvSpPr>
        <p:spPr>
          <a:xfrm>
            <a:off x="5483472" y="4539307"/>
            <a:ext cx="146129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 Shape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710B65C-C600-4C5A-9301-4882E6B52FA9}"/>
              </a:ext>
            </a:extLst>
          </p:cNvPr>
          <p:cNvCxnSpPr/>
          <p:nvPr/>
        </p:nvCxnSpPr>
        <p:spPr>
          <a:xfrm flipV="1">
            <a:off x="5314106" y="4114675"/>
            <a:ext cx="0" cy="104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EDB3F8-275A-4BC6-9F95-CCAC05F92E85}"/>
              </a:ext>
            </a:extLst>
          </p:cNvPr>
          <p:cNvSpPr txBox="1"/>
          <p:nvPr/>
        </p:nvSpPr>
        <p:spPr>
          <a:xfrm>
            <a:off x="5174428" y="5310256"/>
            <a:ext cx="159114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Effective Mass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1526513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56010B-E9C1-4710-8FFA-682E9281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7A1C46F-581D-4C4F-8583-90A028E30923}"/>
              </a:ext>
            </a:extLst>
          </p:cNvPr>
          <p:cNvSpPr txBox="1"/>
          <p:nvPr/>
        </p:nvSpPr>
        <p:spPr>
          <a:xfrm>
            <a:off x="7126514" y="2629436"/>
            <a:ext cx="4630332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REBAR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C9F625C-BC25-457B-9CC5-76549C155EE5}"/>
              </a:ext>
            </a:extLst>
          </p:cNvPr>
          <p:cNvSpPr>
            <a:spLocks/>
          </p:cNvSpPr>
          <p:nvPr/>
        </p:nvSpPr>
        <p:spPr bwMode="auto">
          <a:xfrm>
            <a:off x="7761542" y="4167925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dirty="0"/>
          </a:p>
        </p:txBody>
      </p:sp>
      <p:sp>
        <p:nvSpPr>
          <p:cNvPr id="9" name="Checkmark">
            <a:extLst>
              <a:ext uri="{FF2B5EF4-FFF2-40B4-BE49-F238E27FC236}">
                <a16:creationId xmlns:a16="http://schemas.microsoft.com/office/drawing/2014/main" id="{7E63E106-D11D-47DC-A927-084DAA018CB3}"/>
              </a:ext>
            </a:extLst>
          </p:cNvPr>
          <p:cNvSpPr>
            <a:spLocks noChangeAspect="1"/>
          </p:cNvSpPr>
          <p:nvPr/>
        </p:nvSpPr>
        <p:spPr bwMode="auto">
          <a:xfrm>
            <a:off x="10508019" y="4167925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6922195-04CF-4FDD-878E-69FFDC27A4D8}"/>
              </a:ext>
            </a:extLst>
          </p:cNvPr>
          <p:cNvSpPr txBox="1"/>
          <p:nvPr/>
        </p:nvSpPr>
        <p:spPr>
          <a:xfrm>
            <a:off x="9647535" y="4930813"/>
            <a:ext cx="2261473" cy="7571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B2F7C54-F583-4F79-9AC7-D7651AD6E9B1}"/>
              </a:ext>
            </a:extLst>
          </p:cNvPr>
          <p:cNvCxnSpPr/>
          <p:nvPr/>
        </p:nvCxnSpPr>
        <p:spPr>
          <a:xfrm>
            <a:off x="8760029" y="4829175"/>
            <a:ext cx="107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D422F5F-B755-48D5-AEAC-81A64AB0678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66292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Equation" r:id="rId5" imgW="190440" imgH="609480" progId="Equation.DSMT4">
                  <p:embed/>
                </p:oleObj>
              </mc:Choice>
              <mc:Fallback>
                <p:oleObj name="Equation" r:id="rId5" imgW="190440" imgH="609480" progId="Equation.DSMT4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6D422F5F-B755-48D5-AEAC-81A64AB067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6292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8CCA5A72-0AEA-494D-8214-F8276D457F4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074505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8CCA5A72-0AEA-494D-8214-F8276D457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74505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360251" y="1831212"/>
            <a:ext cx="1374735" cy="428066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梁用鋼量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圖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39788" y="1132477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39788" y="1559902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518837" y="3668772"/>
            <a:ext cx="861774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上層筋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518837" y="4245387"/>
            <a:ext cx="861774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下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層筋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0" name="物件 29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22131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30" name="物件 29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2131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30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749993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11" imgW="190440" imgH="609480" progId="Equation.DSMT4">
                  <p:embed/>
                </p:oleObj>
              </mc:Choice>
              <mc:Fallback>
                <p:oleObj name="Equation" r:id="rId11" imgW="190440" imgH="609480" progId="Equation.DSMT4">
                  <p:embed/>
                  <p:pic>
                    <p:nvPicPr>
                      <p:cNvPr id="31" name="物件 30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9993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033687" y="259851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766969" y="3748792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54590" y="2272393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33687" y="4469357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695278" y="498846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489497" y="4673237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23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2E145E6-760A-4B17-86A4-E545518E57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Inverted Triangle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C3427B-CB41-4000-9D21-A2CEABB41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D331BB-AE46-49D1-B0D8-0266D14A48B2}"/>
              </a:ext>
            </a:extLst>
          </p:cNvPr>
          <p:cNvSpPr txBox="1"/>
          <p:nvPr/>
        </p:nvSpPr>
        <p:spPr>
          <a:xfrm>
            <a:off x="4871946" y="1011265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DBEEC7-D29A-46B4-A81E-1296E287A0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903" y="2138632"/>
            <a:ext cx="5470500" cy="4102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1A08FE6-A02F-4638-8727-4A97E383C8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689" y="2138632"/>
            <a:ext cx="5470500" cy="4102000"/>
          </a:xfrm>
          <a:prstGeom prst="rect">
            <a:avLst/>
          </a:prstGeom>
        </p:spPr>
      </p:pic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FD9AE536-1C14-4D2F-B277-DAF03C064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072678"/>
              </p:ext>
            </p:extLst>
          </p:nvPr>
        </p:nvGraphicFramePr>
        <p:xfrm>
          <a:off x="8312448" y="3639284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0" name="Equation" r:id="rId5" imgW="1002960" imgH="241200" progId="Equation.DSMT4">
                  <p:embed/>
                </p:oleObj>
              </mc:Choice>
              <mc:Fallback>
                <p:oleObj name="Equation" r:id="rId5" imgW="1002960" imgH="2412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2448" y="3639284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C7188C06-0DBF-4BFB-821F-91DE7A7288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977568"/>
              </p:ext>
            </p:extLst>
          </p:nvPr>
        </p:nvGraphicFramePr>
        <p:xfrm>
          <a:off x="7867948" y="2643486"/>
          <a:ext cx="889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1" name="Equation" r:id="rId7" imgW="888840" imgH="241200" progId="Equation.DSMT4">
                  <p:embed/>
                </p:oleObj>
              </mc:Choice>
              <mc:Fallback>
                <p:oleObj name="Equation" r:id="rId7" imgW="888840" imgH="24120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67948" y="2643486"/>
                        <a:ext cx="889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533B25-D5D2-43A4-8297-351A9ABF3A74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88E42D-0C5B-4267-AF57-F2F63DFC0BCD}"/>
              </a:ext>
            </a:extLst>
          </p:cNvPr>
          <p:cNvSpPr txBox="1"/>
          <p:nvPr/>
        </p:nvSpPr>
        <p:spPr>
          <a:xfrm>
            <a:off x="8493921" y="1569763"/>
            <a:ext cx="1523943" cy="50597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DF37222E-E5DF-4C06-838A-BBB880F1D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602856"/>
              </p:ext>
            </p:extLst>
          </p:nvPr>
        </p:nvGraphicFramePr>
        <p:xfrm>
          <a:off x="2545969" y="3880584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2" name="Equation" r:id="rId9" imgW="1002960" imgH="241200" progId="Equation.DSMT4">
                  <p:embed/>
                </p:oleObj>
              </mc:Choice>
              <mc:Fallback>
                <p:oleObj name="Equation" r:id="rId9" imgW="1002960" imgH="24120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FD9AE536-1C14-4D2F-B277-DAF03C064D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45969" y="3880584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B984AAAD-B28E-475F-BEF3-052B19673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618890"/>
              </p:ext>
            </p:extLst>
          </p:nvPr>
        </p:nvGraphicFramePr>
        <p:xfrm>
          <a:off x="2191544" y="2791590"/>
          <a:ext cx="889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3" name="Equation" r:id="rId11" imgW="888840" imgH="241200" progId="Equation.DSMT4">
                  <p:embed/>
                </p:oleObj>
              </mc:Choice>
              <mc:Fallback>
                <p:oleObj name="Equation" r:id="rId11" imgW="888840" imgH="241200" progId="Equation.DSMT4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C7188C06-0DBF-4BFB-821F-91DE7A7288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1544" y="2791590"/>
                        <a:ext cx="889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83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5789" y="0"/>
            <a:ext cx="5964865" cy="317043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0"/>
            <a:ext cx="5859910" cy="314746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441423"/>
            <a:ext cx="6073653" cy="32500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5789" y="3441423"/>
            <a:ext cx="6062450" cy="318941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  <p:sp>
        <p:nvSpPr>
          <p:cNvPr id="9" name="文字方塊 8"/>
          <p:cNvSpPr txBox="1"/>
          <p:nvPr/>
        </p:nvSpPr>
        <p:spPr>
          <a:xfrm>
            <a:off x="13013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2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6000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3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-2" y="344142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5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95998" y="3441423"/>
            <a:ext cx="770404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7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6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932794"/>
            <a:ext cx="6774873" cy="2129462"/>
          </a:xfrm>
          <a:prstGeom prst="rect">
            <a:avLst/>
          </a:prstGeom>
        </p:spPr>
      </p:pic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Gravity Load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396834"/>
            <a:ext cx="6774873" cy="2129462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7091917" y="2211572"/>
            <a:ext cx="0" cy="2126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277559" y="1605467"/>
            <a:ext cx="162871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Forth Hinge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208220" y="3423684"/>
            <a:ext cx="358431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6633" y="2533849"/>
            <a:ext cx="6085367" cy="32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90892" cy="701731"/>
          </a:xfrm>
        </p:spPr>
        <p:txBody>
          <a:bodyPr/>
          <a:lstStyle/>
          <a:p>
            <a:r>
              <a:rPr lang="en-US" altLang="zh-TW" dirty="0"/>
              <a:t>Without Gravity Load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922167"/>
            <a:ext cx="6774873" cy="212946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25" y="1995986"/>
            <a:ext cx="2127851" cy="21798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1" y="2506808"/>
            <a:ext cx="6096000" cy="3257470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8420986" y="2131394"/>
            <a:ext cx="0" cy="2126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689632" y="1524253"/>
            <a:ext cx="146270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First Hinge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1218" y="2719697"/>
            <a:ext cx="1577996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Remove 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Previous Case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5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92387D3-562A-4947-A602-76F903B036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690" y="2092775"/>
            <a:ext cx="5533501" cy="4144000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625558" cy="1311128"/>
          </a:xfrm>
        </p:spPr>
        <p:txBody>
          <a:bodyPr/>
          <a:lstStyle/>
          <a:p>
            <a:r>
              <a:rPr lang="en-US" altLang="zh-TW" dirty="0"/>
              <a:t>Time history Analysis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  <p:sp>
        <p:nvSpPr>
          <p:cNvPr id="8" name="文字方塊 7"/>
          <p:cNvSpPr txBox="1"/>
          <p:nvPr/>
        </p:nvSpPr>
        <p:spPr>
          <a:xfrm>
            <a:off x="2368893" y="2509758"/>
            <a:ext cx="26411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Scaled to DBE, MCE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1537" y="1981539"/>
            <a:ext cx="3019048" cy="425714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981803" y="1181059"/>
            <a:ext cx="140820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Story Drift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391231" y="3439758"/>
            <a:ext cx="1321837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DBE &lt; 1.5%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MCE &lt; 2%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232278C-34C2-E941-AD83-88B4F886509B}"/>
              </a:ext>
            </a:extLst>
          </p:cNvPr>
          <p:cNvSpPr txBox="1"/>
          <p:nvPr/>
        </p:nvSpPr>
        <p:spPr>
          <a:xfrm>
            <a:off x="6472238" y="925551"/>
            <a:ext cx="861774" cy="435119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放圖例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328F2ECA-A911-4638-9745-29AA10068D8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666582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804AED6-5B10-4436-8AE2-C0DD42EF6E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DBE &lt; 1.5%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B31B512-4753-45EF-9E0E-E8D6E9D1F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3653C1-D3F6-4F8E-84AF-78D29BED3F6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666582"/>
            <a:ext cx="6095238" cy="457142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CC23460-5720-418D-B728-408FA678E478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9B904C-DD52-4EDB-A29D-ECFCB2E54432}"/>
              </a:ext>
            </a:extLst>
          </p:cNvPr>
          <p:cNvSpPr txBox="1"/>
          <p:nvPr/>
        </p:nvSpPr>
        <p:spPr>
          <a:xfrm>
            <a:off x="8493921" y="1569763"/>
            <a:ext cx="129939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15BBC5-E15F-4EE0-8E37-ECF09299D031}"/>
              </a:ext>
            </a:extLst>
          </p:cNvPr>
          <p:cNvSpPr txBox="1"/>
          <p:nvPr/>
        </p:nvSpPr>
        <p:spPr>
          <a:xfrm>
            <a:off x="3642558" y="934706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50504F2-541E-4363-8138-1F34B8C8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666159"/>
            <a:ext cx="6095238" cy="45714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2AA93F1-08E6-4F85-980C-E3977AD50D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666268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22CC526-3200-45B0-81A5-AD4D199EBF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439368"/>
          </a:xfrm>
        </p:spPr>
        <p:txBody>
          <a:bodyPr/>
          <a:lstStyle/>
          <a:p>
            <a:r>
              <a:rPr lang="en-US" altLang="zh-TW" dirty="0"/>
              <a:t>MCE &lt; 2.0%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4DCB8-94E0-4543-B7D9-36F990A04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C8D3AF-AA01-482C-AF71-B959E3460BF2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FA0318-F72B-48C2-9270-1CE1391178F8}"/>
              </a:ext>
            </a:extLst>
          </p:cNvPr>
          <p:cNvSpPr txBox="1"/>
          <p:nvPr/>
        </p:nvSpPr>
        <p:spPr>
          <a:xfrm>
            <a:off x="8493921" y="1569763"/>
            <a:ext cx="129939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E9B428B-F827-4359-ADD3-FEB47895EE94}"/>
              </a:ext>
            </a:extLst>
          </p:cNvPr>
          <p:cNvSpPr txBox="1"/>
          <p:nvPr/>
        </p:nvSpPr>
        <p:spPr>
          <a:xfrm>
            <a:off x="3933014" y="952659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8" y="3441423"/>
            <a:ext cx="6092456" cy="321688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4" y="3441423"/>
            <a:ext cx="6092456" cy="318721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6156251" cy="321455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-5353"/>
            <a:ext cx="6049929" cy="326815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  <p:sp>
        <p:nvSpPr>
          <p:cNvPr id="10" name="文字方塊 9"/>
          <p:cNvSpPr txBox="1"/>
          <p:nvPr/>
        </p:nvSpPr>
        <p:spPr>
          <a:xfrm>
            <a:off x="-2" y="-3940"/>
            <a:ext cx="1522083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 DBE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95998" y="-3941"/>
            <a:ext cx="1613583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 DBE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-2" y="3429000"/>
            <a:ext cx="1581395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 MCE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95998" y="3441423"/>
            <a:ext cx="1672894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 MCE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CCBCE4-971A-487B-8E52-72596427B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en-US" altLang="zh-TW" dirty="0"/>
              <a:t>Incremental Dynamic Analysis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468276-5B47-4CC7-AB1A-8B3EFB74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B53647-65EB-4C9E-AFE7-DCB57C4264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7012" y="0"/>
            <a:ext cx="4263614" cy="33955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5A3C1B1-0CFF-4F5B-AB63-0F86C7AC30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8599" y="3389372"/>
            <a:ext cx="4263614" cy="346862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94F37C7-1FBE-49D7-850C-829ABB130E00}"/>
              </a:ext>
            </a:extLst>
          </p:cNvPr>
          <p:cNvSpPr/>
          <p:nvPr/>
        </p:nvSpPr>
        <p:spPr>
          <a:xfrm>
            <a:off x="839788" y="4760739"/>
            <a:ext cx="4367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Time History Analysis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21BD32-FA55-4987-8FEB-316CCD0553F1}"/>
              </a:ext>
            </a:extLst>
          </p:cNvPr>
          <p:cNvSpPr/>
          <p:nvPr/>
        </p:nvSpPr>
        <p:spPr>
          <a:xfrm>
            <a:off x="3346653" y="5383075"/>
            <a:ext cx="2682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One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39788" y="2717695"/>
            <a:ext cx="3268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Static Analysis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351007" y="3270122"/>
            <a:ext cx="2682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SPO</a:t>
            </a:r>
            <a:endParaRPr lang="zh-TW" altLang="en-US" sz="2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849719" y="323145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42818" y="5344410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7605656" y="2990626"/>
            <a:ext cx="10758" cy="570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7885355" y="2054711"/>
            <a:ext cx="625736" cy="162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8412480" y="1011265"/>
            <a:ext cx="2291379" cy="4916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22729" y="4231011"/>
            <a:ext cx="647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7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49</a:t>
            </a:fld>
            <a:endParaRPr lang="fr-FR"/>
          </a:p>
        </p:txBody>
      </p:sp>
      <p:sp>
        <p:nvSpPr>
          <p:cNvPr id="7" name="文字方塊 6"/>
          <p:cNvSpPr txBox="1"/>
          <p:nvPr/>
        </p:nvSpPr>
        <p:spPr>
          <a:xfrm>
            <a:off x="1790899" y="2721934"/>
            <a:ext cx="3190938" cy="99706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Limit-State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86273" y="4157331"/>
            <a:ext cx="2652329" cy="69544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4% FEMA273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786273" y="4877982"/>
            <a:ext cx="3486275" cy="69544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2.5% SEAOC2000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47F8EF5-0936-476D-B299-BDB0EB4352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8781" y="0"/>
            <a:ext cx="4572763" cy="342957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D01942D-03DF-4223-ACD7-4399DDCE6DA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8782" y="3429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56010B-E9C1-4710-8FFA-682E9281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D70DF78-917B-4DBA-BEA8-2F396BF6E8A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65668" y="3392486"/>
            <a:ext cx="4630332" cy="34655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E49C159-0657-40FB-8FDF-0BA1CA36B7E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65668" y="0"/>
            <a:ext cx="4630332" cy="3465514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97A1C46F-581D-4C4F-8583-90A028E30923}"/>
              </a:ext>
            </a:extLst>
          </p:cNvPr>
          <p:cNvSpPr txBox="1"/>
          <p:nvPr/>
        </p:nvSpPr>
        <p:spPr>
          <a:xfrm>
            <a:off x="7126514" y="2629436"/>
            <a:ext cx="4630332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REBAR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C9F625C-BC25-457B-9CC5-76549C155EE5}"/>
              </a:ext>
            </a:extLst>
          </p:cNvPr>
          <p:cNvSpPr>
            <a:spLocks/>
          </p:cNvSpPr>
          <p:nvPr/>
        </p:nvSpPr>
        <p:spPr bwMode="auto">
          <a:xfrm>
            <a:off x="7761542" y="4167925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dirty="0"/>
          </a:p>
        </p:txBody>
      </p:sp>
      <p:sp>
        <p:nvSpPr>
          <p:cNvPr id="9" name="Checkmark">
            <a:extLst>
              <a:ext uri="{FF2B5EF4-FFF2-40B4-BE49-F238E27FC236}">
                <a16:creationId xmlns:a16="http://schemas.microsoft.com/office/drawing/2014/main" id="{7E63E106-D11D-47DC-A927-084DAA018CB3}"/>
              </a:ext>
            </a:extLst>
          </p:cNvPr>
          <p:cNvSpPr>
            <a:spLocks noChangeAspect="1"/>
          </p:cNvSpPr>
          <p:nvPr/>
        </p:nvSpPr>
        <p:spPr bwMode="auto">
          <a:xfrm>
            <a:off x="10508019" y="4167925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6922195-04CF-4FDD-878E-69FFDC27A4D8}"/>
              </a:ext>
            </a:extLst>
          </p:cNvPr>
          <p:cNvSpPr txBox="1"/>
          <p:nvPr/>
        </p:nvSpPr>
        <p:spPr>
          <a:xfrm>
            <a:off x="9647535" y="4930813"/>
            <a:ext cx="2261473" cy="7571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B2F7C54-F583-4F79-9AC7-D7651AD6E9B1}"/>
              </a:ext>
            </a:extLst>
          </p:cNvPr>
          <p:cNvCxnSpPr/>
          <p:nvPr/>
        </p:nvCxnSpPr>
        <p:spPr>
          <a:xfrm>
            <a:off x="8760029" y="4829175"/>
            <a:ext cx="107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165134D-3FDB-4311-9A3F-298FA7DE4205}"/>
              </a:ext>
            </a:extLst>
          </p:cNvPr>
          <p:cNvCxnSpPr/>
          <p:nvPr/>
        </p:nvCxnSpPr>
        <p:spPr>
          <a:xfrm flipH="1">
            <a:off x="1465668" y="925551"/>
            <a:ext cx="1556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7644833-F8C9-4312-8DEB-50C9AE2E796F}"/>
              </a:ext>
            </a:extLst>
          </p:cNvPr>
          <p:cNvSpPr txBox="1"/>
          <p:nvPr/>
        </p:nvSpPr>
        <p:spPr>
          <a:xfrm>
            <a:off x="323385" y="644833"/>
            <a:ext cx="106298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Before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E5F5B76-5B30-4B60-A248-A897036EBF9F}"/>
              </a:ext>
            </a:extLst>
          </p:cNvPr>
          <p:cNvCxnSpPr/>
          <p:nvPr/>
        </p:nvCxnSpPr>
        <p:spPr>
          <a:xfrm flipH="1">
            <a:off x="1465668" y="2263698"/>
            <a:ext cx="12106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B59BD83-C4A7-4ED4-9424-878A6427C61E}"/>
              </a:ext>
            </a:extLst>
          </p:cNvPr>
          <p:cNvSpPr txBox="1"/>
          <p:nvPr/>
        </p:nvSpPr>
        <p:spPr>
          <a:xfrm>
            <a:off x="437614" y="1982980"/>
            <a:ext cx="834524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After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B69AF5D-E3C8-40D4-BA41-85C02D77A183}"/>
              </a:ext>
            </a:extLst>
          </p:cNvPr>
          <p:cNvCxnSpPr/>
          <p:nvPr/>
        </p:nvCxnSpPr>
        <p:spPr>
          <a:xfrm flipH="1">
            <a:off x="1465668" y="5968661"/>
            <a:ext cx="12106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E979989-9211-4C3A-A2E4-FE6244E1A042}"/>
              </a:ext>
            </a:extLst>
          </p:cNvPr>
          <p:cNvSpPr txBox="1"/>
          <p:nvPr/>
        </p:nvSpPr>
        <p:spPr>
          <a:xfrm>
            <a:off x="437614" y="5687943"/>
            <a:ext cx="834524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After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05689B5-E70E-4AD9-AEFF-50281398E4AE}"/>
              </a:ext>
            </a:extLst>
          </p:cNvPr>
          <p:cNvCxnSpPr>
            <a:cxnSpLocks/>
          </p:cNvCxnSpPr>
          <p:nvPr/>
        </p:nvCxnSpPr>
        <p:spPr>
          <a:xfrm flipH="1">
            <a:off x="1465668" y="4805965"/>
            <a:ext cx="23145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BE3B3C6-1989-4D3E-A0FE-9B6BE9FA024F}"/>
              </a:ext>
            </a:extLst>
          </p:cNvPr>
          <p:cNvSpPr txBox="1"/>
          <p:nvPr/>
        </p:nvSpPr>
        <p:spPr>
          <a:xfrm>
            <a:off x="323385" y="4525247"/>
            <a:ext cx="1062983" cy="56143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Before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D422F5F-B755-48D5-AEAC-81A64AB067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788170"/>
              </p:ext>
            </p:extLst>
          </p:nvPr>
        </p:nvGraphicFramePr>
        <p:xfrm>
          <a:off x="7666292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Equation" r:id="rId6" imgW="190440" imgH="609480" progId="Equation.DSMT4">
                  <p:embed/>
                </p:oleObj>
              </mc:Choice>
              <mc:Fallback>
                <p:oleObj name="Equation" r:id="rId6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66292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8CCA5A72-0AEA-494D-8214-F8276D457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332241"/>
              </p:ext>
            </p:extLst>
          </p:nvPr>
        </p:nvGraphicFramePr>
        <p:xfrm>
          <a:off x="8074505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Equation" r:id="rId8" imgW="190440" imgH="609480" progId="Equation.DSMT4">
                  <p:embed/>
                </p:oleObj>
              </mc:Choice>
              <mc:Fallback>
                <p:oleObj name="Equation" r:id="rId8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74505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137711" y="1711911"/>
            <a:ext cx="696666" cy="32688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As(cm2)</a:t>
            </a:r>
            <a:endParaRPr lang="zh-TW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112131" y="3265558"/>
            <a:ext cx="1336263" cy="32688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Length(m)</a:t>
            </a:r>
            <a:endParaRPr lang="zh-TW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092894" y="183168"/>
            <a:ext cx="1374735" cy="428066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梁用鋼量圖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58F9E6A-0508-5C4E-B727-0C65C50375DA}"/>
              </a:ext>
            </a:extLst>
          </p:cNvPr>
          <p:cNvSpPr txBox="1"/>
          <p:nvPr/>
        </p:nvSpPr>
        <p:spPr>
          <a:xfrm>
            <a:off x="6472238" y="925551"/>
            <a:ext cx="1118255" cy="435119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換圖說明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1526812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0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5D5A13-94F5-4430-AB18-5B5C27014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IDA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0FA12D0-F881-47C9-BCC6-590FD25DE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50</a:t>
            </a:fld>
            <a:endParaRPr lang="fr-FR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960E616-8955-4BEC-86A3-128FDDDB041A}"/>
              </a:ext>
            </a:extLst>
          </p:cNvPr>
          <p:cNvSpPr txBox="1"/>
          <p:nvPr/>
        </p:nvSpPr>
        <p:spPr>
          <a:xfrm>
            <a:off x="1754862" y="928625"/>
            <a:ext cx="261546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1756"/>
            <a:ext cx="6095238" cy="45714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731755"/>
            <a:ext cx="6095238" cy="457142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188149" y="1169581"/>
            <a:ext cx="861774" cy="461665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換圖標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Conclusion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51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Objective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Reduce Rebar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Condition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 dirty="0"/>
              <a:t>Long Span</a:t>
            </a:r>
          </a:p>
          <a:p>
            <a:r>
              <a:rPr lang="fr-FR" altLang="zh-TW" dirty="0"/>
              <a:t>Low Seismic</a:t>
            </a:r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232764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Construction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Today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or Future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Cost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200956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Verification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Capacity Close To Tradition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8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圖片版面配置區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119" y="1149163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6174A4F-BEF3-4FAA-ACC7-14AF48BA4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B279D-CDA9-45D3-8E13-FC0D66537FE2}"/>
              </a:ext>
            </a:extLst>
          </p:cNvPr>
          <p:cNvSpPr txBox="1"/>
          <p:nvPr/>
        </p:nvSpPr>
        <p:spPr>
          <a:xfrm>
            <a:off x="7126514" y="2634938"/>
            <a:ext cx="4847772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Today’s Solution</a:t>
            </a:r>
          </a:p>
          <a:p>
            <a:pPr>
              <a:lnSpc>
                <a:spcPct val="90000"/>
              </a:lnSpc>
            </a:pPr>
            <a:r>
              <a:rPr lang="en-US" altLang="zh-TW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Fixed Bar-Cut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CFB3098C-1B69-4828-AC3D-0BDAAE42C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31513"/>
              </p:ext>
            </p:extLst>
          </p:nvPr>
        </p:nvGraphicFramePr>
        <p:xfrm>
          <a:off x="1948832" y="5475128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" name="Equation" r:id="rId5" imgW="203040" imgH="609480" progId="Equation.DSMT4">
                  <p:embed/>
                </p:oleObj>
              </mc:Choice>
              <mc:Fallback>
                <p:oleObj name="Equation" r:id="rId5" imgW="203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8832" y="5475128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882413"/>
              </p:ext>
            </p:extLst>
          </p:nvPr>
        </p:nvGraphicFramePr>
        <p:xfrm>
          <a:off x="2322131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2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2131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406501"/>
              </p:ext>
            </p:extLst>
          </p:nvPr>
        </p:nvGraphicFramePr>
        <p:xfrm>
          <a:off x="1749993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49993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638496" y="2156406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5638496" y="1650261"/>
            <a:ext cx="133466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CFB3098C-1B69-4828-AC3D-0BDAAE42C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924820"/>
              </p:ext>
            </p:extLst>
          </p:nvPr>
        </p:nvGraphicFramePr>
        <p:xfrm>
          <a:off x="4097228" y="5475128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" name="Equation" r:id="rId5" imgW="203040" imgH="609480" progId="Equation.DSMT4">
                  <p:embed/>
                </p:oleObj>
              </mc:Choice>
              <mc:Fallback>
                <p:oleObj name="Equation" r:id="rId5" imgW="203040" imgH="609480" progId="Equation.DSMT4">
                  <p:embed/>
                  <p:pic>
                    <p:nvPicPr>
                      <p:cNvPr id="8" name="物件 7">
                        <a:extLst>
                          <a:ext uri="{FF2B5EF4-FFF2-40B4-BE49-F238E27FC236}">
                            <a16:creationId xmlns:a16="http://schemas.microsoft.com/office/drawing/2014/main" id="{CFB3098C-1B69-4828-AC3D-0BDAAE42C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97228" y="5475128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物件 20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932854"/>
              </p:ext>
            </p:extLst>
          </p:nvPr>
        </p:nvGraphicFramePr>
        <p:xfrm>
          <a:off x="3740514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5" name="物件 14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40514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物件 21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126720"/>
              </p:ext>
            </p:extLst>
          </p:nvPr>
        </p:nvGraphicFramePr>
        <p:xfrm>
          <a:off x="4321428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21428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FA595D22-CBD7-9D4C-9CBD-042E8F3F7268}"/>
              </a:ext>
            </a:extLst>
          </p:cNvPr>
          <p:cNvSpPr txBox="1"/>
          <p:nvPr/>
        </p:nvSpPr>
        <p:spPr>
          <a:xfrm>
            <a:off x="6472238" y="925551"/>
            <a:ext cx="1374735" cy="435119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需要更好懂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9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2568" y="1731618"/>
            <a:ext cx="6095238" cy="4571429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Tradition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cxnSp>
        <p:nvCxnSpPr>
          <p:cNvPr id="8" name="直線單箭頭接點 7"/>
          <p:cNvCxnSpPr/>
          <p:nvPr/>
        </p:nvCxnSpPr>
        <p:spPr>
          <a:xfrm>
            <a:off x="6366254" y="1549400"/>
            <a:ext cx="1981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6378954" y="1155700"/>
            <a:ext cx="0" cy="161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334754" y="1143000"/>
            <a:ext cx="0" cy="172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6898169" y="2705100"/>
            <a:ext cx="1436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3851711" y="1666889"/>
            <a:ext cx="1519006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7123" y="1234116"/>
            <a:ext cx="1334661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444854F0-6934-408D-B546-B5178951AC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439350"/>
              </p:ext>
            </p:extLst>
          </p:nvPr>
        </p:nvGraphicFramePr>
        <p:xfrm>
          <a:off x="8563659" y="1532477"/>
          <a:ext cx="2044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6" name="Equation" r:id="rId5" imgW="2044440" imgH="685800" progId="Equation.DSMT4">
                  <p:embed/>
                </p:oleObj>
              </mc:Choice>
              <mc:Fallback>
                <p:oleObj name="Equation" r:id="rId5" imgW="20444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63659" y="1532477"/>
                        <a:ext cx="2044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5B556B5B-4BDD-43D7-A6DD-70248B8F5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489366"/>
              </p:ext>
            </p:extLst>
          </p:nvPr>
        </p:nvGraphicFramePr>
        <p:xfrm>
          <a:off x="7521212" y="2744645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21212" y="2744645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16B78247-3427-448E-A054-F2489AA38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142604"/>
              </p:ext>
            </p:extLst>
          </p:nvPr>
        </p:nvGraphicFramePr>
        <p:xfrm>
          <a:off x="7208889" y="1250951"/>
          <a:ext cx="342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" name="Equation" r:id="rId9" imgW="342720" imgH="253800" progId="Equation.DSMT4">
                  <p:embed/>
                </p:oleObj>
              </mc:Choice>
              <mc:Fallback>
                <p:oleObj name="Equation" r:id="rId9" imgW="342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08889" y="1250951"/>
                        <a:ext cx="342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>
            <a:extLst>
              <a:ext uri="{FF2B5EF4-FFF2-40B4-BE49-F238E27FC236}">
                <a16:creationId xmlns:a16="http://schemas.microsoft.com/office/drawing/2014/main" id="{3981814D-5E33-407F-9C14-0FF119F5E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920946"/>
              </p:ext>
            </p:extLst>
          </p:nvPr>
        </p:nvGraphicFramePr>
        <p:xfrm>
          <a:off x="5380540" y="6114993"/>
          <a:ext cx="1809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" name="Equation" r:id="rId11" imgW="181125" imgH="600016" progId="Equation.DSMT4">
                  <p:embed/>
                </p:oleObj>
              </mc:Choice>
              <mc:Fallback>
                <p:oleObj name="Equation" r:id="rId11" imgW="181125" imgH="6000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0540" y="6114993"/>
                        <a:ext cx="1809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物件 22">
            <a:extLst>
              <a:ext uri="{FF2B5EF4-FFF2-40B4-BE49-F238E27FC236}">
                <a16:creationId xmlns:a16="http://schemas.microsoft.com/office/drawing/2014/main" id="{A2A302A1-ECB9-4675-9DCB-3A8EE25F8E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863920"/>
              </p:ext>
            </p:extLst>
          </p:nvPr>
        </p:nvGraphicFramePr>
        <p:xfrm>
          <a:off x="6802643" y="6114992"/>
          <a:ext cx="1809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" name="Equation" r:id="rId13" imgW="181125" imgH="600016" progId="Equation.DSMT4">
                  <p:embed/>
                </p:oleObj>
              </mc:Choice>
              <mc:Fallback>
                <p:oleObj name="Equation" r:id="rId13" imgW="181125" imgH="600016" progId="Equation.DSMT4">
                  <p:embed/>
                  <p:pic>
                    <p:nvPicPr>
                      <p:cNvPr id="14" name="物件 13">
                        <a:extLst>
                          <a:ext uri="{FF2B5EF4-FFF2-40B4-BE49-F238E27FC236}">
                            <a16:creationId xmlns:a16="http://schemas.microsoft.com/office/drawing/2014/main" id="{3981814D-5E33-407F-9C14-0FF119F5EF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02643" y="6114992"/>
                        <a:ext cx="1809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89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4003" y="2838893"/>
            <a:ext cx="5747997" cy="207462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119" y="1149158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6174A4F-BEF3-4FAA-ACC7-14AF48BA4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CFB3098C-1B69-4828-AC3D-0BDAAE42C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754549"/>
              </p:ext>
            </p:extLst>
          </p:nvPr>
        </p:nvGraphicFramePr>
        <p:xfrm>
          <a:off x="1948832" y="5475123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0" name="Equation" r:id="rId6" imgW="203040" imgH="609480" progId="Equation.DSMT4">
                  <p:embed/>
                </p:oleObj>
              </mc:Choice>
              <mc:Fallback>
                <p:oleObj name="Equation" r:id="rId6" imgW="203040" imgH="609480" progId="Equation.DSMT4">
                  <p:embed/>
                  <p:pic>
                    <p:nvPicPr>
                      <p:cNvPr id="8" name="物件 7">
                        <a:extLst>
                          <a:ext uri="{FF2B5EF4-FFF2-40B4-BE49-F238E27FC236}">
                            <a16:creationId xmlns:a16="http://schemas.microsoft.com/office/drawing/2014/main" id="{CFB3098C-1B69-4828-AC3D-0BDAAE42C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48832" y="5475123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924185"/>
              </p:ext>
            </p:extLst>
          </p:nvPr>
        </p:nvGraphicFramePr>
        <p:xfrm>
          <a:off x="2322131" y="5475123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1" name="Equation" r:id="rId8" imgW="190440" imgH="609480" progId="Equation.DSMT4">
                  <p:embed/>
                </p:oleObj>
              </mc:Choice>
              <mc:Fallback>
                <p:oleObj name="Equation" r:id="rId8" imgW="190440" imgH="609480" progId="Equation.DSMT4">
                  <p:embed/>
                  <p:pic>
                    <p:nvPicPr>
                      <p:cNvPr id="15" name="物件 14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22131" y="5475123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791489"/>
              </p:ext>
            </p:extLst>
          </p:nvPr>
        </p:nvGraphicFramePr>
        <p:xfrm>
          <a:off x="1749993" y="5475123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2" name="Equation" r:id="rId10" imgW="190440" imgH="609480" progId="Equation.DSMT4">
                  <p:embed/>
                </p:oleObj>
              </mc:Choice>
              <mc:Fallback>
                <p:oleObj name="Equation" r:id="rId10" imgW="190440" imgH="609480" progId="Equation.DSMT4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49993" y="5475123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839788" y="713780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839788" y="1133253"/>
            <a:ext cx="133466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CFB3098C-1B69-4828-AC3D-0BDAAE42C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641218"/>
              </p:ext>
            </p:extLst>
          </p:nvPr>
        </p:nvGraphicFramePr>
        <p:xfrm>
          <a:off x="4097228" y="5475123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3" name="Equation" r:id="rId6" imgW="203040" imgH="609480" progId="Equation.DSMT4">
                  <p:embed/>
                </p:oleObj>
              </mc:Choice>
              <mc:Fallback>
                <p:oleObj name="Equation" r:id="rId6" imgW="203040" imgH="609480" progId="Equation.DSMT4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CFB3098C-1B69-4828-AC3D-0BDAAE42C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97228" y="5475123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物件 20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176784"/>
              </p:ext>
            </p:extLst>
          </p:nvPr>
        </p:nvGraphicFramePr>
        <p:xfrm>
          <a:off x="3740514" y="5475123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" name="Equation" r:id="rId8" imgW="190440" imgH="609480" progId="Equation.DSMT4">
                  <p:embed/>
                </p:oleObj>
              </mc:Choice>
              <mc:Fallback>
                <p:oleObj name="Equation" r:id="rId8" imgW="190440" imgH="609480" progId="Equation.DSMT4">
                  <p:embed/>
                  <p:pic>
                    <p:nvPicPr>
                      <p:cNvPr id="21" name="物件 20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40514" y="5475123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物件 21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719960"/>
              </p:ext>
            </p:extLst>
          </p:nvPr>
        </p:nvGraphicFramePr>
        <p:xfrm>
          <a:off x="4321428" y="5475123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" name="Equation" r:id="rId10" imgW="190440" imgH="609480" progId="Equation.DSMT4">
                  <p:embed/>
                </p:oleObj>
              </mc:Choice>
              <mc:Fallback>
                <p:oleObj name="Equation" r:id="rId10" imgW="190440" imgH="609480" progId="Equation.DSMT4">
                  <p:embed/>
                  <p:pic>
                    <p:nvPicPr>
                      <p:cNvPr id="22" name="物件 21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21428" y="5475123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5656521" y="3434872"/>
            <a:ext cx="63795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3110F8-C937-0147-BCE9-65CC1AE8CD5C}"/>
              </a:ext>
            </a:extLst>
          </p:cNvPr>
          <p:cNvSpPr txBox="1"/>
          <p:nvPr/>
        </p:nvSpPr>
        <p:spPr>
          <a:xfrm>
            <a:off x="7989432" y="2410827"/>
            <a:ext cx="2657138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梁撓曲鋼筋配置示意圖</a:t>
            </a:r>
          </a:p>
        </p:txBody>
      </p:sp>
    </p:spTree>
    <p:extLst>
      <p:ext uri="{BB962C8B-B14F-4D97-AF65-F5344CB8AC3E}">
        <p14:creationId xmlns:p14="http://schemas.microsoft.com/office/powerpoint/2010/main" val="200080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296106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11790</TotalTime>
  <Words>968</Words>
  <Application>Microsoft Office PowerPoint</Application>
  <PresentationFormat>寬螢幕</PresentationFormat>
  <Paragraphs>459</Paragraphs>
  <Slides>52</Slides>
  <Notes>27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2" baseType="lpstr">
      <vt:lpstr>等线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640</cp:revision>
  <dcterms:created xsi:type="dcterms:W3CDTF">2015-10-12T10:51:44Z</dcterms:created>
  <dcterms:modified xsi:type="dcterms:W3CDTF">2019-05-21T14:50:14Z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