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70" r:id="rId5"/>
    <p:sldId id="365" r:id="rId6"/>
    <p:sldId id="341" r:id="rId7"/>
    <p:sldId id="340" r:id="rId8"/>
    <p:sldId id="348" r:id="rId9"/>
    <p:sldId id="339" r:id="rId10"/>
    <p:sldId id="356" r:id="rId11"/>
    <p:sldId id="350" r:id="rId12"/>
    <p:sldId id="352" r:id="rId13"/>
    <p:sldId id="353" r:id="rId14"/>
    <p:sldId id="366" r:id="rId15"/>
    <p:sldId id="358" r:id="rId16"/>
    <p:sldId id="361" r:id="rId17"/>
    <p:sldId id="359" r:id="rId18"/>
    <p:sldId id="354" r:id="rId19"/>
    <p:sldId id="362" r:id="rId20"/>
    <p:sldId id="364" r:id="rId21"/>
    <p:sldId id="357" r:id="rId22"/>
    <p:sldId id="367" r:id="rId23"/>
    <p:sldId id="344" r:id="rId24"/>
    <p:sldId id="360" r:id="rId25"/>
    <p:sldId id="256" r:id="rId26"/>
    <p:sldId id="314" r:id="rId27"/>
    <p:sldId id="328" r:id="rId28"/>
    <p:sldId id="316" r:id="rId29"/>
    <p:sldId id="319" r:id="rId30"/>
    <p:sldId id="321" r:id="rId31"/>
    <p:sldId id="323" r:id="rId32"/>
    <p:sldId id="336" r:id="rId33"/>
    <p:sldId id="324" r:id="rId34"/>
    <p:sldId id="325" r:id="rId35"/>
    <p:sldId id="326" r:id="rId36"/>
    <p:sldId id="327" r:id="rId37"/>
    <p:sldId id="334" r:id="rId38"/>
    <p:sldId id="331" r:id="rId39"/>
    <p:sldId id="329" r:id="rId40"/>
    <p:sldId id="335" r:id="rId41"/>
    <p:sldId id="332" r:id="rId42"/>
    <p:sldId id="333" r:id="rId43"/>
    <p:sldId id="338" r:id="rId44"/>
    <p:sldId id="368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7F7F7"/>
    <a:srgbClr val="FFFFFF"/>
    <a:srgbClr val="3498DB"/>
    <a:srgbClr val="E95849"/>
    <a:srgbClr val="1ABC9C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7166" autoAdjust="0"/>
  </p:normalViewPr>
  <p:slideViewPr>
    <p:cSldViewPr snapToGrid="0">
      <p:cViewPr varScale="1">
        <p:scale>
          <a:sx n="89" d="100"/>
          <a:sy n="89" d="100"/>
        </p:scale>
        <p:origin x="1140" y="7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06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束制條件？</a:t>
            </a:r>
            <a:endParaRPr lang="en-US" altLang="zh-TW" dirty="0" smtClean="0"/>
          </a:p>
          <a:p>
            <a:r>
              <a:rPr lang="zh-TW" altLang="en-US" dirty="0" smtClean="0"/>
              <a:t>差異沉陷？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35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8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GENERAL PROPERTIES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AND LIMIT-STATES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8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法政大學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遲滯迴圈的模擬用程式內建的參數並不太準</a:t>
            </a:r>
          </a:p>
          <a:p>
            <a:r>
              <a:rPr lang="zh-TW" altLang="en-US" dirty="0"/>
              <a:t>對，</a:t>
            </a:r>
            <a:r>
              <a:rPr lang="en-US" altLang="zh-TW" dirty="0"/>
              <a:t>paper </a:t>
            </a:r>
            <a:r>
              <a:rPr lang="zh-TW" altLang="en-US" dirty="0"/>
              <a:t>是使用模型自動產生的參數</a:t>
            </a:r>
          </a:p>
          <a:p>
            <a:r>
              <a:rPr lang="zh-TW" altLang="en-US" dirty="0" smtClean="0"/>
              <a:t>這部分因為之前都沒看過，還要多看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補齊這方面的知識</a:t>
            </a:r>
            <a:endParaRPr lang="en-US" altLang="zh-TW" dirty="0" smtClean="0"/>
          </a:p>
          <a:p>
            <a:r>
              <a:rPr lang="zh-TW" altLang="en-US" dirty="0" smtClean="0"/>
              <a:t>王柄雄學長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1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0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5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太保守了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算出來的反而比原本配的還多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但</a:t>
                </a:r>
                <a:r>
                  <a:rPr lang="zh-TW" altLang="en-US" dirty="0"/>
                  <a:t>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88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均部載重？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6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0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F90E0E-1077-4FAD-944E-8BDB6FBB4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638698" cy="701731"/>
          </a:xfrm>
        </p:spPr>
        <p:txBody>
          <a:bodyPr/>
          <a:lstStyle/>
          <a:p>
            <a:r>
              <a:rPr lang="en-US" altLang="zh-TW" dirty="0"/>
              <a:t>GRAVITY DEMAND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D9B56D-D8B3-4364-9A87-5FFD3CC50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FBA594-600E-43D7-A2C6-EB8F3B07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06" y="1644772"/>
            <a:ext cx="5533501" cy="4144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DCA2CE-724B-416F-9413-100ADDEE123D}"/>
              </a:ext>
            </a:extLst>
          </p:cNvPr>
          <p:cNvSpPr/>
          <p:nvPr/>
        </p:nvSpPr>
        <p:spPr>
          <a:xfrm>
            <a:off x="1675285" y="3193552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F97320-80EF-4F23-A3F9-E8D010414E88}"/>
                  </a:ext>
                </a:extLst>
              </p:cNvPr>
              <p:cNvSpPr/>
              <p:nvPr/>
            </p:nvSpPr>
            <p:spPr>
              <a:xfrm>
                <a:off x="2535872" y="385098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F97320-80EF-4F23-A3F9-E8D01041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72" y="385098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F47DAFE6-1E5C-4CA2-B985-A396E13674E5}"/>
              </a:ext>
            </a:extLst>
          </p:cNvPr>
          <p:cNvSpPr txBox="1"/>
          <p:nvPr/>
        </p:nvSpPr>
        <p:spPr>
          <a:xfrm>
            <a:off x="9626545" y="454749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45C7C0-4F9D-4C79-B0DA-A9233B71CDCC}"/>
              </a:ext>
            </a:extLst>
          </p:cNvPr>
          <p:cNvSpPr txBox="1"/>
          <p:nvPr/>
        </p:nvSpPr>
        <p:spPr>
          <a:xfrm>
            <a:off x="9633919" y="30858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C57CB9-746F-497C-9A7C-1DDF46CA7A74}"/>
              </a:ext>
            </a:extLst>
          </p:cNvPr>
          <p:cNvSpPr txBox="1"/>
          <p:nvPr/>
        </p:nvSpPr>
        <p:spPr>
          <a:xfrm>
            <a:off x="9628114" y="183532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D8B0A0-0C9B-475C-8124-E60B2C6F568D}"/>
              </a:ext>
            </a:extLst>
          </p:cNvPr>
          <p:cNvSpPr txBox="1"/>
          <p:nvPr/>
        </p:nvSpPr>
        <p:spPr>
          <a:xfrm>
            <a:off x="7076480" y="377294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FC19C0-0CCA-4E46-B470-6EEC9D8D4619}"/>
              </a:ext>
            </a:extLst>
          </p:cNvPr>
          <p:cNvSpPr txBox="1"/>
          <p:nvPr/>
        </p:nvSpPr>
        <p:spPr>
          <a:xfrm>
            <a:off x="7117356" y="55206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33EF89-8DD8-4B4C-8373-FF0C3BACF563}"/>
              </a:ext>
            </a:extLst>
          </p:cNvPr>
          <p:cNvSpPr txBox="1"/>
          <p:nvPr/>
        </p:nvSpPr>
        <p:spPr>
          <a:xfrm>
            <a:off x="7056442" y="240828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DECDE8-F8F5-48BF-A72C-02455207D1FA}"/>
              </a:ext>
            </a:extLst>
          </p:cNvPr>
          <p:cNvSpPr txBox="1"/>
          <p:nvPr/>
        </p:nvSpPr>
        <p:spPr>
          <a:xfrm>
            <a:off x="7117356" y="582826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409D9D-543E-4BD1-BDB5-AD95A8FFE844}"/>
              </a:ext>
            </a:extLst>
          </p:cNvPr>
          <p:cNvSpPr txBox="1"/>
          <p:nvPr/>
        </p:nvSpPr>
        <p:spPr>
          <a:xfrm>
            <a:off x="9628114" y="348165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43" y="3779913"/>
            <a:ext cx="4483857" cy="849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98" y="5217157"/>
            <a:ext cx="4483857" cy="8399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954233"/>
            <a:ext cx="7600088" cy="125013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153057" y="4936439"/>
            <a:ext cx="66941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31.6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9267330" y="381640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矩形 12"/>
          <p:cNvSpPr/>
          <p:nvPr/>
        </p:nvSpPr>
        <p:spPr>
          <a:xfrm>
            <a:off x="5204506" y="4072905"/>
            <a:ext cx="634701" cy="39290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04506" y="5497875"/>
            <a:ext cx="634701" cy="39290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14061" y="4607759"/>
            <a:ext cx="475451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686018" y="4287973"/>
            <a:ext cx="229075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GRAVITY + EQ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82411" y="4288690"/>
            <a:ext cx="1410707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0521" y="4936439"/>
            <a:ext cx="761748" cy="561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59645" y="4936439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6828586" y="2173613"/>
            <a:ext cx="5012266" cy="3558349"/>
            <a:chOff x="839788" y="1803522"/>
            <a:chExt cx="5979800" cy="424522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7FBA594-600E-43D7-A2C6-EB8F3B072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788" y="1803522"/>
              <a:ext cx="5533501" cy="414400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47DAFE6-1E5C-4CA2-B985-A396E13674E5}"/>
                </a:ext>
              </a:extLst>
            </p:cNvPr>
            <p:cNvSpPr txBox="1"/>
            <p:nvPr/>
          </p:nvSpPr>
          <p:spPr>
            <a:xfrm>
              <a:off x="5961427" y="470624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45C7C0-4F9D-4C79-B0DA-A9233B71CDCC}"/>
                </a:ext>
              </a:extLst>
            </p:cNvPr>
            <p:cNvSpPr txBox="1"/>
            <p:nvPr/>
          </p:nvSpPr>
          <p:spPr>
            <a:xfrm>
              <a:off x="5968801" y="3244580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EC57CB9-746F-497C-9A7C-1DDF46CA7A74}"/>
                </a:ext>
              </a:extLst>
            </p:cNvPr>
            <p:cNvSpPr txBox="1"/>
            <p:nvPr/>
          </p:nvSpPr>
          <p:spPr>
            <a:xfrm>
              <a:off x="5962996" y="199407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4D8B0A0-0C9B-475C-8124-E60B2C6F568D}"/>
                </a:ext>
              </a:extLst>
            </p:cNvPr>
            <p:cNvSpPr txBox="1"/>
            <p:nvPr/>
          </p:nvSpPr>
          <p:spPr>
            <a:xfrm>
              <a:off x="3473318" y="386905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FFC19C0-0CCA-4E46-B470-6EEC9D8D4619}"/>
                </a:ext>
              </a:extLst>
            </p:cNvPr>
            <p:cNvSpPr txBox="1"/>
            <p:nvPr/>
          </p:nvSpPr>
          <p:spPr>
            <a:xfrm>
              <a:off x="3452238" y="567941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733EF89-8DD8-4B4C-8373-FF0C3BACF563}"/>
                </a:ext>
              </a:extLst>
            </p:cNvPr>
            <p:cNvSpPr txBox="1"/>
            <p:nvPr/>
          </p:nvSpPr>
          <p:spPr>
            <a:xfrm>
              <a:off x="3391324" y="2567033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1/24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FDECDE8-F8F5-48BF-A72C-02455207D1FA}"/>
                </a:ext>
              </a:extLst>
            </p:cNvPr>
            <p:cNvSpPr txBox="1"/>
            <p:nvPr/>
          </p:nvSpPr>
          <p:spPr>
            <a:xfrm>
              <a:off x="4133579" y="3869053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1.2DL+1.6LL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E409D9D-543E-4BD1-BDB5-AD95A8FFE844}"/>
                </a:ext>
              </a:extLst>
            </p:cNvPr>
            <p:cNvSpPr txBox="1"/>
            <p:nvPr/>
          </p:nvSpPr>
          <p:spPr>
            <a:xfrm>
              <a:off x="5962996" y="3640404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0.9DL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90284" y="1803523"/>
              <a:ext cx="5729304" cy="279738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IDEAl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grpSp>
        <p:nvGrpSpPr>
          <p:cNvPr id="30" name="群組 29"/>
          <p:cNvGrpSpPr/>
          <p:nvPr/>
        </p:nvGrpSpPr>
        <p:grpSpPr>
          <a:xfrm>
            <a:off x="569308" y="2173613"/>
            <a:ext cx="4947670" cy="4024135"/>
            <a:chOff x="238296" y="1575418"/>
            <a:chExt cx="5986104" cy="486873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B7FBA594-600E-43D7-A2C6-EB8F3B072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296" y="1575418"/>
              <a:ext cx="5533501" cy="41440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745C7C0-4F9D-4C79-B0DA-A9233B71CDCC}"/>
                </a:ext>
              </a:extLst>
            </p:cNvPr>
            <p:cNvSpPr txBox="1"/>
            <p:nvPr/>
          </p:nvSpPr>
          <p:spPr>
            <a:xfrm>
              <a:off x="5367309" y="3016476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EC57CB9-746F-497C-9A7C-1DDF46CA7A74}"/>
                </a:ext>
              </a:extLst>
            </p:cNvPr>
            <p:cNvSpPr txBox="1"/>
            <p:nvPr/>
          </p:nvSpPr>
          <p:spPr>
            <a:xfrm>
              <a:off x="5361504" y="17659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D8B0A0-0C9B-475C-8124-E60B2C6F568D}"/>
                </a:ext>
              </a:extLst>
            </p:cNvPr>
            <p:cNvSpPr txBox="1"/>
            <p:nvPr/>
          </p:nvSpPr>
          <p:spPr>
            <a:xfrm>
              <a:off x="2809870" y="370359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1/12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FFC19C0-0CCA-4E46-B470-6EEC9D8D4619}"/>
                </a:ext>
              </a:extLst>
            </p:cNvPr>
            <p:cNvSpPr txBox="1"/>
            <p:nvPr/>
          </p:nvSpPr>
          <p:spPr>
            <a:xfrm>
              <a:off x="2850746" y="545131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1/8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33EF89-8DD8-4B4C-8373-FF0C3BACF563}"/>
                </a:ext>
              </a:extLst>
            </p:cNvPr>
            <p:cNvSpPr txBox="1"/>
            <p:nvPr/>
          </p:nvSpPr>
          <p:spPr>
            <a:xfrm>
              <a:off x="2789832" y="233892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1/24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FDECDE8-F8F5-48BF-A72C-02455207D1FA}"/>
                </a:ext>
              </a:extLst>
            </p:cNvPr>
            <p:cNvSpPr txBox="1"/>
            <p:nvPr/>
          </p:nvSpPr>
          <p:spPr>
            <a:xfrm>
              <a:off x="2850746" y="5758914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1.2DL+1.6LL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E409D9D-543E-4BD1-BDB5-AD95A8FFE844}"/>
                </a:ext>
              </a:extLst>
            </p:cNvPr>
            <p:cNvSpPr txBox="1"/>
            <p:nvPr/>
          </p:nvSpPr>
          <p:spPr>
            <a:xfrm>
              <a:off x="5361504" y="341230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0.9DL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4948518" y="2856499"/>
              <a:ext cx="1275882" cy="1275882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2713884" y="4995712"/>
              <a:ext cx="1448440" cy="144844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5979047" y="358713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 smtClean="0"/>
              <a:t>CASE STUDY - UNIFORM </a:t>
            </a:r>
            <a:r>
              <a:rPr lang="en-US" altLang="zh-TW" dirty="0"/>
              <a:t>LOAD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81680"/>
            <a:ext cx="5256212" cy="43434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9708" y="3001384"/>
            <a:ext cx="1075765" cy="96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4565" y="3098203"/>
            <a:ext cx="946673" cy="860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9707" y="3953408"/>
            <a:ext cx="1075765" cy="96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9706" y="4317907"/>
            <a:ext cx="1075765" cy="96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04564" y="4050227"/>
            <a:ext cx="946673" cy="860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9706" y="3474720"/>
            <a:ext cx="2065470" cy="129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75473" y="2291379"/>
            <a:ext cx="129092" cy="2183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93" y="4050227"/>
            <a:ext cx="7600088" cy="12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56212" cy="701731"/>
          </a:xfrm>
        </p:spPr>
        <p:txBody>
          <a:bodyPr/>
          <a:lstStyle/>
          <a:p>
            <a:r>
              <a:rPr lang="en-US" altLang="zh-TW" dirty="0" smtClean="0"/>
              <a:t>BEAM CONNECTION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grpSp>
        <p:nvGrpSpPr>
          <p:cNvPr id="16" name="群組 15"/>
          <p:cNvGrpSpPr/>
          <p:nvPr/>
        </p:nvGrpSpPr>
        <p:grpSpPr>
          <a:xfrm>
            <a:off x="6992932" y="2189890"/>
            <a:ext cx="3667666" cy="3818075"/>
            <a:chOff x="839788" y="2298439"/>
            <a:chExt cx="3019425" cy="31432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788" y="2298439"/>
              <a:ext cx="3019425" cy="31432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189181" y="2646382"/>
              <a:ext cx="150607" cy="10865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89181" y="3903346"/>
              <a:ext cx="150607" cy="10865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72783" y="2646382"/>
              <a:ext cx="150607" cy="10865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72783" y="3903346"/>
              <a:ext cx="150607" cy="10865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05577" y="2646382"/>
              <a:ext cx="150607" cy="1086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05577" y="3903346"/>
              <a:ext cx="150607" cy="1086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72584" y="3732904"/>
              <a:ext cx="2183802" cy="1828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8354D546-7552-4A70-B4C5-8CBA84AC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70" y="1770337"/>
            <a:ext cx="4188562" cy="4050637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160888" y="1280069"/>
            <a:ext cx="31252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BEAMS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839788" y="4694512"/>
            <a:ext cx="4173044" cy="112646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END: 74 t-m</a:t>
            </a:r>
            <a:endParaRPr lang="en-US" altLang="zh-TW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 MID</a:t>
            </a:r>
            <a:r>
              <a:rPr lang="en-US" altLang="zh-TW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37 t-m</a:t>
            </a:r>
            <a:endParaRPr lang="en-US" altLang="zh-TW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52DBBC-D2AE-40A8-A775-36A43449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54D546-7552-4A70-B4C5-8CBA84AC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6" y="4964"/>
            <a:ext cx="3547155" cy="34303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33FF55-6305-4E98-BF8A-953092FD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15" y="3424310"/>
            <a:ext cx="3545471" cy="342268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590C26D-2343-421C-B2C3-C82FBBBC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572" y="3407612"/>
            <a:ext cx="3547155" cy="343035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29E6767-0D13-4D31-A3CD-66F1D780E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098" y="-3827"/>
            <a:ext cx="3533484" cy="3417131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4386943" y="0"/>
            <a:ext cx="3547155" cy="3424310"/>
            <a:chOff x="4386943" y="0"/>
            <a:chExt cx="3547155" cy="342431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F906095-90E4-4745-A5D2-2E439700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4390217" y="2260064"/>
              <a:ext cx="3543881" cy="1126462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70</a:t>
              </a:r>
              <a:r>
                <a:rPr lang="zh-TW" altLang="en-US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  <a:endPara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32</a:t>
              </a:r>
              <a:r>
                <a: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86%</a:t>
              </a:r>
              <a:endPara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855145" y="2233285"/>
            <a:ext cx="3535070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74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37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45539" y="3435315"/>
            <a:ext cx="3554281" cy="3422684"/>
            <a:chOff x="7934098" y="11007"/>
            <a:chExt cx="3554281" cy="342268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EB7A478-ED8E-403D-8F9C-288D3197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4098" y="11007"/>
              <a:ext cx="3545471" cy="342268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7944498" y="2260064"/>
              <a:ext cx="3543881" cy="1126462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75</a:t>
              </a:r>
              <a:r>
                <a: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101%</a:t>
              </a:r>
              <a:endPara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</a:t>
              </a:r>
              <a:r>
                <a:rPr lang="zh-TW" altLang="en-US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sz="28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800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119%</a:t>
              </a:r>
              <a:endPara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4416929" y="5717192"/>
            <a:ext cx="3543881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108%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34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92%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7933304" y="5711500"/>
            <a:ext cx="3543881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82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111%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41</a:t>
            </a:r>
            <a:r>
              <a:rPr lang="zh-TW" altLang="en-US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111%</a:t>
            </a:r>
            <a:endParaRPr lang="en-US" altLang="zh-TW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983F4FD-F54B-435B-96B4-6808803C69B3}"/>
              </a:ext>
            </a:extLst>
          </p:cNvPr>
          <p:cNvSpPr txBox="1"/>
          <p:nvPr/>
        </p:nvSpPr>
        <p:spPr>
          <a:xfrm>
            <a:off x="7933304" y="2281150"/>
            <a:ext cx="3543881" cy="1126462"/>
          </a:xfrm>
          <a:prstGeom prst="rect">
            <a:avLst/>
          </a:prstGeom>
          <a:solidFill>
            <a:srgbClr val="F0F0F0"/>
          </a:solidFill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79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107%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22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60%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37" y="1803835"/>
            <a:ext cx="6892729" cy="1842074"/>
          </a:xfrm>
          <a:prstGeom prst="rect">
            <a:avLst/>
          </a:prstGeom>
        </p:spPr>
      </p:pic>
      <p:sp>
        <p:nvSpPr>
          <p:cNvPr id="14" name="文字版面配置區 1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CONSERVATIVE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45C7C0-4F9D-4C79-B0DA-A9233B71CDCC}"/>
              </a:ext>
            </a:extLst>
          </p:cNvPr>
          <p:cNvSpPr txBox="1"/>
          <p:nvPr/>
        </p:nvSpPr>
        <p:spPr>
          <a:xfrm>
            <a:off x="9532038" y="2978736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1/24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C57CB9-746F-497C-9A7C-1DDF46CA7A74}"/>
              </a:ext>
            </a:extLst>
          </p:cNvPr>
          <p:cNvSpPr txBox="1"/>
          <p:nvPr/>
        </p:nvSpPr>
        <p:spPr>
          <a:xfrm>
            <a:off x="9530349" y="180224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1/12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D8B0A0-0C9B-475C-8124-E60B2C6F568D}"/>
              </a:ext>
            </a:extLst>
          </p:cNvPr>
          <p:cNvSpPr txBox="1"/>
          <p:nvPr/>
        </p:nvSpPr>
        <p:spPr>
          <a:xfrm>
            <a:off x="5748789" y="4802967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1/12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3EF89-8DD8-4B4C-8373-FF0C3BACF563}"/>
              </a:ext>
            </a:extLst>
          </p:cNvPr>
          <p:cNvSpPr txBox="1"/>
          <p:nvPr/>
        </p:nvSpPr>
        <p:spPr>
          <a:xfrm>
            <a:off x="5686272" y="3747946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1/24</a:t>
            </a:r>
            <a:endParaRPr lang="zh-TW" altLang="en-US" sz="28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941766" y="2412500"/>
            <a:ext cx="0" cy="552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255483" y="2371383"/>
            <a:ext cx="7431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412534" y="4053191"/>
            <a:ext cx="2235629" cy="2158205"/>
            <a:chOff x="4386943" y="0"/>
            <a:chExt cx="3547155" cy="342431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2F906095-90E4-4745-A5D2-2E439700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4390216" y="2260065"/>
              <a:ext cx="3543882" cy="1152364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70</a:t>
              </a:r>
              <a:r>
                <a:rPr lang="zh-TW" altLang="en-US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</a:p>
            <a:p>
              <a:pPr algn="ctr">
                <a:lnSpc>
                  <a:spcPct val="120000"/>
                </a:lnSpc>
              </a:pPr>
              <a:endPara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27" name="直線單箭頭接點 26"/>
          <p:cNvCxnSpPr/>
          <p:nvPr/>
        </p:nvCxnSpPr>
        <p:spPr>
          <a:xfrm>
            <a:off x="6127258" y="4250282"/>
            <a:ext cx="0" cy="552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482964" y="4257425"/>
            <a:ext cx="92749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914606" y="4009556"/>
            <a:ext cx="2331875" cy="2245538"/>
            <a:chOff x="7934098" y="11007"/>
            <a:chExt cx="3554283" cy="3422684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8EB7A478-ED8E-403D-8F9C-288D3197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4098" y="11007"/>
              <a:ext cx="3545471" cy="3422684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983F4FD-F54B-435B-96B4-6808803C69B3}"/>
                </a:ext>
              </a:extLst>
            </p:cNvPr>
            <p:cNvSpPr txBox="1"/>
            <p:nvPr/>
          </p:nvSpPr>
          <p:spPr>
            <a:xfrm>
              <a:off x="7944499" y="2260065"/>
              <a:ext cx="3543882" cy="11070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TW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</a:t>
              </a:r>
              <a:r>
                <a:rPr lang="zh-TW" altLang="en-US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=&gt;</a:t>
              </a:r>
              <a:r>
                <a:rPr lang="zh-TW" altLang="en-US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dirty="0" smtClean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119%</a:t>
              </a:r>
              <a:endPara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73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RESTRAINTS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C1B096-103D-4208-8391-BC000D2C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07" y="1714499"/>
            <a:ext cx="3545759" cy="34290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9D313E5-05C4-4DB0-8B57-7622760B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531" y="1681108"/>
            <a:ext cx="3575269" cy="34575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4CE1D7-3FB9-4167-A0C7-52818C6BA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75" y="1685961"/>
            <a:ext cx="3575269" cy="34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0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1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REVIEW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DONE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SHELVE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LOAD PATTERN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/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12/2018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MULTI-MODES PUSHOVER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09/2018</a:t>
            </a:r>
            <a:endParaRPr lang="fr-FR" dirty="0"/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ETABS/SAP DEMAND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2019</a:t>
            </a:r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NONLINEAR TIME HISTORY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05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1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REVIEW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239740"/>
            <a:ext cx="5160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TIME-HISTORY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4862076"/>
            <a:ext cx="3197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196696"/>
            <a:ext cx="393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2749123"/>
            <a:ext cx="3136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271045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482341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3710012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grpSp>
        <p:nvGrpSpPr>
          <p:cNvPr id="6" name="群組 5"/>
          <p:cNvGrpSpPr/>
          <p:nvPr/>
        </p:nvGrpSpPr>
        <p:grpSpPr>
          <a:xfrm>
            <a:off x="939945" y="14587"/>
            <a:ext cx="8121082" cy="6858000"/>
            <a:chOff x="2039678" y="14887"/>
            <a:chExt cx="8121082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5FD5E7C-3137-4317-97B6-9904DCD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9678" y="14887"/>
              <a:ext cx="8121082" cy="6858000"/>
            </a:xfrm>
            <a:prstGeom prst="rect">
              <a:avLst/>
            </a:prstGeom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2788707" y="4055797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903769" y="4901997"/>
              <a:ext cx="2392898" cy="3938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EQUAL DISPLACEMENT</a:t>
              </a:r>
              <a:endParaRPr lang="zh-TW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33135" y="1470490"/>
              <a:ext cx="934166" cy="39389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INFINITY</a:t>
              </a:r>
              <a:endParaRPr lang="zh-TW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6754685" y="4121510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>
              <a:off x="3937299" y="1667435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8113059" y="1281953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926907" y="1968389"/>
            <a:ext cx="151131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75396" y="3548768"/>
            <a:ext cx="2014334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SOFTENING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456859" y="2758097"/>
            <a:ext cx="45140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</a:p>
        </p:txBody>
      </p:sp>
      <p:cxnSp>
        <p:nvCxnSpPr>
          <p:cNvPr id="26" name="直線接點 25"/>
          <p:cNvCxnSpPr>
            <a:stCxn id="28" idx="3"/>
          </p:cNvCxnSpPr>
          <p:nvPr/>
        </p:nvCxnSpPr>
        <p:spPr>
          <a:xfrm flipV="1">
            <a:off x="839788" y="2529825"/>
            <a:ext cx="7906179" cy="52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9" idx="3"/>
          </p:cNvCxnSpPr>
          <p:nvPr/>
        </p:nvCxnSpPr>
        <p:spPr>
          <a:xfrm>
            <a:off x="839788" y="5941792"/>
            <a:ext cx="790617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584" y="2321410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solidFill>
                  <a:srgbClr val="1ABC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2584" y="5728079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1425"/>
            <a:ext cx="4152452" cy="33446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240" y="10350"/>
            <a:ext cx="4007454" cy="332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59250"/>
            <a:ext cx="4428728" cy="35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9511" y="4853777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FUSE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9694" y="1422141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EARLIER YIELDING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40" y="3402180"/>
            <a:ext cx="4418460" cy="3469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93687" y="5366331"/>
            <a:ext cx="4689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STRUCTURAL RESURRECTION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48379" y="1270070"/>
            <a:ext cx="1586138" cy="4023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61473" y="818249"/>
            <a:ext cx="2094527" cy="16566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48636" y="5127160"/>
            <a:ext cx="4555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121332" cy="2048766"/>
          </a:xfrm>
        </p:spPr>
        <p:txBody>
          <a:bodyPr/>
          <a:lstStyle/>
          <a:p>
            <a:r>
              <a:rPr lang="en-US" altLang="zh-TW" dirty="0"/>
              <a:t>CAPACITY AND LIMIT-STATES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2001073"/>
            <a:ext cx="5295101" cy="43552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9" y="2001073"/>
            <a:ext cx="5294312" cy="435527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712772" y="2317305"/>
            <a:ext cx="2108498" cy="87992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42298" y="1635948"/>
            <a:ext cx="412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FEMA 20% TANGENT SLOPE APPROACH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562165" y="4130936"/>
            <a:ext cx="960888" cy="176425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MULTI-RECORD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845878"/>
            <a:ext cx="5256212" cy="42579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1255" y="2048789"/>
            <a:ext cx="2486025" cy="333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3467" y="1362131"/>
            <a:ext cx="3855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PARAMETRIC METHODS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504158" y="2910623"/>
            <a:ext cx="478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NON-PARAMETRIC METHODS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1195" y="5155998"/>
            <a:ext cx="3524250" cy="381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979" y="5646550"/>
            <a:ext cx="381952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91317" y="4523226"/>
            <a:ext cx="169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CAPACITY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31195" y="3808557"/>
            <a:ext cx="772006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MEAN 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Checkmark"/>
          <p:cNvSpPr>
            <a:spLocks noChangeAspect="1"/>
          </p:cNvSpPr>
          <p:nvPr/>
        </p:nvSpPr>
        <p:spPr bwMode="auto">
          <a:xfrm>
            <a:off x="8137868" y="347570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899372" y="344050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矩形 7"/>
          <p:cNvSpPr/>
          <p:nvPr/>
        </p:nvSpPr>
        <p:spPr>
          <a:xfrm>
            <a:off x="7798921" y="3808557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701731"/>
          </a:xfrm>
        </p:spPr>
        <p:txBody>
          <a:bodyPr/>
          <a:lstStyle/>
          <a:p>
            <a:r>
              <a:rPr lang="en-US" altLang="zh-TW" dirty="0"/>
              <a:t>PBEE </a:t>
            </a:r>
            <a:r>
              <a:rPr lang="en-US" altLang="zh-TW" dirty="0" smtClean="0"/>
              <a:t>FRAMEWORK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375" y="1529326"/>
            <a:ext cx="10512425" cy="46407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428626"/>
            <a:ext cx="7181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283447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4367368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9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95713" cy="701731"/>
          </a:xfrm>
        </p:spPr>
        <p:txBody>
          <a:bodyPr/>
          <a:lstStyle/>
          <a:p>
            <a:r>
              <a:rPr lang="en-US" altLang="zh-TW" dirty="0"/>
              <a:t>SCALING LEGITIMACY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4862"/>
            <a:ext cx="5256213" cy="4024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1" y="195646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ROOF DUCTILITY RESPONSE OF A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T</a:t>
            </a:r>
            <a:r>
              <a:rPr lang="en-US" altLang="zh-TW" sz="2800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2800" dirty="0">
                <a:solidFill>
                  <a:schemeClr val="accent1"/>
                </a:solidFill>
              </a:rPr>
              <a:t>= 1s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4383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MDOF STEEL FRAME SUBJECTED TO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20 RECORDS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4920322"/>
            <a:ext cx="5403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SCALED TO </a:t>
            </a:r>
            <a:r>
              <a:rPr lang="en-US" altLang="zh-TW" sz="2800" dirty="0">
                <a:solidFill>
                  <a:schemeClr val="accent1"/>
                </a:solidFill>
              </a:rPr>
              <a:t>5 LEVELS</a:t>
            </a:r>
            <a:r>
              <a:rPr lang="en-US" altLang="zh-TW" sz="2800" dirty="0"/>
              <a:t> OF Sa(T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,5%)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28972"/>
            <a:ext cx="10514012" cy="44273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9788" y="1310491"/>
            <a:ext cx="5256212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8002" y="1348707"/>
            <a:ext cx="525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Sa(T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,5%)</a:t>
            </a:r>
            <a:endParaRPr lang="zh-TW" altLang="en-US" sz="2800" dirty="0"/>
          </a:p>
        </p:txBody>
      </p:sp>
      <p:sp>
        <p:nvSpPr>
          <p:cNvPr id="7" name="Checkmark"/>
          <p:cNvSpPr>
            <a:spLocks noChangeAspect="1"/>
          </p:cNvSpPr>
          <p:nvPr/>
        </p:nvSpPr>
        <p:spPr bwMode="auto">
          <a:xfrm>
            <a:off x="7533800" y="1485261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478442" y="1446512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ALGORITHMS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751800"/>
            <a:ext cx="5734050" cy="13525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1873624" y="4378363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64485" y="3503381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642796" y="308562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 ALGORITHMS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FD5E7C-3137-4317-97B6-9904DCD3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4997"/>
            <a:ext cx="5256212" cy="443870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17868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57718" y="322547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57321" y="453073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01491" y="3227265"/>
            <a:ext cx="107576" cy="1075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133037" y="454149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692536" y="5423585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233128" y="5434374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937752" y="498434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26995" y="2662916"/>
            <a:ext cx="20592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POINTS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26995" y="4984348"/>
            <a:ext cx="231088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POINTS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8075"/>
            <a:ext cx="5734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514012" cy="701731"/>
          </a:xfrm>
        </p:spPr>
        <p:txBody>
          <a:bodyPr/>
          <a:lstStyle/>
          <a:p>
            <a:r>
              <a:rPr lang="en-US" altLang="zh-TW" dirty="0"/>
              <a:t>HUNT &amp; </a:t>
            </a:r>
            <a:r>
              <a:rPr lang="en-US" altLang="zh-TW" dirty="0" smtClean="0"/>
              <a:t>FILL TRACING </a:t>
            </a:r>
            <a:r>
              <a:rPr lang="en-US" altLang="zh-TW" dirty="0"/>
              <a:t>ALGORITHM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516829" y="544336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626198" y="5219252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744532" y="4783739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994455"/>
            <a:ext cx="5810250" cy="16764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79812" y="3937598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76918" y="2652226"/>
            <a:ext cx="107576" cy="1075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96000" y="2236582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HUNTING PHASE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838201" y="289115"/>
            <a:ext cx="10514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Furthermore, to improve upon the capacity resolution, a simple enhancement is to add a step-reducing routine, for example bisection, when collapse (e.g. non-convergence) is detected, so as to tighten the bracketing of the </a:t>
            </a:r>
            <a:r>
              <a:rPr lang="en-US" altLang="zh-TW" sz="2800" dirty="0" err="1"/>
              <a:t>flatline</a:t>
            </a:r>
            <a:r>
              <a:rPr lang="en-US" altLang="zh-TW" sz="2800" dirty="0"/>
              <a:t>.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910916"/>
            <a:ext cx="10477500" cy="12763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25" name="橢圓 24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160081" y="3654481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549150" y="3327942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855282" y="4013218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520001" y="4757289"/>
              <a:ext cx="107576" cy="107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7550" y="949015"/>
            <a:ext cx="8181975" cy="12382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DEMAND 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AUTHOR</a:t>
            </a:r>
          </a:p>
          <a:p>
            <a:r>
              <a:rPr lang="en-US" altLang="zh-TW" dirty="0"/>
              <a:t>UNIVERSITY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5" name="矩形 4"/>
          <p:cNvSpPr/>
          <p:nvPr/>
        </p:nvSpPr>
        <p:spPr>
          <a:xfrm>
            <a:off x="839788" y="2695694"/>
            <a:ext cx="6076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Prakit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Chomchuen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Virote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Boonyapinyo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39787" y="3645066"/>
            <a:ext cx="10512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Department of Civil Engineering, Faculty of Engineering, </a:t>
            </a:r>
            <a:r>
              <a:rPr lang="en-US" altLang="zh-TW" sz="2800" dirty="0" err="1">
                <a:solidFill>
                  <a:schemeClr val="accent1"/>
                </a:solidFill>
              </a:rPr>
              <a:t>Thammasat</a:t>
            </a:r>
            <a:r>
              <a:rPr lang="en-US" altLang="zh-TW" sz="2800" dirty="0">
                <a:solidFill>
                  <a:schemeClr val="accent1"/>
                </a:solidFill>
              </a:rPr>
              <a:t> University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Rangsit</a:t>
            </a:r>
            <a:r>
              <a:rPr lang="en-US" altLang="zh-TW" sz="2800" dirty="0"/>
              <a:t> Campus, </a:t>
            </a:r>
            <a:r>
              <a:rPr lang="en-US" altLang="zh-TW" sz="2800" dirty="0" err="1"/>
              <a:t>Klong</a:t>
            </a:r>
            <a:r>
              <a:rPr lang="en-US" altLang="zh-TW" sz="2800" dirty="0"/>
              <a:t> </a:t>
            </a:r>
            <a:r>
              <a:rPr lang="en-US" altLang="zh-TW" sz="2800" dirty="0" err="1"/>
              <a:t>Luang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Pathumthani</a:t>
            </a:r>
            <a:r>
              <a:rPr lang="en-US" altLang="zh-TW" sz="2800" dirty="0"/>
              <a:t> 12120, </a:t>
            </a:r>
            <a:r>
              <a:rPr lang="en-US" altLang="zh-TW" sz="2800" dirty="0">
                <a:solidFill>
                  <a:schemeClr val="accent1"/>
                </a:solidFill>
              </a:rPr>
              <a:t>Thailand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IDA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MULTI-IDA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SOFTENS, SOFTENING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HARDENING, RESURRECTION, LIMIT-STATES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STATISTICS </a:t>
            </a:r>
            <a:r>
              <a:rPr lang="en-US" altLang="zh-TW" dirty="0" smtClean="0"/>
              <a:t>METHOD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PBEE FRAMEWORK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16608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SCALING LEGITIMACY</a:t>
            </a:r>
          </a:p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NON-LINEAR SPO</a:t>
            </a:r>
          </a:p>
          <a:p>
            <a:pPr>
              <a:lnSpc>
                <a:spcPct val="120000"/>
              </a:lnSpc>
            </a:pP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 ALGORITHMS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042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sp>
        <p:nvSpPr>
          <p:cNvPr id="5" name="矩形 4"/>
          <p:cNvSpPr/>
          <p:nvPr/>
        </p:nvSpPr>
        <p:spPr>
          <a:xfrm>
            <a:off x="3048000" y="310583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thorough understanding </a:t>
            </a:r>
            <a:r>
              <a:rPr lang="en-US" altLang="zh-TW" sz="2800" dirty="0" smtClean="0"/>
              <a:t>of the </a:t>
            </a:r>
            <a:r>
              <a:rPr lang="en-US" altLang="zh-TW" sz="2800" dirty="0"/>
              <a:t>range of response or ‘demands’ versus the range of potential levels of a ground motion record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090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HYSTERESIS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2" descr="https://ars.els-cdn.com/content/image/1-s2.0-S0141029616312391-gr14.jpg">
            <a:extLst>
              <a:ext uri="{FF2B5EF4-FFF2-40B4-BE49-F238E27FC236}">
                <a16:creationId xmlns:a16="http://schemas.microsoft.com/office/drawing/2014/main" id="{77731000-761E-40E5-9C0A-CFEE869D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481911"/>
            <a:ext cx="6562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39788" y="3059668"/>
            <a:ext cx="38168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AUTOMATICALLY GENERATED BY </a:t>
            </a:r>
            <a:endParaRPr lang="en-US" altLang="zh-TW" sz="2000" dirty="0" smtClean="0"/>
          </a:p>
          <a:p>
            <a:r>
              <a:rPr lang="en-US" altLang="zh-TW" sz="2000" dirty="0" smtClean="0"/>
              <a:t>THE </a:t>
            </a:r>
            <a:r>
              <a:rPr lang="en-US" altLang="zh-TW" sz="2000" dirty="0"/>
              <a:t>PROGRAM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45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THREE BRIDGES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373407"/>
            <a:ext cx="5256213" cy="20397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686962"/>
            <a:ext cx="5256212" cy="17055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723778"/>
            <a:ext cx="5256214" cy="26687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5049854"/>
            <a:ext cx="10177092" cy="166977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03812" y="5142155"/>
            <a:ext cx="1559859" cy="5163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366682" y="4179556"/>
            <a:ext cx="3729317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spans, 6.3m column height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9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1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1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REPLY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PROGRESS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PAPER REVIEW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C4BCF10-6E87-47F2-B622-96B33767D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180137" cy="701731"/>
          </a:xfrm>
        </p:spPr>
        <p:txBody>
          <a:bodyPr/>
          <a:lstStyle/>
          <a:p>
            <a:r>
              <a:rPr lang="en-US" altLang="zh-TW" dirty="0"/>
              <a:t>GRAVITY DEMAND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C2EAA6-CC78-4996-8E96-5A6420C45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4AAC78-F230-4E60-B738-85D42AAE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19813"/>
            <a:ext cx="4572000" cy="34239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9016C40-FCD0-490A-8E8D-4D1306CED279}"/>
              </a:ext>
            </a:extLst>
          </p:cNvPr>
          <p:cNvSpPr txBox="1"/>
          <p:nvPr/>
        </p:nvSpPr>
        <p:spPr>
          <a:xfrm>
            <a:off x="2603004" y="5853441"/>
            <a:ext cx="24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GIVEN INFORMATION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51741D-6FDA-4341-97C1-5E9C3C87BED0}"/>
              </a:ext>
            </a:extLst>
          </p:cNvPr>
          <p:cNvSpPr txBox="1"/>
          <p:nvPr/>
        </p:nvSpPr>
        <p:spPr>
          <a:xfrm>
            <a:off x="7019925" y="5710019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REVERSE ENGINEERING</a:t>
            </a:r>
          </a:p>
          <a:p>
            <a:pPr algn="ctr"/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ACTUAL DEMAND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D39E4D-027E-4B40-B9EB-DECE3AB2B66E}"/>
              </a:ext>
            </a:extLst>
          </p:cNvPr>
          <p:cNvSpPr txBox="1"/>
          <p:nvPr/>
        </p:nvSpPr>
        <p:spPr>
          <a:xfrm>
            <a:off x="2153841" y="2476072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74F86B-1066-4F8D-884A-FFA4DE528C30}"/>
              </a:ext>
            </a:extLst>
          </p:cNvPr>
          <p:cNvSpPr txBox="1"/>
          <p:nvPr/>
        </p:nvSpPr>
        <p:spPr>
          <a:xfrm>
            <a:off x="4381861" y="2476072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2963BA-0DEE-49AD-BF22-FCCC8214B237}"/>
              </a:ext>
            </a:extLst>
          </p:cNvPr>
          <p:cNvSpPr txBox="1"/>
          <p:nvPr/>
        </p:nvSpPr>
        <p:spPr>
          <a:xfrm>
            <a:off x="2153841" y="4360475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E53DF7-F4F4-4F51-BD77-30D34F3C8199}"/>
              </a:ext>
            </a:extLst>
          </p:cNvPr>
          <p:cNvSpPr txBox="1"/>
          <p:nvPr/>
        </p:nvSpPr>
        <p:spPr>
          <a:xfrm>
            <a:off x="4381861" y="4362261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18C4BA-F053-4B63-869F-DA0ADB687BFB}"/>
              </a:ext>
            </a:extLst>
          </p:cNvPr>
          <p:cNvSpPr txBox="1"/>
          <p:nvPr/>
        </p:nvSpPr>
        <p:spPr>
          <a:xfrm>
            <a:off x="2822239" y="3239961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GRAVITY DEMAND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E2078E-9001-4AF6-996D-CEFA73B50077}"/>
              </a:ext>
            </a:extLst>
          </p:cNvPr>
          <p:cNvSpPr txBox="1"/>
          <p:nvPr/>
        </p:nvSpPr>
        <p:spPr>
          <a:xfrm>
            <a:off x="2175994" y="2715002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6DEF00-5346-4794-AADE-952B884EAB9E}"/>
              </a:ext>
            </a:extLst>
          </p:cNvPr>
          <p:cNvSpPr txBox="1"/>
          <p:nvPr/>
        </p:nvSpPr>
        <p:spPr>
          <a:xfrm>
            <a:off x="4483844" y="2715002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CBA425-65C6-4854-A09F-654EF34CD6B6}"/>
              </a:ext>
            </a:extLst>
          </p:cNvPr>
          <p:cNvSpPr txBox="1"/>
          <p:nvPr/>
        </p:nvSpPr>
        <p:spPr>
          <a:xfrm>
            <a:off x="2170016" y="4591307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D8CE27-4A14-4D02-AF82-7C188AE7318E}"/>
              </a:ext>
            </a:extLst>
          </p:cNvPr>
          <p:cNvSpPr txBox="1"/>
          <p:nvPr/>
        </p:nvSpPr>
        <p:spPr>
          <a:xfrm>
            <a:off x="4456016" y="459714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74F2E65-C63C-49F3-B59F-F0503252C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9811"/>
            <a:ext cx="4572000" cy="342393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477544-F4C4-44EE-86EC-CD63BE14DD10}"/>
              </a:ext>
            </a:extLst>
          </p:cNvPr>
          <p:cNvSpPr txBox="1"/>
          <p:nvPr/>
        </p:nvSpPr>
        <p:spPr>
          <a:xfrm>
            <a:off x="7186997" y="4197083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4EE69B-743E-41CC-8D94-CB31D087CF30}"/>
              </a:ext>
            </a:extLst>
          </p:cNvPr>
          <p:cNvSpPr txBox="1"/>
          <p:nvPr/>
        </p:nvSpPr>
        <p:spPr>
          <a:xfrm>
            <a:off x="7067196" y="25333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LINEAR ADD</a:t>
            </a:r>
          </a:p>
        </p:txBody>
      </p:sp>
    </p:spTree>
    <p:extLst>
      <p:ext uri="{BB962C8B-B14F-4D97-AF65-F5344CB8AC3E}">
        <p14:creationId xmlns:p14="http://schemas.microsoft.com/office/powerpoint/2010/main" val="4695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1148</Words>
  <Application>Microsoft Office PowerPoint</Application>
  <PresentationFormat>寬螢幕</PresentationFormat>
  <Paragraphs>348</Paragraphs>
  <Slides>41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261</cp:revision>
  <dcterms:created xsi:type="dcterms:W3CDTF">2015-10-12T10:51:44Z</dcterms:created>
  <dcterms:modified xsi:type="dcterms:W3CDTF">2018-09-22T05:54:09Z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