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314" r:id="rId5"/>
    <p:sldId id="325" r:id="rId6"/>
    <p:sldId id="317" r:id="rId7"/>
    <p:sldId id="324" r:id="rId8"/>
    <p:sldId id="326" r:id="rId9"/>
    <p:sldId id="318" r:id="rId10"/>
    <p:sldId id="328" r:id="rId11"/>
    <p:sldId id="319" r:id="rId12"/>
    <p:sldId id="320" r:id="rId13"/>
    <p:sldId id="331" r:id="rId14"/>
    <p:sldId id="332" r:id="rId15"/>
    <p:sldId id="334" r:id="rId16"/>
    <p:sldId id="335" r:id="rId17"/>
    <p:sldId id="333" r:id="rId18"/>
    <p:sldId id="337" r:id="rId19"/>
    <p:sldId id="321" r:id="rId20"/>
    <p:sldId id="322" r:id="rId21"/>
    <p:sldId id="339" r:id="rId22"/>
    <p:sldId id="323" r:id="rId23"/>
    <p:sldId id="340" r:id="rId24"/>
    <p:sldId id="345" r:id="rId25"/>
    <p:sldId id="342" r:id="rId26"/>
    <p:sldId id="343" r:id="rId27"/>
    <p:sldId id="346" r:id="rId28"/>
    <p:sldId id="347" r:id="rId29"/>
    <p:sldId id="348" r:id="rId30"/>
    <p:sldId id="349" r:id="rId31"/>
    <p:sldId id="350" r:id="rId32"/>
    <p:sldId id="351" r:id="rId33"/>
    <p:sldId id="353" r:id="rId34"/>
    <p:sldId id="354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77584" autoAdjust="0"/>
  </p:normalViewPr>
  <p:slideViewPr>
    <p:cSldViewPr snapToGrid="0">
      <p:cViewPr varScale="1">
        <p:scale>
          <a:sx n="89" d="100"/>
          <a:sy n="89" d="100"/>
        </p:scale>
        <p:origin x="1140" y="90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errors </a:t>
            </a:r>
          </a:p>
          <a:p>
            <a:pPr marL="285750" indent="-285750">
              <a:buAutoNum type="romanLcParenBoth"/>
            </a:pPr>
            <a:r>
              <a:rPr lang="en-US" altLang="zh-TW" dirty="0" smtClean="0"/>
              <a:t>are small (less than 5 per cent) for ground motion multipliers up  to 0.75; </a:t>
            </a:r>
          </a:p>
          <a:p>
            <a:pPr marL="285750" indent="-285750">
              <a:buAutoNum type="romanLcParenBoth"/>
            </a:pPr>
            <a:r>
              <a:rPr lang="en-US" altLang="zh-TW" dirty="0" smtClean="0"/>
              <a:t>increase rapidly as the ground motion multiplier increases to 1.0; </a:t>
            </a:r>
          </a:p>
          <a:p>
            <a:pPr marL="285750" indent="-285750">
              <a:buAutoNum type="romanLcParenBoth"/>
            </a:pPr>
            <a:r>
              <a:rPr lang="en-US" altLang="zh-TW" dirty="0" smtClean="0"/>
              <a:t>maintain roughly similar values for more intense ground motions; and </a:t>
            </a:r>
          </a:p>
          <a:p>
            <a:pPr marL="285750" indent="-285750">
              <a:buAutoNum type="romanLcParenBoth"/>
            </a:pPr>
            <a:r>
              <a:rPr lang="en-US" altLang="zh-TW" dirty="0" smtClean="0"/>
              <a:t>are larger in </a:t>
            </a:r>
            <a:r>
              <a:rPr lang="en-US" altLang="zh-TW" dirty="0" err="1" smtClean="0"/>
              <a:t>storey</a:t>
            </a:r>
            <a:r>
              <a:rPr lang="en-US" altLang="zh-TW" dirty="0" smtClean="0"/>
              <a:t> drifts compared to floor displacements.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UMRHA lacks a rigorous theory and is based on several approximations.</a:t>
            </a:r>
          </a:p>
          <a:p>
            <a:r>
              <a:rPr lang="en-US" altLang="zh-TW" dirty="0" smtClean="0"/>
              <a:t>bilinear curve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76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Error inherent</a:t>
            </a:r>
          </a:p>
          <a:p>
            <a:r>
              <a:rPr lang="en-US" altLang="zh-TW" dirty="0" smtClean="0"/>
              <a:t>MPA</a:t>
            </a:r>
            <a:r>
              <a:rPr lang="en-US" altLang="zh-TW" baseline="0" dirty="0" smtClean="0"/>
              <a:t> small</a:t>
            </a:r>
          </a:p>
          <a:p>
            <a:r>
              <a:rPr lang="en-US" altLang="zh-TW" baseline="0" dirty="0" smtClean="0"/>
              <a:t>UMRHA &lt; 0.75 exact MPA SRSS CQC error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84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</a:t>
            </a: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CUT 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706839"/>
            <a:ext cx="5852172" cy="437998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cxnSp>
        <p:nvCxnSpPr>
          <p:cNvPr id="7" name="肘形接點 6"/>
          <p:cNvCxnSpPr/>
          <p:nvPr/>
        </p:nvCxnSpPr>
        <p:spPr>
          <a:xfrm flipV="1">
            <a:off x="5087679" y="1553517"/>
            <a:ext cx="1403498" cy="11577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666614" y="1272799"/>
            <a:ext cx="305410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CONSERVATIVE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54861" y="5976057"/>
            <a:ext cx="2993448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 MUCH REBAR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肘形接點 10"/>
          <p:cNvCxnSpPr/>
          <p:nvPr/>
        </p:nvCxnSpPr>
        <p:spPr>
          <a:xfrm>
            <a:off x="1636748" y="5435846"/>
            <a:ext cx="877510" cy="844910"/>
          </a:xfrm>
          <a:prstGeom prst="bentConnector3">
            <a:avLst>
              <a:gd name="adj1" fmla="val 3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5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33" y="1706839"/>
            <a:ext cx="5852172" cy="437998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cxnSp>
        <p:nvCxnSpPr>
          <p:cNvPr id="7" name="肘形接點 6"/>
          <p:cNvCxnSpPr/>
          <p:nvPr/>
        </p:nvCxnSpPr>
        <p:spPr>
          <a:xfrm flipV="1">
            <a:off x="5087679" y="1553517"/>
            <a:ext cx="1403498" cy="11577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666614" y="1272799"/>
            <a:ext cx="305410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CONSERVATIVE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54861" y="5976057"/>
            <a:ext cx="2993448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 MUCH REBAR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肘形接點 10"/>
          <p:cNvCxnSpPr/>
          <p:nvPr/>
        </p:nvCxnSpPr>
        <p:spPr>
          <a:xfrm>
            <a:off x="1636748" y="5435846"/>
            <a:ext cx="877510" cy="844910"/>
          </a:xfrm>
          <a:prstGeom prst="bentConnector3">
            <a:avLst>
              <a:gd name="adj1" fmla="val 3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886778" y="5940870"/>
            <a:ext cx="42918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SUPPORT WIDTH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706839"/>
            <a:ext cx="5852172" cy="43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33" y="1697560"/>
            <a:ext cx="5852172" cy="437998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cxnSp>
        <p:nvCxnSpPr>
          <p:cNvPr id="7" name="肘形接點 6"/>
          <p:cNvCxnSpPr/>
          <p:nvPr/>
        </p:nvCxnSpPr>
        <p:spPr>
          <a:xfrm flipV="1">
            <a:off x="5087679" y="1553517"/>
            <a:ext cx="1403498" cy="11577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666614" y="1272799"/>
            <a:ext cx="305410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CONSERVATIVE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54861" y="5976057"/>
            <a:ext cx="2993448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 MUCH REBAR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肘形接點 10"/>
          <p:cNvCxnSpPr/>
          <p:nvPr/>
        </p:nvCxnSpPr>
        <p:spPr>
          <a:xfrm>
            <a:off x="1636748" y="5435846"/>
            <a:ext cx="877510" cy="844910"/>
          </a:xfrm>
          <a:prstGeom prst="bentConnector3">
            <a:avLst>
              <a:gd name="adj1" fmla="val 3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844412" y="5940869"/>
            <a:ext cx="237661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CRITERIA LIMIT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706839"/>
            <a:ext cx="5852172" cy="43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3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639952"/>
            <a:ext cx="8255000" cy="30839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5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 pushover analysis </a:t>
            </a:r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procedure for estimating seismic demands for buildings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619389"/>
            <a:ext cx="7213600" cy="216059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Anil K. Chopra and Rakesh K. </a:t>
            </a:r>
            <a:r>
              <a:rPr lang="en-US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Goel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DYNAMICS</a:t>
            </a:r>
            <a:endParaRPr lang="fr-FR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August 2001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932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7" name="文字方塊 6"/>
          <p:cNvSpPr txBox="1"/>
          <p:nvPr/>
        </p:nvSpPr>
        <p:spPr>
          <a:xfrm>
            <a:off x="839788" y="3016181"/>
            <a:ext cx="359707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INELASTIC BEHAVIOUR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6141" y="2224952"/>
            <a:ext cx="57031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NON-LINEAR RESPONSE HISTORY ANALYSIS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RHA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636141" y="3752544"/>
            <a:ext cx="2528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PUSHOVER ANALYSIS</a:t>
            </a:r>
          </a:p>
        </p:txBody>
      </p:sp>
      <p:sp>
        <p:nvSpPr>
          <p:cNvPr id="10" name="矩形 9"/>
          <p:cNvSpPr/>
          <p:nvPr/>
        </p:nvSpPr>
        <p:spPr>
          <a:xfrm>
            <a:off x="4636141" y="4793000"/>
            <a:ext cx="4511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ADAPTIVE FORCE </a:t>
            </a:r>
            <a:r>
              <a:rPr lang="zh-TW" altLang="en-US" sz="2000" dirty="0" smtClean="0"/>
              <a:t>DISTRIBUTIONS </a:t>
            </a:r>
            <a:r>
              <a:rPr lang="en-US" altLang="zh-TW" sz="2000" dirty="0" smtClean="0"/>
              <a:t>(APA)</a:t>
            </a:r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4636141" y="5833456"/>
            <a:ext cx="3454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accent2"/>
                </a:solidFill>
              </a:rPr>
              <a:t>MODAL PUSHOVER ANALYSIS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4436863" y="2132873"/>
            <a:ext cx="0" cy="82458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436863" y="3636337"/>
            <a:ext cx="0" cy="268576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990122" y="4134273"/>
            <a:ext cx="3620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LOW- AND MEDIUM-RISE STRUCTURES</a:t>
            </a:r>
          </a:p>
        </p:txBody>
      </p:sp>
      <p:sp>
        <p:nvSpPr>
          <p:cNvPr id="21" name="矩形 20"/>
          <p:cNvSpPr/>
          <p:nvPr/>
        </p:nvSpPr>
        <p:spPr>
          <a:xfrm>
            <a:off x="4990122" y="5131554"/>
            <a:ext cx="287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TIME-VARIANT DISTRIBUTIONS</a:t>
            </a:r>
          </a:p>
        </p:txBody>
      </p:sp>
      <p:sp>
        <p:nvSpPr>
          <p:cNvPr id="23" name="矩形 22"/>
          <p:cNvSpPr/>
          <p:nvPr/>
        </p:nvSpPr>
        <p:spPr>
          <a:xfrm>
            <a:off x="4990122" y="2618908"/>
            <a:ext cx="22990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RIGOROUS PROCEDURE</a:t>
            </a:r>
          </a:p>
        </p:txBody>
      </p:sp>
    </p:spTree>
    <p:extLst>
      <p:ext uri="{BB962C8B-B14F-4D97-AF65-F5344CB8AC3E}">
        <p14:creationId xmlns:p14="http://schemas.microsoft.com/office/powerpoint/2010/main" val="256019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4"/>
          <p:cNvGrpSpPr/>
          <p:nvPr/>
        </p:nvGrpSpPr>
        <p:grpSpPr>
          <a:xfrm>
            <a:off x="9578859" y="2752599"/>
            <a:ext cx="944566" cy="944566"/>
            <a:chOff x="3173014" y="2956717"/>
            <a:chExt cx="944566" cy="944566"/>
          </a:xfrm>
        </p:grpSpPr>
        <p:sp>
          <p:nvSpPr>
            <p:cNvPr id="2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oup 24"/>
          <p:cNvGrpSpPr/>
          <p:nvPr/>
        </p:nvGrpSpPr>
        <p:grpSpPr>
          <a:xfrm>
            <a:off x="1668575" y="2752599"/>
            <a:ext cx="944566" cy="944566"/>
            <a:chOff x="3173014" y="2956717"/>
            <a:chExt cx="944566" cy="944566"/>
          </a:xfrm>
        </p:grpSpPr>
        <p:sp>
          <p:nvSpPr>
            <p:cNvPr id="2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 24"/>
          <p:cNvGrpSpPr/>
          <p:nvPr/>
        </p:nvGrpSpPr>
        <p:grpSpPr>
          <a:xfrm>
            <a:off x="5587205" y="2752599"/>
            <a:ext cx="944566" cy="944566"/>
            <a:chOff x="3173014" y="2956717"/>
            <a:chExt cx="944566" cy="944566"/>
          </a:xfrm>
        </p:grpSpPr>
        <p:sp>
          <p:nvSpPr>
            <p:cNvPr id="1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839788" y="3867934"/>
            <a:ext cx="2602141" cy="181588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RESPONSE </a:t>
            </a:r>
            <a:r>
              <a:rPr lang="fr-FR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HISTORY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ANALYSIS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en-US" altLang="zh-TW" dirty="0"/>
              <a:t>ELASTIC BUILDINGS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181588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RESPONSE </a:t>
            </a:r>
            <a:r>
              <a:rPr lang="fr-FR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SPECTRUM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ANALYSIS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13849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</a:t>
            </a:r>
            <a:r>
              <a:rPr lang="fr-FR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PUSHOVER 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28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MODAL RHA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7913" y="2287964"/>
            <a:ext cx="3028950" cy="428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3657" y="2287964"/>
            <a:ext cx="3733800" cy="438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3657" y="2880783"/>
            <a:ext cx="3695700" cy="4762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7913" y="5000614"/>
            <a:ext cx="1752600" cy="4667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3657" y="4333231"/>
            <a:ext cx="3552825" cy="7524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3657" y="5233976"/>
            <a:ext cx="3209925" cy="71437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39788" y="1700640"/>
            <a:ext cx="39714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DIFFERENTIAL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EQUATION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106633" y="1700640"/>
            <a:ext cx="348069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COORDINATE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029200" y="1977658"/>
            <a:ext cx="723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39788" y="3787256"/>
            <a:ext cx="355642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n-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MODE RESPONSE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7913" y="4512728"/>
            <a:ext cx="2028825" cy="32385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101344" y="3787256"/>
            <a:ext cx="351878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COMBINE ALL MODES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037765" y="4082151"/>
            <a:ext cx="723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 smtClean="0"/>
              <a:t>MODAL RSA and</a:t>
            </a:r>
          </a:p>
          <a:p>
            <a:r>
              <a:rPr lang="en-US" altLang="zh-TW" dirty="0" smtClean="0"/>
              <a:t>MPA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8022" y="2827119"/>
            <a:ext cx="1200150" cy="333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11170"/>
            <a:ext cx="6358454" cy="26582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8022" y="4097613"/>
            <a:ext cx="1914525" cy="8477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098565" y="3429000"/>
            <a:ext cx="162448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 CQC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8565" y="2125165"/>
            <a:ext cx="556658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RESPONSE (OR DESIGN) SPECTRUM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7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4"/>
          <p:cNvGrpSpPr/>
          <p:nvPr/>
        </p:nvGrpSpPr>
        <p:grpSpPr>
          <a:xfrm>
            <a:off x="5587205" y="2752599"/>
            <a:ext cx="944566" cy="944566"/>
            <a:chOff x="3173014" y="2956717"/>
            <a:chExt cx="944566" cy="944566"/>
          </a:xfrm>
        </p:grpSpPr>
        <p:sp>
          <p:nvSpPr>
            <p:cNvPr id="21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 24"/>
          <p:cNvGrpSpPr/>
          <p:nvPr/>
        </p:nvGrpSpPr>
        <p:grpSpPr>
          <a:xfrm>
            <a:off x="9578859" y="2752599"/>
            <a:ext cx="944566" cy="944566"/>
            <a:chOff x="3173014" y="2956717"/>
            <a:chExt cx="944566" cy="944566"/>
          </a:xfrm>
        </p:grpSpPr>
        <p:sp>
          <p:nvSpPr>
            <p:cNvPr id="2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oup 24"/>
          <p:cNvGrpSpPr/>
          <p:nvPr/>
        </p:nvGrpSpPr>
        <p:grpSpPr>
          <a:xfrm>
            <a:off x="1668575" y="2752599"/>
            <a:ext cx="944566" cy="944566"/>
            <a:chOff x="3173014" y="2956717"/>
            <a:chExt cx="944566" cy="944566"/>
          </a:xfrm>
        </p:grpSpPr>
        <p:sp>
          <p:nvSpPr>
            <p:cNvPr id="25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839788" y="3867934"/>
            <a:ext cx="2602141" cy="13849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RESPONSE </a:t>
            </a:r>
            <a:r>
              <a:rPr lang="fr-FR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HISTORY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ANALYSIS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836919" cy="701731"/>
          </a:xfrm>
        </p:spPr>
        <p:txBody>
          <a:bodyPr/>
          <a:lstStyle/>
          <a:p>
            <a:r>
              <a:rPr lang="en-US" altLang="zh-TW" dirty="0" smtClean="0"/>
              <a:t>INELASTIC BUILDINGS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224676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UNCOUPLED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MODAL RESPONSE HISTORY ANALYSIS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13849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PUSHOVER 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7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RHA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1269" y="2533068"/>
            <a:ext cx="1819275" cy="361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2985" y="3248025"/>
            <a:ext cx="3990975" cy="361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1269" y="4785040"/>
            <a:ext cx="5476875" cy="695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928" y="3214687"/>
            <a:ext cx="3028950" cy="42862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060928" y="1725836"/>
            <a:ext cx="808356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THE HISTORY OF THE DISPLACEMENTS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359349" y="3429000"/>
            <a:ext cx="1084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276751" y="3982938"/>
            <a:ext cx="0" cy="627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60928" y="4175107"/>
            <a:ext cx="135473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COUPLE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8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035539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27503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538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468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211433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27503" y="41362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19467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11431" y="41362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PAPER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980104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1752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7435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6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UMRHA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1246" y="6119782"/>
            <a:ext cx="3924300" cy="371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80" y="1810940"/>
            <a:ext cx="5247419" cy="32537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6285" y="1772953"/>
            <a:ext cx="3457575" cy="7334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85" y="3233827"/>
            <a:ext cx="5029917" cy="235838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104791" y="6048046"/>
            <a:ext cx="4260565" cy="51494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Modal Pushover Analysis Procedure to Estimate Seismic Demands for Buildings: Theory and Preliminary Evaluation</a:t>
            </a:r>
            <a:endParaRPr lang="zh-TW" altLang="en-US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6801" y="5230262"/>
            <a:ext cx="3990975" cy="36195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3472289" y="5706208"/>
            <a:ext cx="0" cy="341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104791" y="1275880"/>
            <a:ext cx="348069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COORDINATE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95999" y="2533964"/>
            <a:ext cx="273825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APPROXIMATION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UMRHA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0074" y="1859204"/>
            <a:ext cx="3457575" cy="7334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48580" y="1362131"/>
            <a:ext cx="348069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COORDINATE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7913" y="5000614"/>
            <a:ext cx="1752600" cy="4667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3657" y="4333231"/>
            <a:ext cx="3552825" cy="7524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3657" y="5233976"/>
            <a:ext cx="3209925" cy="71437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39788" y="3787256"/>
            <a:ext cx="355642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n-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MODE RESPONSE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7913" y="4512728"/>
            <a:ext cx="2028825" cy="32385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101344" y="3787256"/>
            <a:ext cx="351878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COMBINE ALL MODES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037765" y="4082151"/>
            <a:ext cx="723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657" y="1923567"/>
            <a:ext cx="3414595" cy="1601006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6096000" y="1362131"/>
            <a:ext cx="273825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APPROXIMATION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6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138499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NEGLECT </a:t>
            </a:r>
            <a:r>
              <a:rPr lang="fr-FR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YIELDING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COUPLE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ERRORS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ARISE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181588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SUPERPOSITION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RESPONSES VALID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LINEARLY ELASTIC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750072" y="3867934"/>
                <a:ext cx="2602141" cy="1384995"/>
              </a:xfrm>
              <a:prstGeom prst="rect">
                <a:avLst/>
              </a:prstGeom>
              <a:noFill/>
            </p:spPr>
            <p:txBody>
              <a:bodyPr wrap="square" lIns="0" rtlCol="0" anchor="t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𝑠𝑛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APPROXIMATED </a:t>
                </a:r>
                <a:r>
                  <a:rPr lang="en-US" sz="2800" dirty="0">
                    <a:solidFill>
                      <a:schemeClr val="accent3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BILINEAR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CURVE</a:t>
                </a:r>
                <a:endParaRPr lang="fr-FR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72" y="3867934"/>
                <a:ext cx="2602141" cy="1384995"/>
              </a:xfrm>
              <a:prstGeom prst="rect">
                <a:avLst/>
              </a:prstGeom>
              <a:blipFill>
                <a:blip r:embed="rId2"/>
                <a:stretch>
                  <a:fillRect l="-8197" r="-7494" b="-114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437893" y="1733762"/>
            <a:ext cx="61173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ASSUMPTIONS AND APPROXIMATIONS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1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COMPARE WITH RHA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65" y="2297730"/>
            <a:ext cx="4259752" cy="27201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4061"/>
            <a:ext cx="5600700" cy="27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0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MPA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03" y="3245382"/>
            <a:ext cx="4963135" cy="248581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5457" y="3850236"/>
            <a:ext cx="1200150" cy="333375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5457" y="5120730"/>
            <a:ext cx="1914525" cy="847725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6096000" y="4452117"/>
            <a:ext cx="162448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 CQC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096000" y="3148282"/>
            <a:ext cx="556658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RESPONSE (OR DESIGN) SPECTRUM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7466" y="2010992"/>
            <a:ext cx="3457575" cy="733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6342184" y="2097292"/>
                <a:ext cx="4056560" cy="609398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PEAK </a:t>
                </a:r>
                <a:r>
                  <a:rPr lang="en-US" altLang="zh-TW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184" y="2097292"/>
                <a:ext cx="4056560" cy="609398"/>
              </a:xfrm>
              <a:prstGeom prst="rect">
                <a:avLst/>
              </a:prstGeom>
              <a:blipFill>
                <a:blip r:embed="rId6"/>
                <a:stretch>
                  <a:fillRect t="-4000" b="-19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/>
          <p:nvPr/>
        </p:nvCxnSpPr>
        <p:spPr>
          <a:xfrm>
            <a:off x="5224584" y="2401991"/>
            <a:ext cx="756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0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546627"/>
            <a:ext cx="5256212" cy="24819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429000"/>
            <a:ext cx="3828927" cy="31418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5562"/>
            <a:ext cx="5256213" cy="41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18" y="193431"/>
            <a:ext cx="4249810" cy="30826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32" y="880521"/>
            <a:ext cx="5002711" cy="23203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1" y="3962489"/>
            <a:ext cx="5155319" cy="23938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32" y="3733889"/>
            <a:ext cx="4948513" cy="262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7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版面配置區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" r="-138"/>
          <a:stretch/>
        </p:blipFill>
        <p:spPr/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9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0" y="656180"/>
            <a:ext cx="4554901" cy="24166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17" y="36454"/>
            <a:ext cx="4111852" cy="33925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85" y="3429000"/>
            <a:ext cx="3929653" cy="31947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46" y="3542671"/>
            <a:ext cx="5114192" cy="27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COMPARATIVE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2432628"/>
            <a:ext cx="5256212" cy="278552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432629"/>
            <a:ext cx="5276177" cy="278552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821403" y="1871191"/>
            <a:ext cx="12929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UMRHA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48276" y="1871191"/>
            <a:ext cx="77162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8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  <a:endParaRPr lang="fr-FR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086458" y="2845065"/>
                <a:ext cx="6019084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=−$33.6/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458" y="2845065"/>
                <a:ext cx="6019084" cy="1185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090246" y="2083337"/>
            <a:ext cx="415934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REDUCED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COST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96793" y="4164586"/>
            <a:ext cx="216341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GIRDER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USED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肘形接點 12"/>
          <p:cNvCxnSpPr/>
          <p:nvPr/>
        </p:nvCxnSpPr>
        <p:spPr>
          <a:xfrm rot="16200000" flipH="1">
            <a:off x="4139767" y="4149006"/>
            <a:ext cx="481010" cy="2637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5521569" y="2134819"/>
            <a:ext cx="0" cy="101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149808" y="1506349"/>
            <a:ext cx="370075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REDUCED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PERCENTAGE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肘形接點 19"/>
          <p:cNvCxnSpPr/>
          <p:nvPr/>
        </p:nvCxnSpPr>
        <p:spPr>
          <a:xfrm>
            <a:off x="6734907" y="3957204"/>
            <a:ext cx="1441939" cy="11283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502162" y="4804869"/>
            <a:ext cx="256435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COST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730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EQUIVALENT RSA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883741" cy="1311128"/>
          </a:xfrm>
        </p:spPr>
        <p:txBody>
          <a:bodyPr/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 CONSLUSIONS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ASSUMPTIONS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NOTE ERRORS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STANDARD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=&gt; </a:t>
            </a:r>
          </a:p>
          <a:p>
            <a:pPr>
              <a:lnSpc>
                <a:spcPct val="120000"/>
              </a:lnSpc>
            </a:pP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 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PUSHOVER ANALYSIS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UNCOUPLE</a:t>
            </a:r>
          </a:p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BILINEAR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CURVE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PLASTIC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HINGE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ERROR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</a:t>
            </a:r>
            <a:endParaRPr lang="fr-FR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FLOOR DISPLACEMENTS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52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38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34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35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015682" y="799884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1" y="3852860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15681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15679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2609" y="4478714"/>
            <a:ext cx="2238754" cy="112646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ENGINEERING</a:t>
            </a:r>
          </a:p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SIMPLICITY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04831" y="92409"/>
            <a:ext cx="119840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425493" y="92409"/>
            <a:ext cx="212494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NON-LINEAR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086707" y="3429000"/>
            <a:ext cx="80185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707319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707319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67096" y="4478889"/>
            <a:ext cx="764440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442726" y="373127"/>
            <a:ext cx="13503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096000" y="911412"/>
            <a:ext cx="0" cy="5255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1690577" y="2709880"/>
            <a:ext cx="0" cy="143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82609" y="1324093"/>
            <a:ext cx="2015936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RIGOROUS 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PROCEDURE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  <a:endParaRPr lang="fr-FR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071597" y="2661744"/>
                <a:ext cx="8048806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$100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=−$18.6/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2661744"/>
                <a:ext cx="8048806" cy="1185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072730" y="4156593"/>
                <a:ext cx="7850034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$200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=−$3.6/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730" y="4156593"/>
                <a:ext cx="7850034" cy="1185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038922" y="1421305"/>
            <a:ext cx="3598164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INCREASE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肘形接點 12"/>
          <p:cNvCxnSpPr/>
          <p:nvPr/>
        </p:nvCxnSpPr>
        <p:spPr>
          <a:xfrm>
            <a:off x="3763107" y="5329512"/>
            <a:ext cx="791312" cy="64386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932158" y="5591096"/>
            <a:ext cx="265098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INCREASE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WAGE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27231" y="1457933"/>
            <a:ext cx="2564356" cy="112646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REDUCED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COST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4932158" y="1421305"/>
            <a:ext cx="0" cy="4082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4932158" y="1421305"/>
            <a:ext cx="265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11" idx="0"/>
          </p:cNvCxnSpPr>
          <p:nvPr/>
        </p:nvCxnSpPr>
        <p:spPr>
          <a:xfrm flipH="1">
            <a:off x="2838004" y="1421305"/>
            <a:ext cx="209415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0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  <a:endParaRPr lang="fr-FR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03485" y="2778369"/>
                <a:ext cx="8048806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$100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=−$18.6/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85" y="2778369"/>
                <a:ext cx="8048806" cy="1185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03485" y="4073769"/>
                <a:ext cx="7850034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$200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=−$3.6/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85" y="4073769"/>
                <a:ext cx="7850034" cy="1185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03485" y="1637079"/>
                <a:ext cx="6019084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=−$33.6/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85" y="1637079"/>
                <a:ext cx="6019084" cy="1185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503485" y="5259222"/>
                <a:ext cx="7776296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$200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5%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=−$54/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85" y="5259222"/>
                <a:ext cx="7776296" cy="11854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02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38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34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35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015682" y="799884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1" y="3852860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15681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15679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2609" y="4478714"/>
            <a:ext cx="2238754" cy="112646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ENGINEERING</a:t>
            </a:r>
          </a:p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SIMPLICITY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04831" y="92409"/>
            <a:ext cx="119840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425493" y="92409"/>
            <a:ext cx="212494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NON-LINEAR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086707" y="3429000"/>
            <a:ext cx="80185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707319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707319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442726" y="373127"/>
            <a:ext cx="13503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096000" y="911412"/>
            <a:ext cx="0" cy="5255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1690577" y="2709880"/>
            <a:ext cx="0" cy="143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82609" y="1324093"/>
            <a:ext cx="2015936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RIGOROUS 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PROCEDURE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41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38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4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35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2609" y="4478714"/>
            <a:ext cx="2238754" cy="112646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ENGINEERING</a:t>
            </a:r>
          </a:p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SIMPLICITY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086707" y="3429000"/>
            <a:ext cx="80185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1690577" y="2709880"/>
            <a:ext cx="0" cy="143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82609" y="1324093"/>
            <a:ext cx="2015936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RIGOROUS 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PROCEDURE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79752" y="1051748"/>
            <a:ext cx="2888163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779752" y="3604350"/>
            <a:ext cx="4570449" cy="105868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 with multi-modes for seismic performance evaluation of RC bridges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779752" y="4857037"/>
            <a:ext cx="5337103" cy="72628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 procedure for estimating seismic demands for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buildings</a:t>
            </a:r>
            <a:endParaRPr lang="en-US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779752" y="5668309"/>
            <a:ext cx="4869712" cy="7571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/>
              <a:t>A modal pushover analysis procedure to estimate seismic demands for </a:t>
            </a:r>
            <a:r>
              <a:rPr lang="en-US" altLang="zh-TW" dirty="0" err="1"/>
              <a:t>unsymmetric</a:t>
            </a:r>
            <a:r>
              <a:rPr lang="en-US" altLang="zh-TW" dirty="0"/>
              <a:t>-plan </a:t>
            </a:r>
            <a:r>
              <a:rPr lang="en-US" altLang="zh-TW" dirty="0" smtClean="0"/>
              <a:t>buildings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30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7093982" y="3728480"/>
            <a:ext cx="4570449" cy="105868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 with multi-modes for seismic performance evaluation of RC bridges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187347" y="2486699"/>
            <a:ext cx="2888163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18795" y="4985317"/>
            <a:ext cx="5337103" cy="72628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 procedure for estimating seismic demands for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buildings</a:t>
            </a:r>
            <a:endParaRPr lang="en-US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0" y="57962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 modal pushover analysis procedure to estimate seismic demands for </a:t>
            </a:r>
            <a:r>
              <a:rPr lang="en-US" altLang="zh-TW" dirty="0" err="1"/>
              <a:t>unsymmetric</a:t>
            </a:r>
            <a:r>
              <a:rPr lang="en-US" altLang="zh-TW" dirty="0"/>
              <a:t>-plan buildings</a:t>
            </a:r>
          </a:p>
        </p:txBody>
      </p:sp>
    </p:spTree>
    <p:extLst>
      <p:ext uri="{BB962C8B-B14F-4D97-AF65-F5344CB8AC3E}">
        <p14:creationId xmlns:p14="http://schemas.microsoft.com/office/powerpoint/2010/main" val="215789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SOFTWARE ARCHITECTURE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786268" y="2828260"/>
            <a:ext cx="104131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94640" y="2828260"/>
            <a:ext cx="220271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CONTROLLER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027042" y="2828260"/>
            <a:ext cx="139557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6268" y="3478718"/>
            <a:ext cx="2179443" cy="1535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GEOMETRY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SECTION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DESIGN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94640" y="3478718"/>
            <a:ext cx="3204916" cy="156966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457200" indent="-457200" algn="l">
              <a:lnSpc>
                <a:spcPct val="120000"/>
              </a:lnSpc>
              <a:buFontTx/>
              <a:buChar char="-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</a:p>
          <a:p>
            <a:pPr marL="457200" indent="-457200" algn="l">
              <a:lnSpc>
                <a:spcPct val="120000"/>
              </a:lnSpc>
              <a:buFontTx/>
              <a:buChar char="-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LENGTH</a:t>
            </a:r>
          </a:p>
          <a:p>
            <a:pPr marL="457200" indent="-457200" algn="l">
              <a:lnSpc>
                <a:spcPct val="120000"/>
              </a:lnSpc>
              <a:buFontTx/>
              <a:buChar char="-"/>
            </a:pP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027042" y="3478718"/>
            <a:ext cx="93756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EXCEL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042" y="4079734"/>
            <a:ext cx="2617955" cy="158657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68" y="5014138"/>
            <a:ext cx="3923416" cy="1178203"/>
          </a:xfrm>
          <a:prstGeom prst="rect">
            <a:avLst/>
          </a:prstGeom>
        </p:spPr>
      </p:pic>
      <p:cxnSp>
        <p:nvCxnSpPr>
          <p:cNvPr id="15" name="Straight Connector 48"/>
          <p:cNvCxnSpPr/>
          <p:nvPr/>
        </p:nvCxnSpPr>
        <p:spPr>
          <a:xfrm>
            <a:off x="3134643" y="3125972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8"/>
          <p:cNvCxnSpPr/>
          <p:nvPr/>
        </p:nvCxnSpPr>
        <p:spPr>
          <a:xfrm>
            <a:off x="7297371" y="3125972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861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603</Words>
  <Application>Microsoft Office PowerPoint</Application>
  <PresentationFormat>寬螢幕</PresentationFormat>
  <Paragraphs>236</Paragraphs>
  <Slides>31</Slides>
  <Notes>2</Notes>
  <HiddenSlides>2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210</cp:revision>
  <dcterms:created xsi:type="dcterms:W3CDTF">2015-10-12T10:51:44Z</dcterms:created>
  <dcterms:modified xsi:type="dcterms:W3CDTF">2018-10-11T04:23:27Z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