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314" r:id="rId5"/>
    <p:sldId id="316" r:id="rId6"/>
    <p:sldId id="337" r:id="rId7"/>
    <p:sldId id="334" r:id="rId8"/>
    <p:sldId id="350" r:id="rId9"/>
    <p:sldId id="348" r:id="rId10"/>
    <p:sldId id="344" r:id="rId11"/>
    <p:sldId id="342" r:id="rId12"/>
    <p:sldId id="352" r:id="rId13"/>
    <p:sldId id="351" r:id="rId14"/>
    <p:sldId id="360" r:id="rId15"/>
    <p:sldId id="353" r:id="rId16"/>
    <p:sldId id="347" r:id="rId17"/>
    <p:sldId id="354" r:id="rId18"/>
    <p:sldId id="356" r:id="rId19"/>
    <p:sldId id="355" r:id="rId20"/>
    <p:sldId id="359" r:id="rId21"/>
    <p:sldId id="317" r:id="rId22"/>
    <p:sldId id="318" r:id="rId23"/>
    <p:sldId id="319" r:id="rId24"/>
    <p:sldId id="326" r:id="rId25"/>
    <p:sldId id="321" r:id="rId26"/>
    <p:sldId id="328" r:id="rId27"/>
    <p:sldId id="323" r:id="rId28"/>
    <p:sldId id="32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3498DB"/>
    <a:srgbClr val="FE1359"/>
    <a:srgbClr val="FAF8F9"/>
    <a:srgbClr val="F9E5D7"/>
    <a:srgbClr val="1B1B1B"/>
    <a:srgbClr val="FAFAFA"/>
    <a:srgbClr val="2B2B2B"/>
    <a:srgbClr val="F05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80" autoAdjust="0"/>
  </p:normalViewPr>
  <p:slideViewPr>
    <p:cSldViewPr snapToGrid="0">
      <p:cViewPr varScale="1">
        <p:scale>
          <a:sx n="109" d="100"/>
          <a:sy n="109" d="100"/>
        </p:scale>
        <p:origin x="378" y="10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01/11/2018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emf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MULTI-CUT 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REBAR(5)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05822" y="2000090"/>
            <a:ext cx="2729273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 * capacity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05822" y="1276544"/>
            <a:ext cx="2202526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NUM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CONSERVATIVE</a:t>
                </a:r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blipFill>
                <a:blip r:embed="rId2"/>
                <a:stretch>
                  <a:fillRect l="-5928" t="-4641" r="-1804" b="-41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2" y="2712879"/>
            <a:ext cx="4476207" cy="167733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2" y="4880795"/>
            <a:ext cx="2826038" cy="140106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7192424" y="1701276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86879" y="3089619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100531" y="552233"/>
            <a:ext cx="16857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85288" y="1270996"/>
            <a:ext cx="2777748" cy="75713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TOP_BAR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= ['#7', '#8', '#10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']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DB_SPACING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= 1.5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4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05822" y="2000090"/>
            <a:ext cx="2729273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 * capacity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05822" y="1276544"/>
            <a:ext cx="2202526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NUM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CONSERVATIVE</a:t>
                </a:r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blipFill>
                <a:blip r:embed="rId2"/>
                <a:stretch>
                  <a:fillRect l="-5928" t="-4641" r="-1804" b="-41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2" y="2712879"/>
            <a:ext cx="4476207" cy="167733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2" y="4880795"/>
            <a:ext cx="2826038" cy="140106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7192424" y="1701276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86879" y="3089619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100531" y="552233"/>
            <a:ext cx="16857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85288" y="1270996"/>
            <a:ext cx="2777748" cy="75713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TOP_BAR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= ['#7', '#8', '#10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']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DB_SPACING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= 1.5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81229" y="5603363"/>
            <a:ext cx="377122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 FORM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RCAD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68212" y="4880795"/>
            <a:ext cx="1554272" cy="561436"/>
          </a:xfrm>
          <a:prstGeom prst="rect">
            <a:avLst/>
          </a:prstGeom>
          <a:solidFill>
            <a:schemeClr val="accent1"/>
          </a:solidFill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STRANGE</a:t>
            </a:r>
            <a:endParaRPr lang="zh-TW" altLang="en-US" sz="28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05822" y="2000090"/>
            <a:ext cx="2729273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2 *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capacity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05822" y="1276544"/>
            <a:ext cx="2202526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NUM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CONSERVATIVE</a:t>
                </a:r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blipFill>
                <a:blip r:embed="rId2"/>
                <a:stretch>
                  <a:fillRect l="-5928" t="-4641" r="-1804" b="-41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2" y="2712879"/>
            <a:ext cx="4476207" cy="1677333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7192424" y="1701276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86879" y="3089619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497516" y="3089619"/>
            <a:ext cx="0" cy="1784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1776" y="4883737"/>
            <a:ext cx="79765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7186879" y="5251251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01776" y="5604076"/>
            <a:ext cx="285475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0531" y="552233"/>
            <a:ext cx="16857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ãclusteri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22" y="6007891"/>
            <a:ext cx="1113023" cy="7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4880795"/>
            <a:ext cx="3033544" cy="1262933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8985288" y="1270996"/>
            <a:ext cx="2777748" cy="75713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TOP_BAR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= ['#7', '#8', '#10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']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DB_SPACING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= 1.5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一台</a:t>
            </a:r>
            <a:r>
              <a:rPr lang="zh-TW" altLang="en-US" dirty="0"/>
              <a:t>梁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5951" y="1632210"/>
            <a:ext cx="5256212" cy="43434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82251" y="3341077"/>
            <a:ext cx="2040296" cy="11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625" y="1632210"/>
            <a:ext cx="5256212" cy="43434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23717" y="3341077"/>
            <a:ext cx="2040296" cy="113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741873" y="3342901"/>
            <a:ext cx="1714501" cy="111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785336" y="3426143"/>
            <a:ext cx="1019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92131" y="3341077"/>
            <a:ext cx="1714501" cy="1114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223717" y="2007577"/>
            <a:ext cx="1044698" cy="102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16541" y="2004418"/>
            <a:ext cx="889200" cy="1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458548" y="2009040"/>
            <a:ext cx="1764000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491043" y="2015697"/>
            <a:ext cx="1044698" cy="1025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683867" y="2012538"/>
            <a:ext cx="889200" cy="1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725874" y="2017160"/>
            <a:ext cx="1764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442438" y="3587263"/>
            <a:ext cx="171777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SAME SIZE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8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" y="2708973"/>
            <a:ext cx="4476207" cy="167733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05822" y="2000090"/>
            <a:ext cx="2729273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2 *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capacity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05822" y="1276544"/>
            <a:ext cx="2202526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NUM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CONSERVATIVE</a:t>
                </a:r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blipFill>
                <a:blip r:embed="rId3"/>
                <a:stretch>
                  <a:fillRect l="-5928" t="-4641" r="-1804" b="-41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7192424" y="1701276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86879" y="3089619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497516" y="3089619"/>
            <a:ext cx="0" cy="1784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1776" y="4883737"/>
            <a:ext cx="79765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7186879" y="5251251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01776" y="5604076"/>
            <a:ext cx="285475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0531" y="552233"/>
            <a:ext cx="16857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82908" y="555166"/>
            <a:ext cx="2220351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SECOND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984682" y="1276544"/>
            <a:ext cx="2827056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一台梁</a:t>
            </a:r>
            <a:endParaRPr lang="en-US" altLang="zh-TW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any size &lt; max size 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max SIZE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NUM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ãclusteri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22" y="6007891"/>
            <a:ext cx="1113023" cy="7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8982908" y="2713313"/>
            <a:ext cx="79765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0068011" y="3080827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82908" y="3433652"/>
            <a:ext cx="285475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4" descr="ãclusteri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54" y="3837467"/>
            <a:ext cx="1113023" cy="7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>
            <a:off x="10068011" y="2366073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4880795"/>
            <a:ext cx="3033544" cy="126293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646" y="955424"/>
            <a:ext cx="2549363" cy="1036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943600" y="1164564"/>
            <a:ext cx="2919046" cy="5608425"/>
          </a:xfrm>
          <a:prstGeom prst="rect">
            <a:avLst/>
          </a:prstGeom>
          <a:solidFill>
            <a:srgbClr val="F7F7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767754" y="1488910"/>
            <a:ext cx="2927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2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2" y="2708973"/>
            <a:ext cx="4476207" cy="167733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105822" y="2000090"/>
            <a:ext cx="2729273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2 *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capacity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05822" y="1276544"/>
            <a:ext cx="2202526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NUM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CONSERVATIVE</a:t>
                </a:r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383" y="3433850"/>
                <a:ext cx="2363660" cy="1439946"/>
              </a:xfrm>
              <a:prstGeom prst="rect">
                <a:avLst/>
              </a:prstGeom>
              <a:blipFill>
                <a:blip r:embed="rId3"/>
                <a:stretch>
                  <a:fillRect l="-5928" t="-4641" r="-1804" b="-417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>
            <a:off x="7192424" y="1701276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86879" y="3089619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497516" y="3089619"/>
            <a:ext cx="0" cy="1784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01776" y="4883737"/>
            <a:ext cx="79765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7186879" y="5251251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101776" y="5604076"/>
            <a:ext cx="285475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00531" y="552233"/>
            <a:ext cx="16857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82908" y="555166"/>
            <a:ext cx="2220351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SECOND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RUN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984682" y="1276544"/>
            <a:ext cx="2827056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一台梁</a:t>
            </a:r>
            <a:endParaRPr lang="en-US" altLang="zh-TW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any size &lt; max size 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max SIZE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&amp; NUM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ãclusteri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22" y="6007891"/>
            <a:ext cx="1113023" cy="7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8982908" y="2713313"/>
            <a:ext cx="79765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0068011" y="3080827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82908" y="3433652"/>
            <a:ext cx="2854756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4" descr="ãclusteringãçåçæå°çµæ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54" y="3837467"/>
            <a:ext cx="1113023" cy="7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>
            <a:off x="10068011" y="2366073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4880795"/>
            <a:ext cx="3033544" cy="126293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987562" y="4882588"/>
            <a:ext cx="3305907" cy="1899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745256" y="551681"/>
            <a:ext cx="3305907" cy="41785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469426" y="5141983"/>
            <a:ext cx="256929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HAVEN’T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646" y="955424"/>
            <a:ext cx="2549363" cy="1036000"/>
          </a:xfrm>
          <a:prstGeom prst="rect">
            <a:avLst/>
          </a:prstGeom>
        </p:spPr>
      </p:pic>
      <p:cxnSp>
        <p:nvCxnSpPr>
          <p:cNvPr id="32" name="直線單箭頭接點 31"/>
          <p:cNvCxnSpPr/>
          <p:nvPr/>
        </p:nvCxnSpPr>
        <p:spPr>
          <a:xfrm>
            <a:off x="5767754" y="1488910"/>
            <a:ext cx="2927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5377492" y="555843"/>
                <a:ext cx="2252283" cy="72628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POINT COORDINATES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92" y="555843"/>
                <a:ext cx="2252283" cy="726289"/>
              </a:xfrm>
              <a:prstGeom prst="rect">
                <a:avLst/>
              </a:prstGeom>
              <a:blipFill>
                <a:blip r:embed="rId2"/>
                <a:stretch>
                  <a:fillRect l="-6216" r="-2162" b="-8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380853" y="1997626"/>
            <a:ext cx="2253374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CONCRETE SECTIONS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436755"/>
            <a:ext cx="4202879" cy="194618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820448" y="3566162"/>
            <a:ext cx="50109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20448" y="4817310"/>
            <a:ext cx="1238481" cy="39446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梁</a:t>
            </a:r>
            <a:r>
              <a:rPr lang="zh-TW" alt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長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MAX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203" y="3441290"/>
            <a:ext cx="1284563" cy="140106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492" y="3436755"/>
            <a:ext cx="652163" cy="167733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4388" y="555222"/>
            <a:ext cx="652163" cy="1203733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387" y="1992492"/>
            <a:ext cx="1284563" cy="1203733"/>
          </a:xfrm>
          <a:prstGeom prst="rect">
            <a:avLst/>
          </a:prstGeom>
        </p:spPr>
      </p:pic>
      <p:cxnSp>
        <p:nvCxnSpPr>
          <p:cNvPr id="26" name="直線單箭頭接點 25"/>
          <p:cNvCxnSpPr/>
          <p:nvPr/>
        </p:nvCxnSpPr>
        <p:spPr>
          <a:xfrm>
            <a:off x="6093069" y="3763107"/>
            <a:ext cx="527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093069" y="5014544"/>
            <a:ext cx="527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4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FIRST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72686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彎</a:t>
            </a:r>
            <a:r>
              <a:rPr lang="zh-TW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矩多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點斷筋 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- 3 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點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/>
              <a:t>SECOND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2686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剪</a:t>
            </a:r>
            <a:r>
              <a:rPr lang="zh-TW" altLang="en-US" dirty="0" smtClean="0"/>
              <a:t>力</a:t>
            </a:r>
            <a:endParaRPr lang="en-US" altLang="zh-TW" dirty="0" smtClean="0"/>
          </a:p>
          <a:p>
            <a:r>
              <a:rPr lang="zh-TW" altLang="en-US" dirty="0" smtClean="0"/>
              <a:t>雙</a:t>
            </a:r>
            <a:r>
              <a:rPr lang="zh-TW" altLang="en-US" dirty="0"/>
              <a:t>箍轉單箍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THIRD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" panose="020B0502040204020203" pitchFamily="34" charset="0"/>
                <a:cs typeface="Segoe UI" panose="020B0502040204020203" pitchFamily="34" charset="0"/>
              </a:rPr>
              <a:t>RCAD </a:t>
            </a:r>
            <a:r>
              <a:rPr lang="zh-TW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比較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FIFTH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>
                <a:latin typeface="Segoe UI" panose="020B0502040204020203" pitchFamily="34" charset="0"/>
                <a:cs typeface="Segoe UI" panose="020B0502040204020203" pitchFamily="34" charset="0"/>
              </a:rPr>
              <a:t>自動識別幾何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FOURTH</a:t>
            </a:r>
            <a:endParaRPr lang="fr-FR" dirty="0"/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86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彎矩多點斷筋 </a:t>
            </a:r>
            <a:r>
              <a:rPr lang="en-US" altLang="zh-TW" dirty="0"/>
              <a:t>- 4 5 </a:t>
            </a:r>
            <a:r>
              <a:rPr lang="zh-TW" altLang="en-US" dirty="0"/>
              <a:t>點</a:t>
            </a:r>
            <a:endParaRPr lang="fr-FR" altLang="zh-TW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SIXTH</a:t>
            </a:r>
            <a:endParaRPr lang="fr-FR" dirty="0"/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剪力多點斷筋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026119"/>
            <a:ext cx="8255000" cy="23083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 modal pushover analysis procedure to estimate seismic demands for </a:t>
            </a:r>
            <a:r>
              <a:rPr lang="en-US" sz="40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unsymmetric</a:t>
            </a:r>
            <a:r>
              <a:rPr lang="en-US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-plan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buildings</a:t>
            </a:r>
            <a:endParaRPr lang="fr-FR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16608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Anil K. Chopra and Rakesh K.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Goel</a:t>
            </a:r>
            <a:endParaRPr 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November 2003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60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917350" cy="1311128"/>
          </a:xfrm>
        </p:spPr>
        <p:txBody>
          <a:bodyPr/>
          <a:lstStyle/>
          <a:p>
            <a:r>
              <a:rPr lang="en-US" altLang="zh-TW" dirty="0"/>
              <a:t>EQUATIONS OF MOTION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073212"/>
            <a:ext cx="527685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3434" y="1720787"/>
            <a:ext cx="2895600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343368"/>
            <a:ext cx="8858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7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915027" cy="1311128"/>
          </a:xfrm>
        </p:spPr>
        <p:txBody>
          <a:bodyPr/>
          <a:lstStyle/>
          <a:p>
            <a:r>
              <a:rPr lang="en-US" altLang="zh-TW" dirty="0"/>
              <a:t>SELECTED BUILDINGS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81375"/>
            <a:ext cx="5256212" cy="23411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070" y="1727203"/>
            <a:ext cx="3837060" cy="38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6" y="0"/>
            <a:ext cx="5797564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5999" y="548898"/>
            <a:ext cx="314964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95999" y="2396428"/>
            <a:ext cx="4863704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TORSIONALLY-SIMILARLY-STIFF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6000" y="4476239"/>
            <a:ext cx="370749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TORSIONALLY-FLEXIBLE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I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𝑂𝑗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65" y="753604"/>
                <a:ext cx="752835" cy="451534"/>
              </a:xfrm>
              <a:prstGeom prst="rect">
                <a:avLst/>
              </a:prstGeom>
              <a:blipFill>
                <a:blip r:embed="rId3"/>
                <a:stretch>
                  <a:fillRect l="-5645"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2.95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92" y="2913698"/>
                <a:ext cx="1373196" cy="451534"/>
              </a:xfrm>
              <a:prstGeom prst="rect">
                <a:avLst/>
              </a:prstGeom>
              <a:blipFill>
                <a:blip r:embed="rId4"/>
                <a:stretch>
                  <a:fillRect l="-6222" r="-3556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I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𝑂𝑗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𝑚</m:t>
                    </m:r>
                  </m:oMath>
                </a14:m>
                <a:r>
                  <a:rPr lang="zh-TW" altLang="en-US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6</a:t>
                </a:r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90" y="4683907"/>
                <a:ext cx="1084656" cy="451534"/>
              </a:xfrm>
              <a:prstGeom prst="rect">
                <a:avLst/>
              </a:prstGeom>
              <a:blipFill>
                <a:blip r:embed="rId5"/>
                <a:stretch>
                  <a:fillRect l="-7303" r="-4494" b="-121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6342891" y="1295827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LATERAL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≅</m:t>
                    </m:r>
                  </m:oMath>
                </a14:m>
                <a:r>
                  <a:rPr lang="en-US" altLang="zh-TW" sz="24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TORSIONAL</a:t>
                </a:r>
                <a:endParaRPr lang="zh-TW" altLang="en-US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38" y="3375639"/>
                <a:ext cx="3175678" cy="535531"/>
              </a:xfrm>
              <a:prstGeom prst="rect">
                <a:avLst/>
              </a:prstGeom>
              <a:blipFill>
                <a:blip r:embed="rId6"/>
                <a:stretch>
                  <a:fillRect l="-5950" t="-2273" r="-1919"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6339238" y="5144541"/>
            <a:ext cx="314682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</a:t>
            </a: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TORSIONAL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339238" y="2805955"/>
            <a:ext cx="299909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MODES CLOSE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839788" y="2151529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39788" y="4231341"/>
            <a:ext cx="10512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868743" cy="2529923"/>
          </a:xfrm>
        </p:spPr>
        <p:txBody>
          <a:bodyPr/>
          <a:lstStyle/>
          <a:p>
            <a:r>
              <a:rPr lang="en-US" altLang="zh-TW"/>
              <a:t>MODAL EXPANSION OF EFFECTIVE FORCES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456898"/>
            <a:ext cx="2581275" cy="733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3429000"/>
            <a:ext cx="4010025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719" y="4573465"/>
            <a:ext cx="3781425" cy="4191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5189659"/>
            <a:ext cx="3333750" cy="1504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52" y="2269216"/>
            <a:ext cx="5931962" cy="36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5" y="0"/>
            <a:ext cx="4490452" cy="3429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76" y="0"/>
            <a:ext cx="4749433" cy="3429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77" y="3428999"/>
            <a:ext cx="4848623" cy="34289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23" y="3416002"/>
            <a:ext cx="4490452" cy="330547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43377" y="3022112"/>
            <a:ext cx="2061462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TORSIONALLY-STIFF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3375" y="6464110"/>
            <a:ext cx="3165097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TORSIONALLY-SIMILARLY-STIFF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852921" y="6464110"/>
            <a:ext cx="2417328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/>
              <a:t>TORSIONALLY-FLEXIBLE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52921" y="3022112"/>
            <a:ext cx="1275350" cy="393890"/>
          </a:xfrm>
          <a:prstGeom prst="rect">
            <a:avLst/>
          </a:prstGeom>
          <a:solidFill>
            <a:schemeClr val="tx2">
              <a:alpha val="89804"/>
            </a:schemeClr>
          </a:solidFill>
        </p:spPr>
        <p:txBody>
          <a:bodyPr wrap="none" lIns="0" rtlCol="0" anchor="t">
            <a:spAutoFit/>
          </a:bodyPr>
          <a:lstStyle>
            <a:defPPr>
              <a:defRPr lang="fr-FR"/>
            </a:defPPr>
            <a:lvl1pPr algn="ctr">
              <a:lnSpc>
                <a:spcPct val="120000"/>
              </a:lnSpc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altLang="zh-TW" dirty="0" smtClean="0"/>
              <a:t>SYMMETRIC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65" y="2431761"/>
            <a:ext cx="1709789" cy="34016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7943"/>
            <a:ext cx="2852921" cy="628470"/>
          </a:xfrm>
          <a:prstGeom prst="rect">
            <a:avLst/>
          </a:prstGeom>
        </p:spPr>
      </p:pic>
      <p:cxnSp>
        <p:nvCxnSpPr>
          <p:cNvPr id="4" name="直線單箭頭接點 3"/>
          <p:cNvCxnSpPr>
            <a:endCxn id="16" idx="0"/>
          </p:cNvCxnSpPr>
          <p:nvPr/>
        </p:nvCxnSpPr>
        <p:spPr>
          <a:xfrm>
            <a:off x="1426460" y="2883877"/>
            <a:ext cx="1" cy="56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8912470" y="3269809"/>
            <a:ext cx="984738" cy="98473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1045036" y="4651130"/>
            <a:ext cx="984738" cy="98473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7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MPA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2502"/>
            <a:ext cx="4293213" cy="34761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4354880"/>
            <a:ext cx="5495361" cy="20840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1412" y="1948159"/>
            <a:ext cx="1285142" cy="110741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131469" y="2503727"/>
            <a:ext cx="774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380851" y="4833659"/>
            <a:ext cx="456593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COMBINATION RULE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5303470" y="3676650"/>
            <a:ext cx="678230" cy="678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192274" y="5396890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1063869" y="1391516"/>
            <a:ext cx="471802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DISTRIBUTION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60062" y="5395095"/>
            <a:ext cx="79412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CQC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45975"/>
            <a:ext cx="5256212" cy="657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675"/>
            <a:ext cx="5256213" cy="247351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781175" y="3095625"/>
            <a:ext cx="3486150" cy="148590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72225" y="3557857"/>
            <a:ext cx="404758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CQC UNDER-ESTIMATION</a:t>
            </a:r>
            <a:endParaRPr lang="zh-TW" altLang="en-US" sz="28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543550" y="3838575"/>
            <a:ext cx="552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04171" y="2183412"/>
            <a:ext cx="35041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4096" y="3624862"/>
            <a:ext cx="39049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39788" y="5066312"/>
            <a:ext cx="39049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77586" y="741962"/>
            <a:ext cx="140358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SYMMETRIC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字版面配置區 3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1D CUT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grpSp>
        <p:nvGrpSpPr>
          <p:cNvPr id="3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" name="Straight Connector 33"/>
          <p:cNvCxnSpPr>
            <a:stCxn id="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8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" name="Straight Connector 52"/>
          <p:cNvCxnSpPr>
            <a:stCxn id="8" idx="6"/>
          </p:cNvCxnSpPr>
          <p:nvPr/>
        </p:nvCxnSpPr>
        <p:spPr>
          <a:xfrm flipV="1">
            <a:off x="3091525" y="5614006"/>
            <a:ext cx="2764152" cy="1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6"/>
          <p:cNvCxnSpPr>
            <a:stCxn id="12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16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8" name="Straight Connector 60"/>
          <p:cNvCxnSpPr>
            <a:stCxn id="16" idx="6"/>
          </p:cNvCxnSpPr>
          <p:nvPr/>
        </p:nvCxnSpPr>
        <p:spPr>
          <a:xfrm flipV="1">
            <a:off x="6866342" y="5614006"/>
            <a:ext cx="2128189" cy="1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4"/>
          <p:cNvCxnSpPr>
            <a:stCxn id="20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24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6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72"/>
          <p:cNvCxnSpPr/>
          <p:nvPr/>
        </p:nvCxnSpPr>
        <p:spPr>
          <a:xfrm flipV="1">
            <a:off x="2901662" y="4369777"/>
            <a:ext cx="0" cy="106206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87"/>
          <p:cNvCxnSpPr/>
          <p:nvPr/>
        </p:nvCxnSpPr>
        <p:spPr>
          <a:xfrm flipV="1">
            <a:off x="6687846" y="5178669"/>
            <a:ext cx="0" cy="253174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圖片 3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0305" y="463500"/>
            <a:ext cx="4257890" cy="4831491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AFCFC"/>
              </a:clrFrom>
              <a:clrTo>
                <a:srgbClr val="FA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855" y="1885464"/>
            <a:ext cx="4559822" cy="32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SOFTWARE ARCHITECTURE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786268" y="2828260"/>
            <a:ext cx="104131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94640" y="2828260"/>
            <a:ext cx="2202719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CONTROLLER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027042" y="2828260"/>
            <a:ext cx="139557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6268" y="3478718"/>
            <a:ext cx="2179443" cy="153542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GEOMETRY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SECTION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94640" y="3478718"/>
            <a:ext cx="3204916" cy="156966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457200" indent="-457200" algn="l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</a:p>
          <a:p>
            <a:pPr marL="457200" indent="-457200" algn="l">
              <a:lnSpc>
                <a:spcPct val="120000"/>
              </a:lnSpc>
              <a:buFontTx/>
              <a:buChar char="-"/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NUMBER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</a:p>
          <a:p>
            <a:pPr marL="457200" indent="-457200" algn="l">
              <a:lnSpc>
                <a:spcPct val="120000"/>
              </a:lnSpc>
              <a:buFontTx/>
              <a:buChar char="-"/>
            </a:pP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027042" y="3478718"/>
            <a:ext cx="93756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EXCEL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42" y="4079734"/>
            <a:ext cx="2617955" cy="158657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68" y="5014138"/>
            <a:ext cx="3923416" cy="1178203"/>
          </a:xfrm>
          <a:prstGeom prst="rect">
            <a:avLst/>
          </a:prstGeom>
        </p:spPr>
      </p:pic>
      <p:cxnSp>
        <p:nvCxnSpPr>
          <p:cNvPr id="15" name="Straight Connector 48"/>
          <p:cNvCxnSpPr/>
          <p:nvPr/>
        </p:nvCxnSpPr>
        <p:spPr>
          <a:xfrm>
            <a:off x="3134643" y="3125972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8"/>
          <p:cNvCxnSpPr/>
          <p:nvPr/>
        </p:nvCxnSpPr>
        <p:spPr>
          <a:xfrm>
            <a:off x="7297371" y="3125972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13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FINAL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5950" y="1362131"/>
            <a:ext cx="7664650" cy="499421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610600" y="1362131"/>
            <a:ext cx="3163687" cy="2751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8259562" y="1107980"/>
            <a:ext cx="0" cy="5345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INPUT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20" y="2719552"/>
            <a:ext cx="2562225" cy="1704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63870" y="1995697"/>
            <a:ext cx="2594621" cy="26296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GEOMETRY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SECTION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63870" y="1425469"/>
            <a:ext cx="18748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MILLIONS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672173" y="1994800"/>
            <a:ext cx="159755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0.5 =&gt; 0.1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69597" y="1380990"/>
            <a:ext cx="2003112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MILLIONS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70" y="4883739"/>
            <a:ext cx="3923416" cy="11782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267703" y="1994800"/>
            <a:ext cx="2827056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E2K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38149" y="1378444"/>
            <a:ext cx="257217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30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THOUSANDS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989763" y="2999942"/>
            <a:ext cx="12931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ACI 318-05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249" y="3440149"/>
            <a:ext cx="3925877" cy="167697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93"/>
          <a:stretch/>
        </p:blipFill>
        <p:spPr>
          <a:xfrm>
            <a:off x="8267703" y="5235704"/>
            <a:ext cx="3776663" cy="14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97" y="2712877"/>
            <a:ext cx="1916963" cy="14010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blipFill>
                <a:blip r:embed="rId3"/>
                <a:stretch>
                  <a:fillRect l="-7619" t="-4661" r="-25079" b="-42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745" y="2712879"/>
            <a:ext cx="1916963" cy="167733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2712879"/>
            <a:ext cx="1916963" cy="167733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631" y="2712879"/>
            <a:ext cx="1916963" cy="140106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47745" y="4880795"/>
            <a:ext cx="3282694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spacing &lt; MIN_SPACING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2" y="4880795"/>
            <a:ext cx="181299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S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709631" y="4880795"/>
            <a:ext cx="2044791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DROP DOUBLE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947745" y="554509"/>
            <a:ext cx="4476931" cy="6463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r>
              <a:rPr lang="en-US" altLang="zh-TW" dirty="0"/>
              <a:t>STIRRUP_REBAR = ['#4', '2#4', '2#5', '2#6']</a:t>
            </a:r>
          </a:p>
          <a:p>
            <a:r>
              <a:rPr lang="en-US" altLang="zh-TW" dirty="0"/>
              <a:t>STIRRUP_SPACING = [10, 12, 15, 18, 20, 25, 30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159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97" y="2712877"/>
            <a:ext cx="1916963" cy="140106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745" y="2712879"/>
            <a:ext cx="1916963" cy="167733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2" y="2712879"/>
            <a:ext cx="1916963" cy="167733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631" y="2712879"/>
            <a:ext cx="1916963" cy="140106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47745" y="4880795"/>
            <a:ext cx="3282694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spacing &lt; MIN_SPACING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2" y="4880795"/>
            <a:ext cx="181299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S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blipFill>
                <a:blip r:embed="rId6"/>
                <a:stretch>
                  <a:fillRect l="-7619" t="-4661" r="-25079" b="-42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709631" y="4880795"/>
            <a:ext cx="2044791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DROP DOUBLE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5464" y="2523392"/>
            <a:ext cx="2485296" cy="298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383465" y="1689539"/>
            <a:ext cx="256929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HAVEN’T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47745" y="554509"/>
            <a:ext cx="4476931" cy="6463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r>
              <a:rPr lang="en-US" altLang="zh-TW" dirty="0"/>
              <a:t>STIRRUP_REBAR = ['#4', '2#4', '2#5', '2#6']</a:t>
            </a:r>
          </a:p>
          <a:p>
            <a:r>
              <a:rPr lang="en-US" altLang="zh-TW" dirty="0"/>
              <a:t>STIRRUP_SPACING = [10, 12, 15, 18, 20, 25, 30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83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772</Words>
  <Application>Microsoft Office PowerPoint</Application>
  <PresentationFormat>寬螢幕</PresentationFormat>
  <Paragraphs>308</Paragraphs>
  <Slides>25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228</cp:revision>
  <dcterms:created xsi:type="dcterms:W3CDTF">2015-10-12T10:51:44Z</dcterms:created>
  <dcterms:modified xsi:type="dcterms:W3CDTF">2018-11-01T02:39:18Z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