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314" r:id="rId5"/>
    <p:sldId id="337" r:id="rId6"/>
    <p:sldId id="317" r:id="rId7"/>
    <p:sldId id="318" r:id="rId8"/>
    <p:sldId id="321" r:id="rId9"/>
    <p:sldId id="322" r:id="rId10"/>
    <p:sldId id="324" r:id="rId11"/>
    <p:sldId id="326" r:id="rId12"/>
    <p:sldId id="327" r:id="rId13"/>
    <p:sldId id="319" r:id="rId14"/>
    <p:sldId id="338" r:id="rId15"/>
    <p:sldId id="339" r:id="rId16"/>
    <p:sldId id="329" r:id="rId17"/>
    <p:sldId id="331" r:id="rId18"/>
    <p:sldId id="332" r:id="rId19"/>
    <p:sldId id="334" r:id="rId20"/>
    <p:sldId id="336" r:id="rId21"/>
    <p:sldId id="335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359"/>
    <a:srgbClr val="F7F7F7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63298" autoAdjust="0"/>
  </p:normalViewPr>
  <p:slideViewPr>
    <p:cSldViewPr snapToGrid="0">
      <p:cViewPr varScale="1">
        <p:scale>
          <a:sx n="73" d="100"/>
          <a:sy n="73" d="100"/>
        </p:scale>
        <p:origin x="1740" y="60"/>
      </p:cViewPr>
      <p:guideLst>
        <p:guide orient="horz" pos="2160"/>
        <p:guide pos="3840"/>
        <p:guide pos="529"/>
        <p:guide pos="715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程式碼也上升到 </a:t>
            </a:r>
            <a:r>
              <a:rPr lang="en-US" altLang="zh-TW" dirty="0" smtClean="0"/>
              <a:t>5000</a:t>
            </a:r>
            <a:r>
              <a:rPr lang="zh-TW" altLang="en-US" dirty="0" smtClean="0"/>
              <a:t> 多行了</a:t>
            </a:r>
            <a:endParaRPr lang="en-US" altLang="zh-TW" dirty="0" smtClean="0"/>
          </a:p>
          <a:p>
            <a:r>
              <a:rPr lang="zh-TW" altLang="en-US" dirty="0" smtClean="0"/>
              <a:t>越來越難維護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083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對於一個程式首先要做的絕對不是直接上</a:t>
            </a:r>
          </a:p>
          <a:p>
            <a:r>
              <a:rPr lang="zh-TW" altLang="en-US" dirty="0" smtClean="0">
                <a:effectLst/>
              </a:rPr>
              <a:t>目的 </a:t>
            </a:r>
            <a:r>
              <a:rPr lang="en-US" altLang="zh-TW" dirty="0" smtClean="0">
                <a:effectLst/>
              </a:rPr>
              <a:t>=&gt; </a:t>
            </a:r>
            <a:r>
              <a:rPr lang="zh-TW" altLang="en-US" dirty="0" smtClean="0">
                <a:effectLst/>
              </a:rPr>
              <a:t>理論 </a:t>
            </a:r>
            <a:r>
              <a:rPr lang="en-US" altLang="zh-TW" dirty="0" smtClean="0">
                <a:effectLst/>
              </a:rPr>
              <a:t>=&gt; </a:t>
            </a:r>
            <a:r>
              <a:rPr lang="zh-TW" altLang="en-US" dirty="0" smtClean="0">
                <a:effectLst/>
              </a:rPr>
              <a:t>實作</a:t>
            </a:r>
          </a:p>
          <a:p>
            <a:r>
              <a:rPr lang="zh-TW" altLang="en-US" dirty="0" smtClean="0">
                <a:effectLst/>
              </a:rPr>
              <a:t>而是要做什麼</a:t>
            </a:r>
          </a:p>
          <a:p>
            <a:r>
              <a:rPr lang="zh-TW" altLang="en-US" dirty="0" smtClean="0">
                <a:effectLst/>
              </a:rPr>
              <a:t>以及要達到目標的研究功能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825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類人經網路的輸入輸出蠻重要的</a:t>
            </a:r>
          </a:p>
          <a:p>
            <a:r>
              <a:rPr lang="zh-TW" altLang="en-US" dirty="0" smtClean="0">
                <a:effectLst/>
              </a:rPr>
              <a:t>輸出不一定要直接是結果 可以是重要參數</a:t>
            </a:r>
          </a:p>
          <a:p>
            <a:r>
              <a:rPr lang="zh-TW" altLang="en-US" dirty="0" smtClean="0">
                <a:effectLst/>
              </a:rPr>
              <a:t>再用演算法得到解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208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998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766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522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465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動力歷時 </a:t>
            </a:r>
            <a:r>
              <a:rPr lang="en-US" altLang="zh-TW" dirty="0" smtClean="0">
                <a:effectLst/>
              </a:rPr>
              <a:t>- </a:t>
            </a:r>
            <a:r>
              <a:rPr lang="zh-TW" altLang="en-US" dirty="0" smtClean="0">
                <a:effectLst/>
              </a:rPr>
              <a:t>關於歷時的選擇</a:t>
            </a:r>
          </a:p>
          <a:p>
            <a:pPr lvl="1"/>
            <a:r>
              <a:rPr lang="zh-TW" altLang="en-US" dirty="0" smtClean="0">
                <a:effectLst/>
              </a:rPr>
              <a:t>專案的周圍的地震</a:t>
            </a:r>
          </a:p>
          <a:p>
            <a:pPr lvl="1"/>
            <a:r>
              <a:rPr lang="zh-TW" altLang="en-US" dirty="0" smtClean="0">
                <a:effectLst/>
              </a:rPr>
              <a:t>與反應譜擬和</a:t>
            </a:r>
          </a:p>
          <a:p>
            <a:pPr lvl="1"/>
            <a:r>
              <a:rPr lang="en-US" altLang="zh-TW" dirty="0" smtClean="0">
                <a:effectLst/>
              </a:rPr>
              <a:t>3 </a:t>
            </a:r>
            <a:r>
              <a:rPr lang="zh-TW" altLang="en-US" dirty="0" smtClean="0">
                <a:effectLst/>
              </a:rPr>
              <a:t>筆最大的 或 </a:t>
            </a:r>
            <a:r>
              <a:rPr lang="en-US" altLang="zh-TW" dirty="0" smtClean="0">
                <a:effectLst/>
              </a:rPr>
              <a:t>7 </a:t>
            </a:r>
            <a:r>
              <a:rPr lang="zh-TW" altLang="en-US" dirty="0" smtClean="0">
                <a:effectLst/>
              </a:rPr>
              <a:t>筆平均的</a:t>
            </a:r>
          </a:p>
          <a:p>
            <a:r>
              <a:rPr lang="zh-TW" altLang="en-US" dirty="0" smtClean="0">
                <a:effectLst/>
              </a:rPr>
              <a:t>讓我想到我的論文的方向</a:t>
            </a:r>
          </a:p>
          <a:p>
            <a:pPr lvl="1"/>
            <a:r>
              <a:rPr lang="zh-TW" altLang="en-US" dirty="0" smtClean="0">
                <a:effectLst/>
              </a:rPr>
              <a:t>應該先照著規範做一次</a:t>
            </a:r>
          </a:p>
          <a:p>
            <a:pPr lvl="1"/>
            <a:r>
              <a:rPr lang="zh-TW" altLang="en-US" dirty="0" smtClean="0">
                <a:effectLst/>
              </a:rPr>
              <a:t>然後呢</a:t>
            </a:r>
          </a:p>
          <a:p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地震擬合的方式 怎樣比較合理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184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對於一個程式首先要做的絕對不是直接上</a:t>
            </a:r>
          </a:p>
          <a:p>
            <a:r>
              <a:rPr lang="zh-TW" altLang="en-US" dirty="0" smtClean="0">
                <a:effectLst/>
              </a:rPr>
              <a:t>目的 </a:t>
            </a:r>
            <a:r>
              <a:rPr lang="en-US" altLang="zh-TW" dirty="0" smtClean="0">
                <a:effectLst/>
              </a:rPr>
              <a:t>=&gt; </a:t>
            </a:r>
            <a:r>
              <a:rPr lang="zh-TW" altLang="en-US" dirty="0" smtClean="0">
                <a:effectLst/>
              </a:rPr>
              <a:t>理論 </a:t>
            </a:r>
            <a:r>
              <a:rPr lang="en-US" altLang="zh-TW" dirty="0" smtClean="0">
                <a:effectLst/>
              </a:rPr>
              <a:t>=&gt; </a:t>
            </a:r>
            <a:r>
              <a:rPr lang="zh-TW" altLang="en-US" dirty="0" smtClean="0">
                <a:effectLst/>
              </a:rPr>
              <a:t>實作</a:t>
            </a:r>
          </a:p>
          <a:p>
            <a:r>
              <a:rPr lang="zh-TW" altLang="en-US" dirty="0" smtClean="0">
                <a:effectLst/>
              </a:rPr>
              <a:t>而是要做什麼</a:t>
            </a:r>
          </a:p>
          <a:p>
            <a:r>
              <a:rPr lang="zh-TW" altLang="en-US" dirty="0" smtClean="0">
                <a:effectLst/>
              </a:rPr>
              <a:t>以及要達到目標的研究功能</a:t>
            </a:r>
            <a:endParaRPr lang="en-US" altLang="zh-TW" dirty="0" smtClean="0">
              <a:effectLst/>
            </a:endParaRPr>
          </a:p>
          <a:p>
            <a:endParaRPr lang="en-US" altLang="zh-TW" dirty="0" smtClean="0">
              <a:effectLst/>
            </a:endParaRPr>
          </a:p>
          <a:p>
            <a:r>
              <a:rPr lang="zh-TW" altLang="en-US" dirty="0" smtClean="0">
                <a:effectLst/>
              </a:rPr>
              <a:t>類人經網路的輸入輸出蠻重要的</a:t>
            </a:r>
          </a:p>
          <a:p>
            <a:r>
              <a:rPr lang="zh-TW" altLang="en-US" dirty="0" smtClean="0">
                <a:effectLst/>
              </a:rPr>
              <a:t>輸出不一定要直接是結果 可以是重要參數</a:t>
            </a:r>
          </a:p>
          <a:p>
            <a:r>
              <a:rPr lang="zh-TW" altLang="en-US" dirty="0" smtClean="0">
                <a:effectLst/>
              </a:rPr>
              <a:t>再用演算法得到解</a:t>
            </a:r>
          </a:p>
          <a:p>
            <a:endParaRPr lang="zh-TW" altLang="en-US" dirty="0" smtClean="0">
              <a:effectLst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760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動力歷時 </a:t>
            </a:r>
            <a:r>
              <a:rPr lang="en-US" altLang="zh-TW" dirty="0" smtClean="0">
                <a:effectLst/>
              </a:rPr>
              <a:t>- </a:t>
            </a:r>
            <a:r>
              <a:rPr lang="zh-TW" altLang="en-US" dirty="0" smtClean="0">
                <a:effectLst/>
              </a:rPr>
              <a:t>關於歷時的選擇</a:t>
            </a:r>
          </a:p>
          <a:p>
            <a:pPr lvl="1"/>
            <a:r>
              <a:rPr lang="zh-TW" altLang="en-US" dirty="0" smtClean="0">
                <a:effectLst/>
              </a:rPr>
              <a:t>專案的周圍的地震</a:t>
            </a:r>
          </a:p>
          <a:p>
            <a:pPr lvl="1"/>
            <a:r>
              <a:rPr lang="zh-TW" altLang="en-US" dirty="0" smtClean="0">
                <a:effectLst/>
              </a:rPr>
              <a:t>與反應譜擬和</a:t>
            </a:r>
          </a:p>
          <a:p>
            <a:pPr lvl="1"/>
            <a:r>
              <a:rPr lang="en-US" altLang="zh-TW" dirty="0" smtClean="0">
                <a:effectLst/>
              </a:rPr>
              <a:t>3 </a:t>
            </a:r>
            <a:r>
              <a:rPr lang="zh-TW" altLang="en-US" dirty="0" smtClean="0">
                <a:effectLst/>
              </a:rPr>
              <a:t>筆最大的 或 </a:t>
            </a:r>
            <a:r>
              <a:rPr lang="en-US" altLang="zh-TW" dirty="0" smtClean="0">
                <a:effectLst/>
              </a:rPr>
              <a:t>7 </a:t>
            </a:r>
            <a:r>
              <a:rPr lang="zh-TW" altLang="en-US" dirty="0" smtClean="0">
                <a:effectLst/>
              </a:rPr>
              <a:t>筆平均的</a:t>
            </a:r>
          </a:p>
          <a:p>
            <a:r>
              <a:rPr lang="zh-TW" altLang="en-US" dirty="0" smtClean="0">
                <a:effectLst/>
              </a:rPr>
              <a:t>讓我想到我的論文的方向</a:t>
            </a:r>
          </a:p>
          <a:p>
            <a:pPr lvl="1"/>
            <a:r>
              <a:rPr lang="zh-TW" altLang="en-US" dirty="0" smtClean="0">
                <a:effectLst/>
              </a:rPr>
              <a:t>應該先照著規範做一次</a:t>
            </a:r>
          </a:p>
          <a:p>
            <a:pPr lvl="1"/>
            <a:r>
              <a:rPr lang="zh-TW" altLang="en-US" dirty="0" smtClean="0">
                <a:effectLst/>
              </a:rPr>
              <a:t>然後呢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70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地震擬和的方式 怎樣比較合理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216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14/11/2018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14/11/2018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14/11/2018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14/11/2018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14/11/2018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14/11/2018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14/11/2018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14/11/2018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14/11/2018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14/11/2018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14/11/2018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14/11/2018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14/11/2018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14/11/2018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14/11/2018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14/11/2018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14/11/2018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14/11/2018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14/11/2018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emf"/><Relationship Id="rId5" Type="http://schemas.openxmlformats.org/officeDocument/2006/relationships/image" Target="../media/image7.jpe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emf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MULTI-</a:t>
            </a:r>
            <a:r>
              <a:rPr lang="en-US" altLang="zh-TW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fr-FR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REBAR</a:t>
            </a:r>
            <a:r>
              <a:rPr lang="en-US" altLang="zh-TW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(6)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en-US" altLang="zh-TW" sz="2800" dirty="0" smtClean="0">
                <a:solidFill>
                  <a:schemeClr val="accent2"/>
                </a:solidFill>
              </a:rPr>
              <a:t>FIRST</a:t>
            </a:r>
            <a:endParaRPr lang="fr-FR" sz="280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5430" y="4206903"/>
            <a:ext cx="1692000" cy="726866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彎</a:t>
            </a:r>
            <a:r>
              <a:rPr lang="zh-TW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矩多</a:t>
            </a:r>
            <a:r>
              <a:rPr lang="zh-TW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點斷筋 </a:t>
            </a:r>
            <a:r>
              <a:rPr lang="en-US" altLang="zh-TW" dirty="0">
                <a:latin typeface="Segoe UI" panose="020B0502040204020203" pitchFamily="34" charset="0"/>
                <a:cs typeface="Segoe UI" panose="020B0502040204020203" pitchFamily="34" charset="0"/>
              </a:rPr>
              <a:t>- 3 </a:t>
            </a:r>
            <a:r>
              <a:rPr lang="zh-TW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點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2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altLang="zh-TW" dirty="0"/>
              <a:t>SECOND</a:t>
            </a:r>
            <a:endParaRPr lang="fr-FR" dirty="0"/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72628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zh-TW" altLang="en-US" dirty="0" smtClean="0"/>
              <a:t>初步</a:t>
            </a:r>
            <a:endParaRPr lang="en-US" altLang="zh-TW" dirty="0" smtClean="0"/>
          </a:p>
          <a:p>
            <a:r>
              <a:rPr lang="zh-TW" altLang="en-US" dirty="0" smtClean="0"/>
              <a:t>優化</a:t>
            </a:r>
            <a:r>
              <a:rPr lang="zh-TW" altLang="en-US" dirty="0"/>
              <a:t>結果</a:t>
            </a:r>
            <a:endParaRPr lang="fr-FR" dirty="0"/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THIRD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646331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zh-TW" altLang="en-US" dirty="0"/>
              <a:t>剪力</a:t>
            </a:r>
            <a:endParaRPr lang="en-US" altLang="zh-TW" dirty="0"/>
          </a:p>
          <a:p>
            <a:r>
              <a:rPr lang="zh-TW" altLang="en-US" dirty="0"/>
              <a:t>雙箍轉單箍</a:t>
            </a:r>
            <a:endParaRPr lang="fr-FR" altLang="zh-TW" dirty="0"/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3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3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5" y="2026815"/>
            <a:ext cx="2438569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>
                <a:solidFill>
                  <a:schemeClr val="accent3"/>
                </a:solidFill>
              </a:rPr>
              <a:t>MILESTONE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726866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zh-TW" altLang="en-US" dirty="0" smtClean="0"/>
              <a:t>非線性</a:t>
            </a:r>
            <a:endParaRPr lang="en-US" altLang="zh-TW" dirty="0" smtClean="0"/>
          </a:p>
          <a:p>
            <a:r>
              <a:rPr lang="zh-TW" altLang="en-US" dirty="0" smtClean="0"/>
              <a:t>多點斷筋</a:t>
            </a:r>
            <a:endParaRPr lang="fr-FR" altLang="zh-TW" dirty="0"/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3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7F32AE-2E45-4B46-962B-9B7EA16B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77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Smooth</a:t>
            </a:r>
          </a:p>
          <a:p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</a:t>
            </a:r>
            <a:r>
              <a:rPr lang="en-US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ysteretic </a:t>
            </a: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en-US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odel</a:t>
            </a:r>
            <a:endParaRPr 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zh-TW" alt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結構工程研討會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1893957"/>
            <a:ext cx="2602141" cy="1384995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Nonlinear History Analysis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Time History</a:t>
            </a:r>
          </a:p>
          <a:p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Spectrum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2602141" cy="193899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容量位移雙反應譜於鋼筋混凝土橋梁耐震性能設計之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應用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張國鎮 王柄雄 歐昱辰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94930" y="3401622"/>
            <a:ext cx="2602141" cy="190539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高層建築結構物側推分析與動力歷時分析案例研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析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柯鎮洋 郭勝光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50072" y="3401622"/>
            <a:ext cx="2602141" cy="227472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摩擦單擺隔震系統受脈衝型地震歷時作用之振動台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試驗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楊亞衡 林禹辰 張長菁 黃尹男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57ED41-87B9-439A-B4C6-05A40BAEA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02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zh-TW" altLang="en-US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延伸長度 </a:t>
            </a:r>
          </a:p>
          <a:p>
            <a:r>
              <a:rPr lang="zh-TW" altLang="en-US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簡算法 精算法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結構工程研討會</a:t>
            </a:r>
            <a:endParaRPr lang="fr-FR" altLang="zh-TW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zh-TW" altLang="en-US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鋼構的 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PSERCB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1893957"/>
            <a:ext cx="2602141" cy="1384995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Artificial Neural Network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2602141" cy="153606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螺紋節鋼筋之直線受拉握裹模型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研究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林克強 紀凱甯 邱建國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94930" y="3401622"/>
            <a:ext cx="2602141" cy="264405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鋼結構建築物耐震能力初步評估之雲端平台研究與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開發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顏志良 盧柏亨 宋裕祺 蔡益超 陳建忠 許家瑋 黃瑞琪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50072" y="3401622"/>
            <a:ext cx="2602141" cy="227472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人工智慧震波預估技術研發及其應用於智慧型滾動隔震支承之初步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探討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許丁友 汪向榮 黃治華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57ED41-87B9-439A-B4C6-05A40BAEA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64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089996"/>
            <a:ext cx="8255000" cy="233602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Polygonal </a:t>
            </a: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hysteretic model =&gt; </a:t>
            </a:r>
            <a:r>
              <a:rPr lang="en-US" sz="5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Smooth</a:t>
            </a: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 hysteretic </a:t>
            </a: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16435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容量位移雙反應譜於鋼筋混凝土橋梁耐震性能設計之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應用</a:t>
            </a:r>
            <a:endParaRPr lang="en-US" altLang="zh-TW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張國鎮 王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柄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雄 歐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昱辰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395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endParaRPr lang="fr-FR" sz="5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</a:pPr>
            <a:r>
              <a:rPr lang="fr-FR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Nonlinear History Analysis</a:t>
            </a:r>
            <a:endParaRPr lang="fr-FR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16435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高層建築結構物側推分析與動力歷時分析案例研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析</a:t>
            </a:r>
            <a:endParaRPr lang="en-US" altLang="zh-TW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柯鎮洋 郭勝光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791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Time History</a:t>
            </a:r>
            <a:endParaRPr lang="en-US" altLang="zh-TW" sz="5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TW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Spectrum</a:t>
            </a:r>
            <a:endParaRPr lang="zh-TW" alt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16435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摩擦單擺隔震系統受脈衝型地震歷時作用之振動台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試驗</a:t>
            </a:r>
            <a:endParaRPr lang="en-US" altLang="zh-TW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楊亞衡 林禹辰 張長菁 黃尹男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740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延伸長度 </a:t>
            </a:r>
            <a:endParaRPr lang="en-US" altLang="zh-TW" sz="5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</a:pPr>
            <a:r>
              <a:rPr lang="zh-TW" alt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簡算法 精算法</a:t>
            </a:r>
            <a:endParaRPr lang="fr-FR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112646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螺紋節鋼筋之直線受拉握裹模型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研究</a:t>
            </a:r>
            <a:endParaRPr lang="en-US" altLang="zh-TW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林克強 紀凱甯 邱建國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53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zh-TW" sz="5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</a:pPr>
            <a:r>
              <a:rPr lang="zh-TW" alt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鋼</a:t>
            </a:r>
            <a:r>
              <a:rPr lang="zh-TW" alt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構的 </a:t>
            </a:r>
            <a:r>
              <a:rPr lang="fr-FR" altLang="zh-TW" sz="5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PSERCB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21135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鋼結構建築物耐震能力初步評估之雲端平台研究與開發</a:t>
            </a:r>
          </a:p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顏志良 盧柏亨 宋裕祺 蔡益超 陳建忠 許家瑋 黃瑞琪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771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endParaRPr lang="fr-FR" sz="5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</a:pPr>
            <a:r>
              <a:rPr lang="fr-FR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Artificial </a:t>
            </a: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Neural Network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16435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人工智慧震波預估技術研發及其應用於智慧型滾動隔震支承之初步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探討</a:t>
            </a:r>
            <a:endParaRPr lang="en-US" altLang="zh-TW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許丁友 汪向榮 黃治華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866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40655" y="119065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RIGOROUS </a:t>
            </a: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PROCEDURE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40655" y="6215716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ENGINEER</a:t>
            </a:r>
            <a:endParaRPr lang="fr-FR" sz="1400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SIMPLICITY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NON-LINEAR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LINEAR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 dirty="0"/>
          </a:p>
        </p:txBody>
      </p:sp>
      <p:grpSp>
        <p:nvGrpSpPr>
          <p:cNvPr id="43" name="Group 1"/>
          <p:cNvGrpSpPr/>
          <p:nvPr/>
        </p:nvGrpSpPr>
        <p:grpSpPr>
          <a:xfrm>
            <a:off x="3231751" y="793935"/>
            <a:ext cx="944566" cy="944566"/>
            <a:chOff x="3173014" y="2956717"/>
            <a:chExt cx="944566" cy="944566"/>
          </a:xfrm>
        </p:grpSpPr>
        <p:sp>
          <p:nvSpPr>
            <p:cNvPr id="44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46" name="Group 24"/>
          <p:cNvGrpSpPr/>
          <p:nvPr/>
        </p:nvGrpSpPr>
        <p:grpSpPr>
          <a:xfrm>
            <a:off x="3231751" y="3852852"/>
            <a:ext cx="944566" cy="944566"/>
            <a:chOff x="3173014" y="2956717"/>
            <a:chExt cx="944566" cy="944566"/>
          </a:xfrm>
        </p:grpSpPr>
        <p:sp>
          <p:nvSpPr>
            <p:cNvPr id="47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sp>
        <p:nvSpPr>
          <p:cNvPr id="49" name="TextBox 98"/>
          <p:cNvSpPr txBox="1"/>
          <p:nvPr/>
        </p:nvSpPr>
        <p:spPr>
          <a:xfrm>
            <a:off x="3231753" y="5260966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EXISTING 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endParaRPr lang="fr-FR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27"/>
          <p:cNvGrpSpPr/>
          <p:nvPr/>
        </p:nvGrpSpPr>
        <p:grpSpPr>
          <a:xfrm>
            <a:off x="7611237" y="799884"/>
            <a:ext cx="944566" cy="944566"/>
            <a:chOff x="3173014" y="2956717"/>
            <a:chExt cx="944566" cy="944566"/>
          </a:xfrm>
        </p:grpSpPr>
        <p:sp>
          <p:nvSpPr>
            <p:cNvPr id="51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53" name="Group 30"/>
          <p:cNvGrpSpPr/>
          <p:nvPr/>
        </p:nvGrpSpPr>
        <p:grpSpPr>
          <a:xfrm>
            <a:off x="7611236" y="3852860"/>
            <a:ext cx="944566" cy="944566"/>
            <a:chOff x="3173014" y="2956717"/>
            <a:chExt cx="944566" cy="944566"/>
          </a:xfrm>
        </p:grpSpPr>
        <p:sp>
          <p:nvSpPr>
            <p:cNvPr id="54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56" name="TextBox 41"/>
          <p:cNvSpPr txBox="1"/>
          <p:nvPr/>
        </p:nvSpPr>
        <p:spPr>
          <a:xfrm>
            <a:off x="3231752" y="2202049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TextBox 42"/>
          <p:cNvSpPr txBox="1"/>
          <p:nvPr/>
        </p:nvSpPr>
        <p:spPr>
          <a:xfrm>
            <a:off x="7611236" y="2207998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NONLINEAR HISTORY ANALYSIS</a:t>
            </a:r>
            <a:endParaRPr lang="fr-FR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7611234" y="5260974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MULTI-MODES PUSHOVER</a:t>
            </a:r>
          </a:p>
        </p:txBody>
      </p:sp>
      <p:sp>
        <p:nvSpPr>
          <p:cNvPr id="84" name="文字方塊 83"/>
          <p:cNvSpPr txBox="1"/>
          <p:nvPr/>
        </p:nvSpPr>
        <p:spPr>
          <a:xfrm>
            <a:off x="9302874" y="1575761"/>
            <a:ext cx="1762342" cy="12003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ETABS2016/SAP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MATLAB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IDA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667096" y="1582530"/>
            <a:ext cx="1058303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9302874" y="4456781"/>
            <a:ext cx="1058303" cy="193899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MPA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MMC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4667096" y="4478889"/>
            <a:ext cx="76444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EXCEL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VBA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17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40655" y="119065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RIGOROUS </a:t>
            </a: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PROCEDURE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40655" y="6215716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ENGINEER</a:t>
            </a:r>
            <a:endParaRPr lang="fr-FR" sz="1400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SIMPLICITY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NON-LINEAR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LINEAR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 dirty="0"/>
          </a:p>
        </p:txBody>
      </p:sp>
      <p:grpSp>
        <p:nvGrpSpPr>
          <p:cNvPr id="43" name="Group 1"/>
          <p:cNvGrpSpPr/>
          <p:nvPr/>
        </p:nvGrpSpPr>
        <p:grpSpPr>
          <a:xfrm>
            <a:off x="3231751" y="793935"/>
            <a:ext cx="944566" cy="944566"/>
            <a:chOff x="3173014" y="2956717"/>
            <a:chExt cx="944566" cy="944566"/>
          </a:xfrm>
        </p:grpSpPr>
        <p:sp>
          <p:nvSpPr>
            <p:cNvPr id="44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46" name="Group 24"/>
          <p:cNvGrpSpPr/>
          <p:nvPr/>
        </p:nvGrpSpPr>
        <p:grpSpPr>
          <a:xfrm>
            <a:off x="3231751" y="3852852"/>
            <a:ext cx="944566" cy="944566"/>
            <a:chOff x="3173014" y="2956717"/>
            <a:chExt cx="944566" cy="944566"/>
          </a:xfrm>
        </p:grpSpPr>
        <p:sp>
          <p:nvSpPr>
            <p:cNvPr id="47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sp>
        <p:nvSpPr>
          <p:cNvPr id="49" name="TextBox 98"/>
          <p:cNvSpPr txBox="1"/>
          <p:nvPr/>
        </p:nvSpPr>
        <p:spPr>
          <a:xfrm>
            <a:off x="3231753" y="5260966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EXISTING 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endParaRPr lang="fr-FR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27"/>
          <p:cNvGrpSpPr/>
          <p:nvPr/>
        </p:nvGrpSpPr>
        <p:grpSpPr>
          <a:xfrm>
            <a:off x="7611237" y="799884"/>
            <a:ext cx="944566" cy="944566"/>
            <a:chOff x="3173014" y="2956717"/>
            <a:chExt cx="944566" cy="944566"/>
          </a:xfrm>
        </p:grpSpPr>
        <p:sp>
          <p:nvSpPr>
            <p:cNvPr id="51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53" name="Group 30"/>
          <p:cNvGrpSpPr/>
          <p:nvPr/>
        </p:nvGrpSpPr>
        <p:grpSpPr>
          <a:xfrm>
            <a:off x="7611236" y="3852860"/>
            <a:ext cx="944566" cy="944566"/>
            <a:chOff x="3173014" y="2956717"/>
            <a:chExt cx="944566" cy="944566"/>
          </a:xfrm>
        </p:grpSpPr>
        <p:sp>
          <p:nvSpPr>
            <p:cNvPr id="54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56" name="TextBox 41"/>
          <p:cNvSpPr txBox="1"/>
          <p:nvPr/>
        </p:nvSpPr>
        <p:spPr>
          <a:xfrm>
            <a:off x="3231752" y="2202049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TextBox 42"/>
          <p:cNvSpPr txBox="1"/>
          <p:nvPr/>
        </p:nvSpPr>
        <p:spPr>
          <a:xfrm>
            <a:off x="7611236" y="2207998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NONLINEAR HISTORY ANALYSIS</a:t>
            </a:r>
            <a:endParaRPr lang="fr-FR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7611234" y="5260974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MULTI-MODES PUSHOVER</a:t>
            </a:r>
          </a:p>
        </p:txBody>
      </p:sp>
      <p:sp>
        <p:nvSpPr>
          <p:cNvPr id="84" name="文字方塊 83"/>
          <p:cNvSpPr txBox="1"/>
          <p:nvPr/>
        </p:nvSpPr>
        <p:spPr>
          <a:xfrm>
            <a:off x="9302874" y="1575761"/>
            <a:ext cx="1762342" cy="12003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ETABS2016/SAP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MATLAB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IDA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667096" y="1582530"/>
            <a:ext cx="1058303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9302874" y="4456781"/>
            <a:ext cx="1058303" cy="193899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MPA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MMC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4667096" y="4478889"/>
            <a:ext cx="76444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EXCEL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VBA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90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圖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2" y="2708973"/>
            <a:ext cx="4476207" cy="1677333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sp>
        <p:nvSpPr>
          <p:cNvPr id="10" name="文字方塊 9"/>
          <p:cNvSpPr txBox="1"/>
          <p:nvPr/>
        </p:nvSpPr>
        <p:spPr>
          <a:xfrm>
            <a:off x="345831" y="554509"/>
            <a:ext cx="2314095" cy="190205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GRAPH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LENGTH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STIRRUP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SIZE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SUPPORT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WIDTH</a:t>
            </a:r>
            <a:endParaRPr lang="zh-TW" alt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105822" y="2000090"/>
            <a:ext cx="2729273" cy="10895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roupby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 beam</a:t>
            </a:r>
          </a:p>
          <a:p>
            <a:pPr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while 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num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2 * 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capacity</a:t>
            </a:r>
          </a:p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UPGRADE SIZE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105822" y="1276544"/>
            <a:ext cx="2202526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irst 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calc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SIZE &amp; NUM 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104383" y="3433850"/>
                <a:ext cx="2363660" cy="1439946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CONSERVATIVE</a:t>
                </a:r>
                <a:r>
                  <a:rPr lang="zh-TW" altLang="en-US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MERGE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x &lt;=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TW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&lt;= x &lt;=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TW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x =&gt;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endParaRPr lang="zh-TW" alt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383" y="3433850"/>
                <a:ext cx="2363660" cy="1439946"/>
              </a:xfrm>
              <a:prstGeom prst="rect">
                <a:avLst/>
              </a:prstGeom>
              <a:blipFill>
                <a:blip r:embed="rId4"/>
                <a:stretch>
                  <a:fillRect l="-5928" t="-4641" r="-1804" b="-417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/>
          <p:nvPr/>
        </p:nvCxnSpPr>
        <p:spPr>
          <a:xfrm>
            <a:off x="7192424" y="1701276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186879" y="3089619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6497516" y="3089619"/>
            <a:ext cx="0" cy="1784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101776" y="4883737"/>
            <a:ext cx="797654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Calc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7186879" y="5251251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101776" y="5604076"/>
            <a:ext cx="2854756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OPTIMIZATION ALGORITHM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100531" y="552233"/>
            <a:ext cx="168571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FIRST RUN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982908" y="555166"/>
            <a:ext cx="2220351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SECOND RUN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984682" y="1276544"/>
            <a:ext cx="2827056" cy="10895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roupby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zh-TW" alt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一台梁</a:t>
            </a:r>
            <a:endParaRPr lang="en-US" altLang="zh-TW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while any size &lt; max size </a:t>
            </a:r>
          </a:p>
          <a:p>
            <a:pPr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 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calc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max SIZE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&amp; NUM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8" name="Picture 4" descr="ãclusteringãçåçæå°çµæ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022" y="6007891"/>
            <a:ext cx="1113023" cy="76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/>
          <p:cNvSpPr txBox="1"/>
          <p:nvPr/>
        </p:nvSpPr>
        <p:spPr>
          <a:xfrm>
            <a:off x="8982908" y="2713313"/>
            <a:ext cx="797654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Calc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10068011" y="3080827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8982908" y="3433652"/>
            <a:ext cx="2854756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OPTIMIZATION ALGORITHM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6" name="Picture 4" descr="ãclusteringãçåçæå°çµæ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154" y="3837467"/>
            <a:ext cx="1113023" cy="76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直線單箭頭接點 26"/>
          <p:cNvCxnSpPr/>
          <p:nvPr/>
        </p:nvCxnSpPr>
        <p:spPr>
          <a:xfrm>
            <a:off x="10068011" y="2366073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2" y="4880795"/>
            <a:ext cx="3033544" cy="126293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987562" y="4882588"/>
            <a:ext cx="3305907" cy="18991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8745256" y="551681"/>
            <a:ext cx="3305907" cy="41785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9703789" y="5031780"/>
            <a:ext cx="1099019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FINISH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3646" y="955424"/>
            <a:ext cx="2549363" cy="1036000"/>
          </a:xfrm>
          <a:prstGeom prst="rect">
            <a:avLst/>
          </a:prstGeom>
        </p:spPr>
      </p:pic>
      <p:cxnSp>
        <p:nvCxnSpPr>
          <p:cNvPr id="32" name="直線單箭頭接點 31"/>
          <p:cNvCxnSpPr/>
          <p:nvPr/>
        </p:nvCxnSpPr>
        <p:spPr>
          <a:xfrm>
            <a:off x="5767754" y="1488910"/>
            <a:ext cx="2927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5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CASE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STUDY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8625" y="1632210"/>
            <a:ext cx="5256212" cy="434345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23717" y="3341077"/>
            <a:ext cx="2040296" cy="113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5684224" y="1438534"/>
            <a:ext cx="6096000" cy="4562475"/>
            <a:chOff x="-4396" y="1270854"/>
            <a:chExt cx="6096000" cy="4562475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4396" y="1270854"/>
              <a:ext cx="6096000" cy="4562475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2514599" y="3441206"/>
              <a:ext cx="1418722" cy="360420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TW" sz="1600" dirty="0" smtClean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ETABS</a:t>
              </a:r>
              <a:r>
                <a:rPr lang="zh-TW" altLang="en-US" sz="1600" dirty="0" smtClean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altLang="zh-TW" sz="1600" dirty="0" smtClean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OUTPUT</a:t>
              </a:r>
              <a:endParaRPr lang="zh-TW" altLang="en-US" sz="16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885485" y="1998598"/>
              <a:ext cx="2676951" cy="360420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TW" sz="1600" dirty="0" smtClean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ADD</a:t>
              </a:r>
              <a:r>
                <a:rPr lang="zh-TW" altLang="en-US" sz="1600" dirty="0" smtClean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altLang="zh-TW" sz="1600" dirty="0" smtClean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DEVELOPMENT</a:t>
              </a:r>
              <a:r>
                <a:rPr lang="zh-TW" altLang="en-US" sz="1600" dirty="0" smtClean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altLang="zh-TW" sz="1600" dirty="0" smtClean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LENGTH</a:t>
              </a:r>
              <a:endPara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3947303" y="3538550"/>
            <a:ext cx="1727396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14F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G2-C2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'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3080544" y="3397710"/>
            <a:ext cx="796864" cy="322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75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CASE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STUDY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5857" y="1445705"/>
            <a:ext cx="6096000" cy="456247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422425" y="3526453"/>
            <a:ext cx="3173626" cy="36042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16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THEORETICAL OPTIMAL SOLUTION</a:t>
            </a:r>
            <a:endParaRPr lang="zh-TW" altLang="en-US" sz="16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875090" y="5054584"/>
            <a:ext cx="602088" cy="36042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6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RCAD</a:t>
            </a:r>
            <a:endParaRPr lang="zh-TW" altLang="en-US" sz="16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594127" y="4685372"/>
            <a:ext cx="1848263" cy="36042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CONSERVATIVE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CUT</a:t>
            </a:r>
            <a:endParaRPr lang="zh-TW" altLang="en-US" sz="16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93650" y="1997957"/>
            <a:ext cx="6069826" cy="1220267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93650" y="4157572"/>
            <a:ext cx="5630813" cy="1363267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5793650" y="3653352"/>
            <a:ext cx="2725361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CONSERVATIVE</a:t>
            </a:r>
            <a:r>
              <a:rPr lang="zh-TW" altLang="en-US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CUT</a:t>
            </a:r>
            <a:endParaRPr lang="zh-TW" altLang="en-US" sz="24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793650" y="1489481"/>
            <a:ext cx="855362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RCAD</a:t>
            </a:r>
            <a:endParaRPr lang="zh-TW" altLang="en-US" sz="24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76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5422" y="1270854"/>
            <a:ext cx="6096000" cy="4562475"/>
          </a:xfrm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CASE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STUDY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sp>
        <p:nvSpPr>
          <p:cNvPr id="7" name="文字方塊 6"/>
          <p:cNvSpPr txBox="1"/>
          <p:nvPr/>
        </p:nvSpPr>
        <p:spPr>
          <a:xfrm>
            <a:off x="2884315" y="4941277"/>
            <a:ext cx="2115323" cy="36042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16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FROM EXISTING REBAR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2301738" y="3361304"/>
            <a:ext cx="1848263" cy="36042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16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CONSERVATIVE CUT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1064685" y="4346166"/>
            <a:ext cx="3173626" cy="36042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16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THEORETICAL OPTIMAL SOLUTION</a:t>
            </a:r>
            <a:endParaRPr lang="zh-TW" altLang="en-US" sz="16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833" y="3943198"/>
            <a:ext cx="3739761" cy="21498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0578" y="1772017"/>
            <a:ext cx="5630813" cy="1363267"/>
          </a:xfrm>
          <a:prstGeom prst="rect">
            <a:avLst/>
          </a:prstGeom>
        </p:spPr>
      </p:pic>
      <p:cxnSp>
        <p:nvCxnSpPr>
          <p:cNvPr id="45" name="直線單箭頭接點 44"/>
          <p:cNvCxnSpPr/>
          <p:nvPr/>
        </p:nvCxnSpPr>
        <p:spPr>
          <a:xfrm>
            <a:off x="8695593" y="3370098"/>
            <a:ext cx="0" cy="492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2783385" y="2392088"/>
            <a:ext cx="8794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96.2%</a:t>
            </a:r>
            <a:endParaRPr lang="zh-TW" altLang="en-US" sz="24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490554" y="4399836"/>
            <a:ext cx="879408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99.2%</a:t>
            </a:r>
            <a:endParaRPr lang="zh-TW" altLang="en-US" sz="24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099370" y="1275028"/>
            <a:ext cx="2725361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CONSERVATIVE</a:t>
            </a:r>
            <a:r>
              <a:rPr lang="zh-TW" altLang="en-US" sz="24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CUT</a:t>
            </a:r>
            <a:endParaRPr lang="zh-TW" altLang="en-US" sz="24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75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9370" y="1769459"/>
            <a:ext cx="5630813" cy="1363267"/>
          </a:xfrm>
          <a:prstGeom prst="rect">
            <a:avLst/>
          </a:prstGeom>
        </p:spPr>
      </p:pic>
      <p:cxnSp>
        <p:nvCxnSpPr>
          <p:cNvPr id="20" name="直線單箭頭接點 19"/>
          <p:cNvCxnSpPr/>
          <p:nvPr/>
        </p:nvCxnSpPr>
        <p:spPr>
          <a:xfrm>
            <a:off x="8985739" y="3370953"/>
            <a:ext cx="0" cy="492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270854"/>
            <a:ext cx="6096000" cy="4562475"/>
          </a:xfrm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CASE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STUDY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sp>
        <p:nvSpPr>
          <p:cNvPr id="10" name="文字方塊 9"/>
          <p:cNvSpPr txBox="1"/>
          <p:nvPr/>
        </p:nvSpPr>
        <p:spPr>
          <a:xfrm>
            <a:off x="3366937" y="4944159"/>
            <a:ext cx="1147109" cy="3877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LINEAR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CUT</a:t>
            </a:r>
            <a:endParaRPr lang="zh-TW" altLang="en-US" sz="16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83385" y="2630300"/>
            <a:ext cx="8794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92.6%</a:t>
            </a:r>
            <a:endParaRPr lang="zh-TW" altLang="en-US" sz="24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490554" y="4435004"/>
            <a:ext cx="8794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96.0%</a:t>
            </a:r>
            <a:endParaRPr lang="zh-TW" altLang="en-US" sz="24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064685" y="4346166"/>
            <a:ext cx="3173626" cy="36042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16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THEORETICAL OPTIMAL SOLUTION</a:t>
            </a:r>
            <a:endParaRPr lang="zh-TW" altLang="en-US" sz="16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301738" y="3361304"/>
            <a:ext cx="1848263" cy="36042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16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CONSERVATIVE CUT</a:t>
            </a: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r="9671"/>
          <a:stretch/>
        </p:blipFill>
        <p:spPr>
          <a:xfrm>
            <a:off x="6090578" y="4147063"/>
            <a:ext cx="6060391" cy="1353733"/>
          </a:xfrm>
          <a:prstGeom prst="rect">
            <a:avLst/>
          </a:prstGeom>
        </p:spPr>
      </p:pic>
      <p:sp>
        <p:nvSpPr>
          <p:cNvPr id="24" name="文字方塊 23"/>
          <p:cNvSpPr txBox="1"/>
          <p:nvPr/>
        </p:nvSpPr>
        <p:spPr>
          <a:xfrm>
            <a:off x="6099370" y="1275028"/>
            <a:ext cx="2725361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CONSERVATIVE</a:t>
            </a:r>
            <a:r>
              <a:rPr lang="zh-TW" altLang="en-US" sz="24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CUT</a:t>
            </a:r>
            <a:endParaRPr lang="zh-TW" altLang="en-US" sz="24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099370" y="3656114"/>
            <a:ext cx="1672894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LINEAR</a:t>
            </a:r>
            <a:r>
              <a:rPr lang="zh-TW" altLang="en-US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CUT</a:t>
            </a:r>
            <a:endParaRPr lang="zh-TW" altLang="en-US" sz="24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223089" y="2429039"/>
            <a:ext cx="614912" cy="36042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96.2%</a:t>
            </a:r>
            <a:endParaRPr lang="zh-TW" alt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856988" y="4241105"/>
            <a:ext cx="614912" cy="36042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99.2%</a:t>
            </a:r>
            <a:endParaRPr lang="zh-TW" alt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20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370" y="1769459"/>
            <a:ext cx="5630813" cy="1363267"/>
          </a:xfrm>
          <a:prstGeom prst="rect">
            <a:avLst/>
          </a:prstGeom>
        </p:spPr>
      </p:pic>
      <p:cxnSp>
        <p:nvCxnSpPr>
          <p:cNvPr id="20" name="直線單箭頭接點 19"/>
          <p:cNvCxnSpPr/>
          <p:nvPr/>
        </p:nvCxnSpPr>
        <p:spPr>
          <a:xfrm>
            <a:off x="8985739" y="3370953"/>
            <a:ext cx="0" cy="492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270854"/>
            <a:ext cx="6096000" cy="4562475"/>
          </a:xfrm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CASE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STUDY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sp>
        <p:nvSpPr>
          <p:cNvPr id="10" name="文字方塊 9"/>
          <p:cNvSpPr txBox="1"/>
          <p:nvPr/>
        </p:nvSpPr>
        <p:spPr>
          <a:xfrm>
            <a:off x="3366937" y="4944159"/>
            <a:ext cx="1147109" cy="36042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LINEAR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CUT</a:t>
            </a:r>
            <a:endParaRPr lang="zh-TW" alt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83385" y="2630300"/>
            <a:ext cx="8794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92.6%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490554" y="4435004"/>
            <a:ext cx="8794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96.0%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064685" y="4346166"/>
            <a:ext cx="3173626" cy="36042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THEORETICAL OPTIMAL SOLUTION</a:t>
            </a:r>
            <a:endParaRPr lang="zh-TW" alt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301738" y="3361304"/>
            <a:ext cx="1848263" cy="3877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CONSERVATIVE CUT</a:t>
            </a: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 rotWithShape="1">
          <a:blip r:embed="rId5"/>
          <a:srcRect r="9671"/>
          <a:stretch/>
        </p:blipFill>
        <p:spPr>
          <a:xfrm>
            <a:off x="6090578" y="4147063"/>
            <a:ext cx="6060391" cy="1353733"/>
          </a:xfrm>
          <a:prstGeom prst="rect">
            <a:avLst/>
          </a:prstGeom>
        </p:spPr>
      </p:pic>
      <p:sp>
        <p:nvSpPr>
          <p:cNvPr id="24" name="文字方塊 23"/>
          <p:cNvSpPr txBox="1"/>
          <p:nvPr/>
        </p:nvSpPr>
        <p:spPr>
          <a:xfrm>
            <a:off x="6099370" y="1275028"/>
            <a:ext cx="2725361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CONSERVATIVE</a:t>
            </a:r>
            <a:r>
              <a:rPr lang="zh-TW" alt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CUT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099370" y="3656114"/>
            <a:ext cx="1672894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LINEAR</a:t>
            </a:r>
            <a:r>
              <a:rPr lang="zh-TW" alt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CUT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4238311" y="1099038"/>
            <a:ext cx="1221712" cy="13452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571944" y="623510"/>
            <a:ext cx="249914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</a:t>
            </a:r>
            <a:r>
              <a:rPr lang="zh-TW" altLang="en-US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</a:t>
            </a:r>
            <a:r>
              <a:rPr lang="zh-TW" altLang="en-US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BETTER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01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8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811</Words>
  <Application>Microsoft Office PowerPoint</Application>
  <PresentationFormat>寬螢幕</PresentationFormat>
  <Paragraphs>247</Paragraphs>
  <Slides>18</Slides>
  <Notes>11</Notes>
  <HiddenSlides>7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Windows 使用者</cp:lastModifiedBy>
  <cp:revision>180</cp:revision>
  <dcterms:created xsi:type="dcterms:W3CDTF">2015-10-12T10:51:44Z</dcterms:created>
  <dcterms:modified xsi:type="dcterms:W3CDTF">2018-11-14T16:38:08Z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