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2" r:id="rId3"/>
  </p:sldMasterIdLst>
  <p:notesMasterIdLst>
    <p:notesMasterId r:id="rId19"/>
  </p:notesMasterIdLst>
  <p:sldIdLst>
    <p:sldId id="256" r:id="rId4"/>
    <p:sldId id="268" r:id="rId5"/>
    <p:sldId id="270" r:id="rId6"/>
    <p:sldId id="269" r:id="rId7"/>
    <p:sldId id="260" r:id="rId8"/>
    <p:sldId id="259" r:id="rId9"/>
    <p:sldId id="258" r:id="rId10"/>
    <p:sldId id="257" r:id="rId11"/>
    <p:sldId id="261" r:id="rId12"/>
    <p:sldId id="263" r:id="rId13"/>
    <p:sldId id="262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ANGE THEME" id="{9BF81898-5594-4078-9676-45DA08268E08}">
          <p14:sldIdLst>
            <p14:sldId id="256"/>
            <p14:sldId id="268"/>
            <p14:sldId id="270"/>
            <p14:sldId id="269"/>
            <p14:sldId id="260"/>
            <p14:sldId id="259"/>
            <p14:sldId id="258"/>
          </p14:sldIdLst>
        </p14:section>
        <p14:section name="GREEN THEME" id="{3D0B2347-4A40-466B-BF6C-AADD1868B3D3}">
          <p14:sldIdLst>
            <p14:sldId id="257"/>
            <p14:sldId id="261"/>
            <p14:sldId id="263"/>
            <p14:sldId id="262"/>
          </p14:sldIdLst>
        </p14:section>
        <p14:section name="PURPLE THEME" id="{BAA48192-D5C0-4ACE-A8ED-1FDEAD944A1D}">
          <p14:sldIdLst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FF"/>
    <a:srgbClr val="31C2A5"/>
    <a:srgbClr val="0070C0"/>
    <a:srgbClr val="E75041"/>
    <a:srgbClr val="19BB9A"/>
    <a:srgbClr val="3D9CDC"/>
    <a:srgbClr val="FBFDED"/>
    <a:srgbClr val="F0F8C0"/>
    <a:srgbClr val="F5F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1512" y="78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B9B6-EE47-47E7-8685-2B1284A08E14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37380-3A7D-4D27-ADF2-E3226C530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79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3DF12075-E9E7-4D2F-89C3-6FD38F97472B}"/>
              </a:ext>
            </a:extLst>
          </p:cNvPr>
          <p:cNvSpPr txBox="1"/>
          <p:nvPr/>
        </p:nvSpPr>
        <p:spPr>
          <a:xfrm>
            <a:off x="7696200" y="1543628"/>
            <a:ext cx="1447800" cy="307777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EE4517-A2F0-492E-8319-6146762A7F5A}"/>
              </a:ext>
            </a:extLst>
          </p:cNvPr>
          <p:cNvSpPr/>
          <p:nvPr/>
        </p:nvSpPr>
        <p:spPr>
          <a:xfrm>
            <a:off x="-9525" y="1237903"/>
            <a:ext cx="930275" cy="448023"/>
          </a:xfrm>
          <a:prstGeom prst="rect">
            <a:avLst/>
          </a:prstGeom>
          <a:gradFill>
            <a:gsLst>
              <a:gs pos="0">
                <a:srgbClr val="E27026"/>
              </a:gs>
              <a:gs pos="99000">
                <a:srgbClr val="F6D4BE">
                  <a:alpha val="64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6B5E1CA-260A-4FE4-AAC2-61D5B88CD63B}"/>
              </a:ext>
            </a:extLst>
          </p:cNvPr>
          <p:cNvSpPr/>
          <p:nvPr/>
        </p:nvSpPr>
        <p:spPr>
          <a:xfrm rot="9756150">
            <a:off x="533463" y="849259"/>
            <a:ext cx="1076325" cy="9278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BCF0C51-5C97-4BDC-B26C-9259ECFC1A1A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5926"/>
            <a:ext cx="7705725" cy="11591"/>
          </a:xfrm>
          <a:prstGeom prst="line">
            <a:avLst/>
          </a:prstGeom>
          <a:ln>
            <a:solidFill>
              <a:srgbClr val="E37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CCEC7675-5F5A-46D5-A79E-B446E12E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1043610-FCAC-4CEF-A683-1355ECAD87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115552-C611-4D54-ADE1-18503D0F9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36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ED136F5C-5E08-47FF-91AE-F57EC5AE933A}"/>
              </a:ext>
            </a:extLst>
          </p:cNvPr>
          <p:cNvSpPr/>
          <p:nvPr userDrawn="1"/>
        </p:nvSpPr>
        <p:spPr>
          <a:xfrm>
            <a:off x="0" y="1237902"/>
            <a:ext cx="920750" cy="446493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950245-5EC2-462E-8CA4-9FEB371A5FAE}"/>
              </a:ext>
            </a:extLst>
          </p:cNvPr>
          <p:cNvGrpSpPr/>
          <p:nvPr userDrawn="1"/>
        </p:nvGrpSpPr>
        <p:grpSpPr>
          <a:xfrm>
            <a:off x="533463" y="849259"/>
            <a:ext cx="8610537" cy="1002146"/>
            <a:chOff x="533463" y="849259"/>
            <a:chExt cx="8610537" cy="100214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DF12075-E9E7-4D2F-89C3-6FD38F97472B}"/>
                </a:ext>
              </a:extLst>
            </p:cNvPr>
            <p:cNvSpPr txBox="1"/>
            <p:nvPr/>
          </p:nvSpPr>
          <p:spPr>
            <a:xfrm>
              <a:off x="7696200" y="1543628"/>
              <a:ext cx="1447800" cy="30777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86B5E1CA-260A-4FE4-AAC2-61D5B88CD63B}"/>
                </a:ext>
              </a:extLst>
            </p:cNvPr>
            <p:cNvSpPr/>
            <p:nvPr/>
          </p:nvSpPr>
          <p:spPr>
            <a:xfrm rot="9756150">
              <a:off x="533463" y="849259"/>
              <a:ext cx="1076325" cy="9278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A03714-762D-44FE-9F03-7BB8BC157093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4396"/>
            <a:ext cx="7705725" cy="11591"/>
          </a:xfrm>
          <a:prstGeom prst="line">
            <a:avLst/>
          </a:prstGeom>
          <a:ln>
            <a:solidFill>
              <a:srgbClr val="06B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0EBA2089-3C58-417E-AE0D-D9AEC53D05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862F88B-DAE1-4197-94F2-4DC66E910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59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E3E8D2-A6EB-4129-AAC2-C8F0378AC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55371C-D64D-43F3-87BC-CFD7CEF0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4CD9AF-D50D-4382-8E91-B4703BE2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4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7A303B-9EEF-43C8-BF8A-C7DB85784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AECEED-7ECD-45B3-B02F-D48DCA3C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3AE1DAB-44EB-4B56-A6A8-46CF395E1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8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ED18-F54E-494E-B926-E5B7F587E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43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ECEBEE-7B36-4171-969C-60AFFF8F2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07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02B0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3B0862F-FD5C-41B4-B0B7-6A00F56DC666}"/>
              </a:ext>
            </a:extLst>
          </p:cNvPr>
          <p:cNvSpPr/>
          <p:nvPr userDrawn="1"/>
        </p:nvSpPr>
        <p:spPr>
          <a:xfrm>
            <a:off x="0" y="4021584"/>
            <a:ext cx="9144000" cy="1562470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F9ABE6D4-E446-49EF-9F69-953268284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B60EE67-AB91-491B-A6B6-346E30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FB4486E8-EFC0-46A1-AF7D-8A2F7A4F27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41140A-B5B0-4C9E-9F4C-8AC473C0F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30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EBFB3F-E913-4A7A-8BA0-3DF36B5F7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7C778E-B9AD-4B21-81C2-EC210DDF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683331-C949-44B5-853A-A65F85FD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DC96BA-EE22-4650-9FEA-F553D5466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46610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69C6DA-56AE-4D53-914C-AC532EBF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8073FCF-1387-4A6B-83EC-502D1B21CFE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7279E2F-783E-421E-AC22-C82A0D86B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9F852-148A-4DEA-8F03-52DC492AB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457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BDD944A-C8CB-4EAC-AEA9-EFC5F150CD6F}"/>
              </a:ext>
            </a:extLst>
          </p:cNvPr>
          <p:cNvSpPr/>
          <p:nvPr userDrawn="1"/>
        </p:nvSpPr>
        <p:spPr>
          <a:xfrm>
            <a:off x="0" y="1292352"/>
            <a:ext cx="9144000" cy="1353312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F5CA1-0B62-4B53-8015-9FB355394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58589258-9293-4946-9247-DF6A7FD020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629BB2-ED75-4C83-ABCE-1CC25849BE0A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25188B-60DE-4F6A-9530-321F5FF05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4EEFDF1-F57F-4A88-A650-031EFDABFD3F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chemeClr val="accent4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1572402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B74C6FEF-945E-48FE-AB9D-3BA45BBAD303}"/>
              </a:ext>
            </a:extLst>
          </p:cNvPr>
          <p:cNvSpPr txBox="1"/>
          <p:nvPr userDrawn="1"/>
        </p:nvSpPr>
        <p:spPr>
          <a:xfrm>
            <a:off x="0" y="1236374"/>
            <a:ext cx="930275" cy="448022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19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950245-5EC2-462E-8CA4-9FEB371A5FAE}"/>
              </a:ext>
            </a:extLst>
          </p:cNvPr>
          <p:cNvGrpSpPr/>
          <p:nvPr userDrawn="1"/>
        </p:nvGrpSpPr>
        <p:grpSpPr>
          <a:xfrm>
            <a:off x="533463" y="849259"/>
            <a:ext cx="8610537" cy="1002146"/>
            <a:chOff x="533463" y="849259"/>
            <a:chExt cx="8610537" cy="100214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DF12075-E9E7-4D2F-89C3-6FD38F97472B}"/>
                </a:ext>
              </a:extLst>
            </p:cNvPr>
            <p:cNvSpPr txBox="1"/>
            <p:nvPr/>
          </p:nvSpPr>
          <p:spPr>
            <a:xfrm>
              <a:off x="7696200" y="1543628"/>
              <a:ext cx="1447800" cy="30777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86B5E1CA-260A-4FE4-AAC2-61D5B88CD63B}"/>
                </a:ext>
              </a:extLst>
            </p:cNvPr>
            <p:cNvSpPr/>
            <p:nvPr/>
          </p:nvSpPr>
          <p:spPr>
            <a:xfrm rot="9756150">
              <a:off x="533463" y="849259"/>
              <a:ext cx="1076325" cy="9278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A03714-762D-44FE-9F03-7BB8BC157093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4396"/>
            <a:ext cx="7705725" cy="1159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0EBA2089-3C58-417E-AE0D-D9AEC53D05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4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3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-47184"/>
            <a:ext cx="2057400" cy="365125"/>
          </a:xfrm>
          <a:prstGeom prst="rect">
            <a:avLst/>
          </a:prstGeom>
        </p:spPr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4348FA-ED8A-491C-9290-9EE8EC7700FE}"/>
              </a:ext>
            </a:extLst>
          </p:cNvPr>
          <p:cNvSpPr txBox="1">
            <a:spLocks/>
          </p:cNvSpPr>
          <p:nvPr userDrawn="1"/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F5B54E-D686-4015-93F2-94C458F353E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F715FE4-1748-40AC-8827-F6683716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72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9EB4F5-16AF-437E-96D3-7DF3A2DE8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B9C2854-41C9-4D6B-8D56-F7E02D8C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EEFC93-CBB8-4942-9BF1-D14C2BDD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1AADBBD-67B3-4D66-88D3-11367A51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6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A7EC-CA79-4C4F-899A-5CEBE526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A2FAB0E-EA1D-45E4-A85C-5D52FF7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95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E5F295-0A65-449A-8E65-F9B1D0844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183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532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293BDCD-9BF2-4BB6-B17B-B816C0EB13D2}"/>
              </a:ext>
            </a:extLst>
          </p:cNvPr>
          <p:cNvSpPr txBox="1"/>
          <p:nvPr userDrawn="1"/>
        </p:nvSpPr>
        <p:spPr>
          <a:xfrm>
            <a:off x="0" y="4021584"/>
            <a:ext cx="9144000" cy="1562470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4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F9ABE6D4-E446-49EF-9F69-953268284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B60EE67-AB91-491B-A6B6-346E30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FB4486E8-EFC0-46A1-AF7D-8A2F7A4F27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B6F877-B313-4E1A-92D4-54E741361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852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F8A4F6-FBB9-48EB-B18B-45604C54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0D4968-EDA9-4855-BF79-E2676507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0DA916-BEDC-43B9-B776-130ACD7E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E276D3E-81F2-4A21-AAF3-BBDB11586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270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553DF6-C355-4033-AE38-779C7379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DEFF5B-181D-4A7C-A7AC-4E15DF8F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AFAB4DA-C1AB-48C9-ABEE-85FE8AC1637B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C9AAD78-A2C8-4E9F-8E20-8D45AD99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2707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F5D310-19C4-4FCB-847A-AF0726887657}"/>
              </a:ext>
            </a:extLst>
          </p:cNvPr>
          <p:cNvSpPr txBox="1"/>
          <p:nvPr userDrawn="1"/>
        </p:nvSpPr>
        <p:spPr>
          <a:xfrm>
            <a:off x="-1" y="1290384"/>
            <a:ext cx="9144002" cy="1353312"/>
          </a:xfrm>
          <a:prstGeom prst="rect">
            <a:avLst/>
          </a:prstGeom>
          <a:gradFill>
            <a:gsLst>
              <a:gs pos="7000">
                <a:srgbClr val="532476"/>
              </a:gs>
              <a:gs pos="99000">
                <a:srgbClr val="F5F9DF">
                  <a:lumMod val="100000"/>
                  <a:alpha val="33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F5CA1-0B62-4B53-8015-9FB355394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58589258-9293-4946-9247-DF6A7FD020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629BB2-ED75-4C83-ABCE-1CC25849BE0A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F13F4DD-0302-40EA-A0F0-B3587A029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B0B80F-8285-46AE-BC84-8E02778221B0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rgbClr val="552677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425708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2B685A-85C8-48C0-8AE0-53F044C1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6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34D37C-E78C-47B9-86BD-788F5186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68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E27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C344A-E158-4CE8-814B-39A25F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7A692B-2129-4034-A74C-EDD2A55B851F}"/>
              </a:ext>
            </a:extLst>
          </p:cNvPr>
          <p:cNvSpPr/>
          <p:nvPr userDrawn="1"/>
        </p:nvSpPr>
        <p:spPr>
          <a:xfrm>
            <a:off x="0" y="4021585"/>
            <a:ext cx="9144000" cy="1562470"/>
          </a:xfrm>
          <a:prstGeom prst="rect">
            <a:avLst/>
          </a:prstGeom>
          <a:gradFill>
            <a:gsLst>
              <a:gs pos="0">
                <a:srgbClr val="E17227"/>
              </a:gs>
              <a:gs pos="99000">
                <a:srgbClr val="F6D4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2C14CBC8-A31A-4CA8-93F3-A8D0434A84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5E6279D-AC90-4C7B-9F9D-99E657A4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內容版面配置區 6">
            <a:extLst>
              <a:ext uri="{FF2B5EF4-FFF2-40B4-BE49-F238E27FC236}">
                <a16:creationId xmlns:a16="http://schemas.microsoft.com/office/drawing/2014/main" id="{1476C643-4A40-4F9C-ADC0-0A430F16C3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8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B184D4-3E9D-4A1E-A11E-0CA0A3E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DC0FC06-A926-425C-88E2-CFBF6D25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2548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95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C344A-E158-4CE8-814B-39A25F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BE133C-0010-4782-AAA4-593D58B73B3A}"/>
              </a:ext>
            </a:extLst>
          </p:cNvPr>
          <p:cNvSpPr/>
          <p:nvPr userDrawn="1"/>
        </p:nvSpPr>
        <p:spPr>
          <a:xfrm>
            <a:off x="0" y="1292352"/>
            <a:ext cx="9144000" cy="1353312"/>
          </a:xfrm>
          <a:prstGeom prst="rect">
            <a:avLst/>
          </a:prstGeom>
          <a:gradFill>
            <a:gsLst>
              <a:gs pos="0">
                <a:srgbClr val="E17227"/>
              </a:gs>
              <a:gs pos="99000">
                <a:srgbClr val="F6D4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0EB6DD-F70F-484E-8A64-4F7F3047A6E9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74EEC956-7FBA-4A4D-82E8-C76860462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6E4EEDF5-892C-4707-809C-885C1B96AF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4810C8-CF51-4785-AC26-09BB3C1E5EB4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chemeClr val="accent4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143547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6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8.sv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3439"/>
            <a:ext cx="7886700" cy="6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7353"/>
            <a:ext cx="7886700" cy="501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BEFD8CD-4535-4460-8736-6F1517D2594B}"/>
              </a:ext>
            </a:extLst>
          </p:cNvPr>
          <p:cNvGrpSpPr/>
          <p:nvPr userDrawn="1"/>
        </p:nvGrpSpPr>
        <p:grpSpPr>
          <a:xfrm>
            <a:off x="0" y="6064681"/>
            <a:ext cx="9144000" cy="656795"/>
            <a:chOff x="-324196" y="4603171"/>
            <a:chExt cx="9144000" cy="656795"/>
          </a:xfrm>
        </p:grpSpPr>
        <p:pic>
          <p:nvPicPr>
            <p:cNvPr id="7" name="圖形 6">
              <a:extLst>
                <a:ext uri="{FF2B5EF4-FFF2-40B4-BE49-F238E27FC236}">
                  <a16:creationId xmlns:a16="http://schemas.microsoft.com/office/drawing/2014/main" id="{698F6DAA-8866-487B-93BB-FEDE2A6C66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62813" y="4603171"/>
              <a:ext cx="707704" cy="40167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366D06A-7C23-4B14-95BA-F4CCB0523813}"/>
                </a:ext>
              </a:extLst>
            </p:cNvPr>
            <p:cNvSpPr txBox="1"/>
            <p:nvPr userDrawn="1"/>
          </p:nvSpPr>
          <p:spPr>
            <a:xfrm>
              <a:off x="-324196" y="4838642"/>
              <a:ext cx="7161291" cy="246221"/>
            </a:xfrm>
            <a:prstGeom prst="rect">
              <a:avLst/>
            </a:prstGeom>
            <a:gradFill>
              <a:gsLst>
                <a:gs pos="0">
                  <a:srgbClr val="E27026"/>
                </a:gs>
                <a:gs pos="99000">
                  <a:srgbClr val="F6D4BE">
                    <a:alpha val="64000"/>
                  </a:srgbClr>
                </a:gs>
              </a:gsLst>
              <a:lin ang="0" scaled="1"/>
            </a:gradFill>
          </p:spPr>
          <p:txBody>
            <a:bodyPr wrap="square" rtlCol="0">
              <a:spAutoFit/>
            </a:bodyPr>
            <a:lstStyle/>
            <a:p>
              <a:endParaRPr lang="zh-TW" altLang="en-US" sz="1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A9E4D6F-04BA-410B-8414-FD101B328957}"/>
                </a:ext>
              </a:extLst>
            </p:cNvPr>
            <p:cNvSpPr/>
            <p:nvPr userDrawn="1"/>
          </p:nvSpPr>
          <p:spPr>
            <a:xfrm>
              <a:off x="6737034" y="5058137"/>
              <a:ext cx="2082770" cy="1720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100" dirty="0"/>
                <a:t>Elements Str. Eng. Associates</a:t>
              </a:r>
              <a:endParaRPr lang="zh-TW" altLang="en-US" sz="11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4361992-A2EE-47AE-817E-7F82B6D40FF1}"/>
                </a:ext>
              </a:extLst>
            </p:cNvPr>
            <p:cNvSpPr txBox="1"/>
            <p:nvPr userDrawn="1"/>
          </p:nvSpPr>
          <p:spPr>
            <a:xfrm>
              <a:off x="-323665" y="4813690"/>
              <a:ext cx="403784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圓方結構</a:t>
              </a:r>
              <a:r>
                <a:rPr lang="zh-TW" altLang="en-US" sz="9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工程技師事務所</a:t>
              </a:r>
            </a:p>
            <a:p>
              <a:endParaRPr lang="zh-TW" altLang="en-US" sz="900" dirty="0"/>
            </a:p>
          </p:txBody>
        </p:sp>
      </p:grpSp>
      <p:sp>
        <p:nvSpPr>
          <p:cNvPr id="12" name="平行四邊形 11">
            <a:extLst>
              <a:ext uri="{FF2B5EF4-FFF2-40B4-BE49-F238E27FC236}">
                <a16:creationId xmlns:a16="http://schemas.microsoft.com/office/drawing/2014/main" id="{627DFC4F-6EF0-4C0D-A758-80F8BBFD5B17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1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700" r:id="rId6"/>
    <p:sldLayoutId id="2147483668" r:id="rId7"/>
    <p:sldLayoutId id="2147483669" r:id="rId8"/>
    <p:sldLayoutId id="214748369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2712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3329A3E-B3A9-463D-827A-55072D6C89E8}"/>
              </a:ext>
            </a:extLst>
          </p:cNvPr>
          <p:cNvSpPr/>
          <p:nvPr userDrawn="1"/>
        </p:nvSpPr>
        <p:spPr>
          <a:xfrm>
            <a:off x="0" y="6296285"/>
            <a:ext cx="7161291" cy="246221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CBA74D7D-7736-44AE-9A81-B1D486D8905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87009" y="6062586"/>
            <a:ext cx="707704" cy="4016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1752"/>
            <a:ext cx="7886700" cy="600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8753"/>
            <a:ext cx="7886700" cy="499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4D6F-04BA-410B-8414-FD101B328957}"/>
              </a:ext>
            </a:extLst>
          </p:cNvPr>
          <p:cNvSpPr/>
          <p:nvPr userDrawn="1"/>
        </p:nvSpPr>
        <p:spPr>
          <a:xfrm>
            <a:off x="7061230" y="6519647"/>
            <a:ext cx="2082770" cy="172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100" dirty="0"/>
              <a:t>Elements Str. Eng. Associates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61992-A2EE-47AE-817E-7F82B6D40FF1}"/>
              </a:ext>
            </a:extLst>
          </p:cNvPr>
          <p:cNvSpPr txBox="1"/>
          <p:nvPr userDrawn="1"/>
        </p:nvSpPr>
        <p:spPr>
          <a:xfrm>
            <a:off x="531" y="6275200"/>
            <a:ext cx="4037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900" dirty="0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56601F3C-7BDC-4E2A-8DD3-65036309AA42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BBCE2F3-9C2E-4264-8F1F-C40EECDC7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33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6" r:id="rId2"/>
    <p:sldLayoutId id="2147483688" r:id="rId3"/>
    <p:sldLayoutId id="2147483690" r:id="rId4"/>
    <p:sldLayoutId id="2147483691" r:id="rId5"/>
    <p:sldLayoutId id="2147483701" r:id="rId6"/>
    <p:sldLayoutId id="2147483692" r:id="rId7"/>
    <p:sldLayoutId id="2147483693" r:id="rId8"/>
    <p:sldLayoutId id="214748369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B05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298983-4F30-41EF-8090-A13E2AC9D6EA}"/>
              </a:ext>
            </a:extLst>
          </p:cNvPr>
          <p:cNvSpPr txBox="1"/>
          <p:nvPr userDrawn="1"/>
        </p:nvSpPr>
        <p:spPr>
          <a:xfrm>
            <a:off x="-1" y="6306501"/>
            <a:ext cx="7161291" cy="237777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4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82563058-2535-47C9-9B1A-8FC13854081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83766" y="6062584"/>
            <a:ext cx="707706" cy="401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4240"/>
            <a:ext cx="7886700" cy="5021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4D6F-04BA-410B-8414-FD101B328957}"/>
              </a:ext>
            </a:extLst>
          </p:cNvPr>
          <p:cNvSpPr/>
          <p:nvPr userDrawn="1"/>
        </p:nvSpPr>
        <p:spPr>
          <a:xfrm>
            <a:off x="7061230" y="6519647"/>
            <a:ext cx="2082770" cy="172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100" dirty="0"/>
              <a:t>Elements Str. Eng. Associates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61992-A2EE-47AE-817E-7F82B6D40FF1}"/>
              </a:ext>
            </a:extLst>
          </p:cNvPr>
          <p:cNvSpPr txBox="1"/>
          <p:nvPr userDrawn="1"/>
        </p:nvSpPr>
        <p:spPr>
          <a:xfrm>
            <a:off x="531" y="6275200"/>
            <a:ext cx="4037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900" dirty="0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56601F3C-7BDC-4E2A-8DD3-65036309AA42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6927C8-E459-49B8-9FCC-2D500339A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27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3247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1DA7B-9109-41E9-90A8-B39756E5D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31D205-6506-4BCB-A800-271087F55D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B70FB5-3C83-4978-A4C8-1BE80CA03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62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A5C8806-B2D2-4E17-8325-AD452885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ABED3A-4CC1-4725-92FC-7680F70C3F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607CEAF-741E-4FC0-9224-C8FB98A56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81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536CEEF-4E59-4178-BA31-7E4D1460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85B4A9C-8EB0-4C99-A201-6BB01CCF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39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DBAD86-7FAC-4A86-97A7-0336E0F5C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1646517-55BD-4455-8541-6310F2B6C9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E627667-3177-4D48-AC5D-C85B03155D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92888"/>
            <a:ext cx="2057400" cy="365125"/>
          </a:xfrm>
        </p:spPr>
        <p:txBody>
          <a:bodyPr/>
          <a:lstStyle/>
          <a:p>
            <a:fld id="{83F5B54E-D686-4015-93F2-94C458F353E2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76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501F50-22DA-4D63-B62F-ABE24C9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A7D28F-622A-4700-A19D-7E2808A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65FC989-492F-4C1C-848A-AB539E0B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47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25AFDD7-B674-4A3A-82BC-993B1E8C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CC62F4-3997-46E5-8E45-8515423B82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67C479-1EAC-4F5E-A0BE-4592424F8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3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98D9C56-A592-4711-BBE3-0EE2CC5C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43F192-3E7D-4500-99E7-434AEA5CA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66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09F801A-4EC1-45DC-A1D1-F2F97296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94" y="5267032"/>
            <a:ext cx="1221746" cy="9144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2CE98BF9-1877-473E-9FA0-1656393AAD4A}"/>
              </a:ext>
            </a:extLst>
          </p:cNvPr>
          <p:cNvSpPr txBox="1"/>
          <p:nvPr/>
        </p:nvSpPr>
        <p:spPr>
          <a:xfrm>
            <a:off x="4583584" y="561053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102%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30EFA4-DCD8-4C8E-A3E2-479EDE17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4054C6-F1B2-4A84-8308-AB0C1283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03" y="697211"/>
            <a:ext cx="2237044" cy="13868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CBFBE3A-24CB-4F24-99B2-B9925F25F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948" y="697211"/>
            <a:ext cx="3614438" cy="13868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3F34E6E-46AC-4B15-AE72-813FD6AA9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9" y="2528882"/>
            <a:ext cx="3665236" cy="2743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3C8944-EA6C-4BD1-928B-E1645C31E2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584" y="2525692"/>
            <a:ext cx="3665235" cy="27432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8D002F-8F1C-41B5-A433-BAADF147FDAC}"/>
              </a:ext>
            </a:extLst>
          </p:cNvPr>
          <p:cNvSpPr txBox="1"/>
          <p:nvPr/>
        </p:nvSpPr>
        <p:spPr>
          <a:xfrm>
            <a:off x="6172681" y="301288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31C2A5"/>
                </a:solidFill>
              </a:rPr>
              <a:t>86%</a:t>
            </a:r>
            <a:endParaRPr lang="zh-TW" altLang="en-US" dirty="0">
              <a:solidFill>
                <a:srgbClr val="31C2A5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643566-B305-4CBB-85A2-06D24454CDE2}"/>
              </a:ext>
            </a:extLst>
          </p:cNvPr>
          <p:cNvSpPr txBox="1"/>
          <p:nvPr/>
        </p:nvSpPr>
        <p:spPr>
          <a:xfrm>
            <a:off x="2599799" y="3495290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3D9CDC"/>
                </a:solidFill>
              </a:rPr>
              <a:t>ETABS DEMAND</a:t>
            </a:r>
            <a:endParaRPr lang="zh-TW" altLang="en-US" dirty="0">
              <a:solidFill>
                <a:srgbClr val="3D9CDC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D5FFD3B-455C-40A0-8452-12C37FB63C1C}"/>
              </a:ext>
            </a:extLst>
          </p:cNvPr>
          <p:cNvSpPr txBox="1"/>
          <p:nvPr/>
        </p:nvSpPr>
        <p:spPr>
          <a:xfrm>
            <a:off x="2919278" y="2684531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75041"/>
                </a:solidFill>
              </a:rPr>
              <a:t>SIMPLE </a:t>
            </a:r>
            <a:r>
              <a:rPr lang="en-US" altLang="zh-TW" dirty="0" err="1">
                <a:solidFill>
                  <a:srgbClr val="E75041"/>
                </a:solidFill>
              </a:rPr>
              <a:t>Ld</a:t>
            </a:r>
            <a:endParaRPr lang="zh-TW" altLang="en-US" dirty="0">
              <a:solidFill>
                <a:srgbClr val="E7504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080D28-A30F-47DE-B2B0-502F750F3B09}"/>
              </a:ext>
            </a:extLst>
          </p:cNvPr>
          <p:cNvSpPr txBox="1"/>
          <p:nvPr/>
        </p:nvSpPr>
        <p:spPr>
          <a:xfrm>
            <a:off x="6127798" y="453784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19BB9A"/>
                </a:solidFill>
              </a:rPr>
              <a:t>102%</a:t>
            </a:r>
            <a:endParaRPr lang="zh-TW" altLang="en-US" dirty="0">
              <a:solidFill>
                <a:srgbClr val="19BB9A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5CAC11C-BC17-42F0-8319-CB3AA0E0D889}"/>
              </a:ext>
            </a:extLst>
          </p:cNvPr>
          <p:cNvSpPr txBox="1"/>
          <p:nvPr/>
        </p:nvSpPr>
        <p:spPr>
          <a:xfrm>
            <a:off x="5388620" y="5751127"/>
            <a:ext cx="226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 CONSERVATIVE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CAC7FE-AC3A-4016-B0FB-13228DBA533D}"/>
              </a:ext>
            </a:extLst>
          </p:cNvPr>
          <p:cNvSpPr txBox="1"/>
          <p:nvPr/>
        </p:nvSpPr>
        <p:spPr>
          <a:xfrm>
            <a:off x="997021" y="2452961"/>
            <a:ext cx="192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19BB9A"/>
                </a:solidFill>
              </a:rPr>
              <a:t>CONSERVATION</a:t>
            </a:r>
            <a:endParaRPr lang="zh-TW" altLang="en-US" dirty="0">
              <a:solidFill>
                <a:srgbClr val="19BB9A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2D8E2ED-8784-468B-96FE-29FCB54F312C}"/>
              </a:ext>
            </a:extLst>
          </p:cNvPr>
          <p:cNvSpPr txBox="1"/>
          <p:nvPr/>
        </p:nvSpPr>
        <p:spPr>
          <a:xfrm>
            <a:off x="7029881" y="3592051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3D9CDC"/>
                </a:solidFill>
              </a:rPr>
              <a:t>ETABS DEMAND</a:t>
            </a:r>
            <a:endParaRPr lang="zh-TW" altLang="en-US" dirty="0">
              <a:solidFill>
                <a:srgbClr val="3D9CDC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6DBC38-C333-4653-AE39-D23686DBFEEA}"/>
              </a:ext>
            </a:extLst>
          </p:cNvPr>
          <p:cNvSpPr txBox="1"/>
          <p:nvPr/>
        </p:nvSpPr>
        <p:spPr>
          <a:xfrm>
            <a:off x="6997122" y="4353179"/>
            <a:ext cx="142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75041"/>
                </a:solidFill>
              </a:rPr>
              <a:t>EXPLICIT </a:t>
            </a:r>
            <a:r>
              <a:rPr lang="en-US" altLang="zh-TW" dirty="0" err="1">
                <a:solidFill>
                  <a:srgbClr val="E75041"/>
                </a:solidFill>
              </a:rPr>
              <a:t>Ld</a:t>
            </a:r>
            <a:endParaRPr lang="zh-TW" altLang="en-US" dirty="0">
              <a:solidFill>
                <a:srgbClr val="E7504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6A1DEC6-C1F8-4A77-8421-F8F37116D5E3}"/>
              </a:ext>
            </a:extLst>
          </p:cNvPr>
          <p:cNvSpPr txBox="1"/>
          <p:nvPr/>
        </p:nvSpPr>
        <p:spPr>
          <a:xfrm>
            <a:off x="5010866" y="249986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19BB9A"/>
                </a:solidFill>
              </a:rPr>
              <a:t>SMART CUT</a:t>
            </a:r>
            <a:endParaRPr lang="zh-TW" altLang="en-US" dirty="0">
              <a:solidFill>
                <a:srgbClr val="19BB9A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65046DF-A770-49D4-B3C2-5C6483476B27}"/>
              </a:ext>
            </a:extLst>
          </p:cNvPr>
          <p:cNvSpPr txBox="1"/>
          <p:nvPr/>
        </p:nvSpPr>
        <p:spPr>
          <a:xfrm>
            <a:off x="3257179" y="5751127"/>
            <a:ext cx="874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E75041"/>
                </a:solidFill>
              </a:rPr>
              <a:t>REAL SOL</a:t>
            </a:r>
            <a:endParaRPr lang="zh-TW" altLang="en-US" sz="1200" dirty="0">
              <a:solidFill>
                <a:srgbClr val="E7504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B5030B-EDD8-4AC2-B0BD-FC72B7A87996}"/>
              </a:ext>
            </a:extLst>
          </p:cNvPr>
          <p:cNvSpPr txBox="1"/>
          <p:nvPr/>
        </p:nvSpPr>
        <p:spPr>
          <a:xfrm>
            <a:off x="3609415" y="6044515"/>
            <a:ext cx="1342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19BB9A"/>
                </a:solidFill>
              </a:rPr>
              <a:t>CONSERVATION</a:t>
            </a:r>
            <a:endParaRPr lang="zh-TW" altLang="en-US" sz="1200" dirty="0">
              <a:solidFill>
                <a:srgbClr val="19BB9A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FA60A41-29CD-4212-B80F-98CD84C2FDA4}"/>
              </a:ext>
            </a:extLst>
          </p:cNvPr>
          <p:cNvSpPr txBox="1"/>
          <p:nvPr/>
        </p:nvSpPr>
        <p:spPr>
          <a:xfrm>
            <a:off x="1531014" y="3254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BEFORE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5AD5133-76D0-40BB-BCE6-7883A3EEDC68}"/>
              </a:ext>
            </a:extLst>
          </p:cNvPr>
          <p:cNvSpPr txBox="1"/>
          <p:nvPr/>
        </p:nvSpPr>
        <p:spPr>
          <a:xfrm>
            <a:off x="5975744" y="33286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AFTER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816A07-82EF-4A5C-8C21-D8430B3E1CEF}"/>
              </a:ext>
            </a:extLst>
          </p:cNvPr>
          <p:cNvCxnSpPr/>
          <p:nvPr/>
        </p:nvCxnSpPr>
        <p:spPr>
          <a:xfrm>
            <a:off x="3555830" y="1390644"/>
            <a:ext cx="722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D927307-20C6-4DFA-A608-7DC1536E58E9}"/>
              </a:ext>
            </a:extLst>
          </p:cNvPr>
          <p:cNvCxnSpPr/>
          <p:nvPr/>
        </p:nvCxnSpPr>
        <p:spPr>
          <a:xfrm>
            <a:off x="3694574" y="3961383"/>
            <a:ext cx="722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43C186A-1ED7-411F-99E1-629027F92A40}"/>
              </a:ext>
            </a:extLst>
          </p:cNvPr>
          <p:cNvSpPr txBox="1"/>
          <p:nvPr/>
        </p:nvSpPr>
        <p:spPr>
          <a:xfrm>
            <a:off x="6809394" y="321148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75041"/>
                </a:solidFill>
              </a:rPr>
              <a:t>80%</a:t>
            </a:r>
            <a:endParaRPr lang="zh-TW" altLang="en-US" dirty="0">
              <a:solidFill>
                <a:srgbClr val="E7504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7950170-5FA3-4FEC-80D1-0BEF1AD4E539}"/>
              </a:ext>
            </a:extLst>
          </p:cNvPr>
          <p:cNvSpPr txBox="1"/>
          <p:nvPr/>
        </p:nvSpPr>
        <p:spPr>
          <a:xfrm>
            <a:off x="5340148" y="435317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75041"/>
                </a:solidFill>
              </a:rPr>
              <a:t>87%</a:t>
            </a:r>
            <a:endParaRPr lang="zh-TW" altLang="en-US" dirty="0">
              <a:solidFill>
                <a:srgbClr val="E75041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1D85BE-2262-4355-B5DC-0E67173E3084}"/>
              </a:ext>
            </a:extLst>
          </p:cNvPr>
          <p:cNvCxnSpPr/>
          <p:nvPr/>
        </p:nvCxnSpPr>
        <p:spPr>
          <a:xfrm flipH="1">
            <a:off x="4572000" y="5935793"/>
            <a:ext cx="7380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7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09F801A-4EC1-45DC-A1D1-F2F97296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94" y="5267032"/>
            <a:ext cx="1221746" cy="9144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2CE98BF9-1877-473E-9FA0-1656393AAD4A}"/>
              </a:ext>
            </a:extLst>
          </p:cNvPr>
          <p:cNvSpPr txBox="1"/>
          <p:nvPr/>
        </p:nvSpPr>
        <p:spPr>
          <a:xfrm>
            <a:off x="4583584" y="561053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102%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30EFA4-DCD8-4C8E-A3E2-479EDE17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4054C6-F1B2-4A84-8308-AB0C1283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03" y="697211"/>
            <a:ext cx="2237044" cy="13868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CBFBE3A-24CB-4F24-99B2-B9925F25F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948" y="697211"/>
            <a:ext cx="3614438" cy="13868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3F34E6E-46AC-4B15-AE72-813FD6AA9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9" y="2528882"/>
            <a:ext cx="3665236" cy="2743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3C8944-EA6C-4BD1-928B-E1645C31E2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584" y="2525692"/>
            <a:ext cx="3665235" cy="27432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8D002F-8F1C-41B5-A433-BAADF147FDAC}"/>
              </a:ext>
            </a:extLst>
          </p:cNvPr>
          <p:cNvSpPr txBox="1"/>
          <p:nvPr/>
        </p:nvSpPr>
        <p:spPr>
          <a:xfrm>
            <a:off x="6172681" y="3012881"/>
            <a:ext cx="63671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31C2A5"/>
                </a:solidFill>
              </a:rPr>
              <a:t>86%</a:t>
            </a:r>
            <a:endParaRPr lang="zh-TW" altLang="en-US" b="1" dirty="0">
              <a:solidFill>
                <a:srgbClr val="31C2A5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643566-B305-4CBB-85A2-06D24454CDE2}"/>
              </a:ext>
            </a:extLst>
          </p:cNvPr>
          <p:cNvSpPr txBox="1"/>
          <p:nvPr/>
        </p:nvSpPr>
        <p:spPr>
          <a:xfrm>
            <a:off x="2453151" y="3564302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solidFill>
                  <a:srgbClr val="3D9CDC"/>
                </a:solidFill>
              </a:rPr>
              <a:t>ETABS DEMAND</a:t>
            </a:r>
            <a:endParaRPr lang="zh-TW" altLang="en-US" sz="1100" b="1" dirty="0">
              <a:solidFill>
                <a:srgbClr val="3D9CDC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D5FFD3B-455C-40A0-8452-12C37FB63C1C}"/>
              </a:ext>
            </a:extLst>
          </p:cNvPr>
          <p:cNvSpPr txBox="1"/>
          <p:nvPr/>
        </p:nvSpPr>
        <p:spPr>
          <a:xfrm>
            <a:off x="2919278" y="2684531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E75041"/>
                </a:solidFill>
              </a:rPr>
              <a:t>SIMPLIFIED </a:t>
            </a:r>
            <a:r>
              <a:rPr lang="en-US" altLang="zh-TW" sz="1200" b="1" dirty="0" err="1">
                <a:solidFill>
                  <a:srgbClr val="E75041"/>
                </a:solidFill>
              </a:rPr>
              <a:t>Ld</a:t>
            </a:r>
            <a:endParaRPr lang="zh-TW" altLang="en-US" sz="1200" b="1" dirty="0">
              <a:solidFill>
                <a:srgbClr val="E7504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080D28-A30F-47DE-B2B0-502F750F3B09}"/>
              </a:ext>
            </a:extLst>
          </p:cNvPr>
          <p:cNvSpPr txBox="1"/>
          <p:nvPr/>
        </p:nvSpPr>
        <p:spPr>
          <a:xfrm>
            <a:off x="6119171" y="4486087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19BB9A"/>
                </a:solidFill>
              </a:rPr>
              <a:t>102%</a:t>
            </a:r>
            <a:endParaRPr lang="zh-TW" altLang="en-US" sz="1600" b="1" dirty="0">
              <a:solidFill>
                <a:srgbClr val="19BB9A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5CAC11C-BC17-42F0-8319-CB3AA0E0D889}"/>
              </a:ext>
            </a:extLst>
          </p:cNvPr>
          <p:cNvSpPr txBox="1"/>
          <p:nvPr/>
        </p:nvSpPr>
        <p:spPr>
          <a:xfrm>
            <a:off x="5388620" y="57511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現有設計流程可能不保守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CAC7FE-AC3A-4016-B0FB-13228DBA533D}"/>
              </a:ext>
            </a:extLst>
          </p:cNvPr>
          <p:cNvSpPr txBox="1"/>
          <p:nvPr/>
        </p:nvSpPr>
        <p:spPr>
          <a:xfrm>
            <a:off x="416273" y="2260414"/>
            <a:ext cx="321748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傳統設計 </a:t>
            </a:r>
            <a:r>
              <a:rPr lang="en-US" altLang="zh-TW" dirty="0"/>
              <a:t>CONVENTION</a:t>
            </a:r>
            <a:r>
              <a:rPr lang="zh-TW" altLang="en-US" dirty="0"/>
              <a:t> </a:t>
            </a:r>
            <a:r>
              <a:rPr lang="en-US" altLang="zh-TW" dirty="0"/>
              <a:t>CUT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2D8E2ED-8784-468B-96FE-29FCB54F312C}"/>
              </a:ext>
            </a:extLst>
          </p:cNvPr>
          <p:cNvSpPr txBox="1"/>
          <p:nvPr/>
        </p:nvSpPr>
        <p:spPr>
          <a:xfrm>
            <a:off x="7012628" y="4126888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solidFill>
                  <a:srgbClr val="3D9CDC"/>
                </a:solidFill>
              </a:rPr>
              <a:t>ETABS DEMAND</a:t>
            </a:r>
            <a:endParaRPr lang="zh-TW" altLang="en-US" sz="1100" b="1" dirty="0">
              <a:solidFill>
                <a:srgbClr val="3D9CDC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6DBC38-C333-4653-AE39-D23686DBFEEA}"/>
              </a:ext>
            </a:extLst>
          </p:cNvPr>
          <p:cNvSpPr txBox="1"/>
          <p:nvPr/>
        </p:nvSpPr>
        <p:spPr>
          <a:xfrm>
            <a:off x="7833884" y="4577465"/>
            <a:ext cx="1012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E75041"/>
                </a:solidFill>
                <a:highlight>
                  <a:srgbClr val="FFFF00"/>
                </a:highlight>
              </a:rPr>
              <a:t>EXPLICIT </a:t>
            </a:r>
            <a:r>
              <a:rPr lang="en-US" altLang="zh-TW" sz="1200" b="1" dirty="0" err="1">
                <a:solidFill>
                  <a:srgbClr val="E75041"/>
                </a:solidFill>
                <a:highlight>
                  <a:srgbClr val="FFFF00"/>
                </a:highlight>
              </a:rPr>
              <a:t>Ld</a:t>
            </a:r>
            <a:endParaRPr lang="zh-TW" altLang="en-US" sz="1200" b="1" dirty="0">
              <a:solidFill>
                <a:srgbClr val="E75041"/>
              </a:solidFill>
              <a:highlight>
                <a:srgbClr val="FFFF00"/>
              </a:highlight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6A1DEC6-C1F8-4A77-8421-F8F37116D5E3}"/>
              </a:ext>
            </a:extLst>
          </p:cNvPr>
          <p:cNvSpPr txBox="1"/>
          <p:nvPr/>
        </p:nvSpPr>
        <p:spPr>
          <a:xfrm>
            <a:off x="4905677" y="2303537"/>
            <a:ext cx="3091009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19BB9A"/>
                </a:solidFill>
              </a:defRPr>
            </a:lvl1pPr>
          </a:lstStyle>
          <a:p>
            <a:pPr algn="ctr"/>
            <a:r>
              <a:rPr lang="zh-TW" altLang="en-US" dirty="0">
                <a:solidFill>
                  <a:schemeClr val="tx1"/>
                </a:solidFill>
              </a:rPr>
              <a:t>優化斷筋 </a:t>
            </a:r>
            <a:r>
              <a:rPr lang="en-US" altLang="zh-TW" dirty="0">
                <a:solidFill>
                  <a:schemeClr val="tx1"/>
                </a:solidFill>
              </a:rPr>
              <a:t>SMART CUT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65046DF-A770-49D4-B3C2-5C6483476B27}"/>
              </a:ext>
            </a:extLst>
          </p:cNvPr>
          <p:cNvSpPr txBox="1"/>
          <p:nvPr/>
        </p:nvSpPr>
        <p:spPr>
          <a:xfrm>
            <a:off x="3257179" y="5751127"/>
            <a:ext cx="874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E75041"/>
                </a:solidFill>
              </a:rPr>
              <a:t>REAL SOL</a:t>
            </a:r>
            <a:endParaRPr lang="zh-TW" altLang="en-US" sz="1200" dirty="0">
              <a:solidFill>
                <a:srgbClr val="E7504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B5030B-EDD8-4AC2-B0BD-FC72B7A87996}"/>
              </a:ext>
            </a:extLst>
          </p:cNvPr>
          <p:cNvSpPr txBox="1"/>
          <p:nvPr/>
        </p:nvSpPr>
        <p:spPr>
          <a:xfrm>
            <a:off x="3609415" y="6044515"/>
            <a:ext cx="1342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19BB9A"/>
                </a:solidFill>
              </a:rPr>
              <a:t>CONSERVATION</a:t>
            </a:r>
            <a:endParaRPr lang="zh-TW" altLang="en-US" sz="1200" dirty="0">
              <a:solidFill>
                <a:srgbClr val="19BB9A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FA60A41-29CD-4212-B80F-98CD84C2FDA4}"/>
              </a:ext>
            </a:extLst>
          </p:cNvPr>
          <p:cNvSpPr txBox="1"/>
          <p:nvPr/>
        </p:nvSpPr>
        <p:spPr>
          <a:xfrm>
            <a:off x="1531014" y="213315"/>
            <a:ext cx="10150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TW" dirty="0"/>
              <a:t>BEFORE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5AD5133-76D0-40BB-BCE6-7883A3EEDC68}"/>
              </a:ext>
            </a:extLst>
          </p:cNvPr>
          <p:cNvSpPr txBox="1"/>
          <p:nvPr/>
        </p:nvSpPr>
        <p:spPr>
          <a:xfrm>
            <a:off x="5984370" y="194841"/>
            <a:ext cx="851580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TW" dirty="0"/>
              <a:t>AFTER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816A07-82EF-4A5C-8C21-D8430B3E1CEF}"/>
              </a:ext>
            </a:extLst>
          </p:cNvPr>
          <p:cNvCxnSpPr/>
          <p:nvPr/>
        </p:nvCxnSpPr>
        <p:spPr>
          <a:xfrm>
            <a:off x="3555830" y="1390644"/>
            <a:ext cx="722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D927307-20C6-4DFA-A608-7DC1536E58E9}"/>
              </a:ext>
            </a:extLst>
          </p:cNvPr>
          <p:cNvCxnSpPr/>
          <p:nvPr/>
        </p:nvCxnSpPr>
        <p:spPr>
          <a:xfrm>
            <a:off x="3694574" y="3961383"/>
            <a:ext cx="722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43C186A-1ED7-411F-99E1-629027F92A40}"/>
              </a:ext>
            </a:extLst>
          </p:cNvPr>
          <p:cNvSpPr txBox="1"/>
          <p:nvPr/>
        </p:nvSpPr>
        <p:spPr>
          <a:xfrm>
            <a:off x="6809394" y="3211487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E75041"/>
                </a:solidFill>
              </a:rPr>
              <a:t>80%</a:t>
            </a:r>
            <a:endParaRPr lang="zh-TW" altLang="en-US" sz="1400" dirty="0">
              <a:solidFill>
                <a:srgbClr val="E7504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7950170-5FA3-4FEC-80D1-0BEF1AD4E539}"/>
              </a:ext>
            </a:extLst>
          </p:cNvPr>
          <p:cNvSpPr txBox="1"/>
          <p:nvPr/>
        </p:nvSpPr>
        <p:spPr>
          <a:xfrm>
            <a:off x="5486798" y="435317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E75041"/>
                </a:solidFill>
              </a:rPr>
              <a:t>87%</a:t>
            </a:r>
            <a:endParaRPr lang="zh-TW" altLang="en-US" sz="1400" dirty="0">
              <a:solidFill>
                <a:srgbClr val="E75041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1D85BE-2262-4355-B5DC-0E67173E3084}"/>
              </a:ext>
            </a:extLst>
          </p:cNvPr>
          <p:cNvCxnSpPr/>
          <p:nvPr/>
        </p:nvCxnSpPr>
        <p:spPr>
          <a:xfrm flipH="1">
            <a:off x="4572000" y="5935793"/>
            <a:ext cx="7380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C306EAA-9205-4289-9D8A-3C0098CC9F59}"/>
              </a:ext>
            </a:extLst>
          </p:cNvPr>
          <p:cNvSpPr txBox="1"/>
          <p:nvPr/>
        </p:nvSpPr>
        <p:spPr>
          <a:xfrm>
            <a:off x="1526790" y="2821844"/>
            <a:ext cx="607859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31C2A5"/>
                </a:solidFill>
              </a:rPr>
              <a:t>100%</a:t>
            </a:r>
            <a:endParaRPr lang="zh-TW" altLang="en-US" sz="1400" b="1" dirty="0">
              <a:solidFill>
                <a:srgbClr val="31C2A5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1151A8A-6B1F-4BC5-BC32-A8053485ECDD}"/>
              </a:ext>
            </a:extLst>
          </p:cNvPr>
          <p:cNvSpPr txBox="1"/>
          <p:nvPr/>
        </p:nvSpPr>
        <p:spPr>
          <a:xfrm>
            <a:off x="694537" y="5354508"/>
            <a:ext cx="116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經驗斷筋位置</a:t>
            </a:r>
            <a:r>
              <a:rPr lang="en-US" altLang="zh-TW" dirty="0"/>
              <a:t>1/3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1F792E6-2E29-443B-BDA4-EEEF9C3BCE91}"/>
              </a:ext>
            </a:extLst>
          </p:cNvPr>
          <p:cNvSpPr txBox="1"/>
          <p:nvPr/>
        </p:nvSpPr>
        <p:spPr>
          <a:xfrm>
            <a:off x="2287627" y="5382541"/>
            <a:ext cx="116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經驗斷筋</a:t>
            </a:r>
            <a:endParaRPr lang="en-US" altLang="zh-TW" sz="1200" dirty="0"/>
          </a:p>
          <a:p>
            <a:r>
              <a:rPr lang="zh-TW" altLang="en-US" sz="1200" dirty="0"/>
              <a:t>位置</a:t>
            </a:r>
            <a:r>
              <a:rPr lang="en-US" altLang="zh-TW" sz="1200" dirty="0"/>
              <a:t>1/3</a:t>
            </a:r>
            <a:endParaRPr lang="zh-TW" altLang="en-US" sz="12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A310C70-0E5F-4E37-9BE7-5870F05FA41F}"/>
              </a:ext>
            </a:extLst>
          </p:cNvPr>
          <p:cNvCxnSpPr/>
          <p:nvPr/>
        </p:nvCxnSpPr>
        <p:spPr>
          <a:xfrm>
            <a:off x="494950" y="3429000"/>
            <a:ext cx="8808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3E9BA7D-0D48-4812-B2D0-31F816941656}"/>
              </a:ext>
            </a:extLst>
          </p:cNvPr>
          <p:cNvCxnSpPr>
            <a:cxnSpLocks/>
          </p:cNvCxnSpPr>
          <p:nvPr/>
        </p:nvCxnSpPr>
        <p:spPr>
          <a:xfrm>
            <a:off x="1174455" y="3211487"/>
            <a:ext cx="1442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D7EDEAD-6B15-426B-A3F2-B4081C334FEA}"/>
              </a:ext>
            </a:extLst>
          </p:cNvPr>
          <p:cNvCxnSpPr/>
          <p:nvPr/>
        </p:nvCxnSpPr>
        <p:spPr>
          <a:xfrm>
            <a:off x="2452102" y="3402445"/>
            <a:ext cx="8808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CC177A9-5543-4A6F-9EDB-CA0DC70B9E47}"/>
              </a:ext>
            </a:extLst>
          </p:cNvPr>
          <p:cNvSpPr txBox="1"/>
          <p:nvPr/>
        </p:nvSpPr>
        <p:spPr>
          <a:xfrm>
            <a:off x="1544041" y="443359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31C2A5"/>
                </a:solidFill>
              </a:rPr>
              <a:t>100%</a:t>
            </a:r>
            <a:endParaRPr lang="zh-TW" altLang="en-US" sz="1400" b="1" dirty="0">
              <a:solidFill>
                <a:srgbClr val="31C2A5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A7AC28C-F62F-4FC9-9A34-14F200A1448D}"/>
              </a:ext>
            </a:extLst>
          </p:cNvPr>
          <p:cNvSpPr txBox="1"/>
          <p:nvPr/>
        </p:nvSpPr>
        <p:spPr>
          <a:xfrm>
            <a:off x="2993740" y="4458573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solidFill>
                  <a:srgbClr val="3D9CDC"/>
                </a:solidFill>
              </a:rPr>
              <a:t>ETABS DEMAND</a:t>
            </a:r>
            <a:endParaRPr lang="zh-TW" altLang="en-US" sz="1100" b="1" dirty="0">
              <a:solidFill>
                <a:srgbClr val="3D9CDC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E102DC1-2120-48C3-A8CD-C9B4DB9AAA62}"/>
              </a:ext>
            </a:extLst>
          </p:cNvPr>
          <p:cNvSpPr txBox="1"/>
          <p:nvPr/>
        </p:nvSpPr>
        <p:spPr>
          <a:xfrm>
            <a:off x="7182281" y="3718572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solidFill>
                  <a:srgbClr val="3D9CDC"/>
                </a:solidFill>
              </a:rPr>
              <a:t>ETABS DEMAND</a:t>
            </a:r>
            <a:endParaRPr lang="zh-TW" altLang="en-US" sz="1100" b="1" dirty="0">
              <a:solidFill>
                <a:srgbClr val="3D9CDC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F7520E5-6650-4306-A78C-98904ECDE081}"/>
              </a:ext>
            </a:extLst>
          </p:cNvPr>
          <p:cNvSpPr txBox="1"/>
          <p:nvPr/>
        </p:nvSpPr>
        <p:spPr>
          <a:xfrm>
            <a:off x="3157943" y="4907271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E75041"/>
                </a:solidFill>
              </a:rPr>
              <a:t>SIMPLIFIED </a:t>
            </a:r>
            <a:r>
              <a:rPr lang="en-US" altLang="zh-TW" sz="1200" b="1" dirty="0" err="1">
                <a:solidFill>
                  <a:srgbClr val="E75041"/>
                </a:solidFill>
              </a:rPr>
              <a:t>Ld</a:t>
            </a:r>
            <a:endParaRPr lang="zh-TW" altLang="en-US" sz="1200" b="1" dirty="0">
              <a:solidFill>
                <a:srgbClr val="E7504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C7E08CA-4EC7-4485-91DA-9751485D0DCE}"/>
              </a:ext>
            </a:extLst>
          </p:cNvPr>
          <p:cNvSpPr txBox="1"/>
          <p:nvPr/>
        </p:nvSpPr>
        <p:spPr>
          <a:xfrm>
            <a:off x="1475791" y="2629897"/>
            <a:ext cx="1082348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31C2A5"/>
                </a:solidFill>
              </a:defRPr>
            </a:lvl1pPr>
          </a:lstStyle>
          <a:p>
            <a:r>
              <a:rPr lang="en-US" altLang="zh-TW" dirty="0"/>
              <a:t>REBAR</a:t>
            </a:r>
            <a:r>
              <a:rPr lang="zh-TW" altLang="en-US" dirty="0"/>
              <a:t> </a:t>
            </a:r>
            <a:r>
              <a:rPr lang="en-US" altLang="zh-TW" dirty="0"/>
              <a:t>USED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664C1AC-61F2-4429-97BD-B47A8E23A836}"/>
              </a:ext>
            </a:extLst>
          </p:cNvPr>
          <p:cNvSpPr txBox="1"/>
          <p:nvPr/>
        </p:nvSpPr>
        <p:spPr>
          <a:xfrm>
            <a:off x="5932772" y="5076922"/>
            <a:ext cx="1082348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31C2A5"/>
                </a:solidFill>
              </a:defRPr>
            </a:lvl1pPr>
          </a:lstStyle>
          <a:p>
            <a:r>
              <a:rPr lang="en-US" altLang="zh-TW" dirty="0"/>
              <a:t>REBAR</a:t>
            </a:r>
            <a:r>
              <a:rPr lang="zh-TW" altLang="en-US" dirty="0"/>
              <a:t> </a:t>
            </a:r>
            <a:r>
              <a:rPr lang="en-US" altLang="zh-TW" dirty="0"/>
              <a:t>USED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E7F82F6-E395-4E5A-9667-2AD48A8BAC76}"/>
              </a:ext>
            </a:extLst>
          </p:cNvPr>
          <p:cNvSpPr txBox="1"/>
          <p:nvPr/>
        </p:nvSpPr>
        <p:spPr>
          <a:xfrm>
            <a:off x="1504546" y="5117179"/>
            <a:ext cx="1082348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31C2A5"/>
                </a:solidFill>
              </a:defRPr>
            </a:lvl1pPr>
          </a:lstStyle>
          <a:p>
            <a:r>
              <a:rPr lang="en-US" altLang="zh-TW" dirty="0"/>
              <a:t>REBAR</a:t>
            </a:r>
            <a:r>
              <a:rPr lang="zh-TW" altLang="en-US" dirty="0"/>
              <a:t> </a:t>
            </a:r>
            <a:r>
              <a:rPr lang="en-US" altLang="zh-TW" dirty="0"/>
              <a:t>USED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3C50D95-8F5A-46D5-97DD-6234024F9CD9}"/>
              </a:ext>
            </a:extLst>
          </p:cNvPr>
          <p:cNvSpPr txBox="1"/>
          <p:nvPr/>
        </p:nvSpPr>
        <p:spPr>
          <a:xfrm>
            <a:off x="6444606" y="2707534"/>
            <a:ext cx="1082348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31C2A5"/>
                </a:solidFill>
              </a:rPr>
              <a:t>REBAR</a:t>
            </a:r>
            <a:r>
              <a:rPr lang="zh-TW" altLang="en-US" sz="1200" b="1" dirty="0">
                <a:solidFill>
                  <a:srgbClr val="31C2A5"/>
                </a:solidFill>
              </a:rPr>
              <a:t> </a:t>
            </a:r>
            <a:r>
              <a:rPr lang="en-US" altLang="zh-TW" sz="1200" b="1" dirty="0">
                <a:solidFill>
                  <a:srgbClr val="31C2A5"/>
                </a:solidFill>
              </a:rPr>
              <a:t>USED</a:t>
            </a:r>
            <a:endParaRPr lang="zh-TW" altLang="en-US" sz="1200" b="1" dirty="0">
              <a:solidFill>
                <a:srgbClr val="31C2A5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0D9B331-EDB9-4903-9C2F-D8FD87F521B3}"/>
              </a:ext>
            </a:extLst>
          </p:cNvPr>
          <p:cNvSpPr txBox="1"/>
          <p:nvPr/>
        </p:nvSpPr>
        <p:spPr>
          <a:xfrm>
            <a:off x="7943153" y="3030462"/>
            <a:ext cx="1012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E75041"/>
                </a:solidFill>
                <a:highlight>
                  <a:srgbClr val="FFFF00"/>
                </a:highlight>
              </a:rPr>
              <a:t>EXPLICIT </a:t>
            </a:r>
            <a:r>
              <a:rPr lang="en-US" altLang="zh-TW" sz="1200" b="1" dirty="0" err="1">
                <a:solidFill>
                  <a:srgbClr val="E75041"/>
                </a:solidFill>
                <a:highlight>
                  <a:srgbClr val="FFFF00"/>
                </a:highlight>
              </a:rPr>
              <a:t>Ld</a:t>
            </a:r>
            <a:endParaRPr lang="zh-TW" altLang="en-US" sz="1200" b="1" dirty="0">
              <a:solidFill>
                <a:srgbClr val="E7504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541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D2D40FD-44B1-42C3-9BDF-17157421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90" y="1005455"/>
            <a:ext cx="7306056" cy="517256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8A71BD-2418-488A-A4CF-4D677C7E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1D41503-E662-4BBF-B9BF-AAC81487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優化配筋圖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B81F59D-D211-4466-80F0-6BD144D23DF7}"/>
              </a:ext>
            </a:extLst>
          </p:cNvPr>
          <p:cNvSpPr txBox="1"/>
          <p:nvPr/>
        </p:nvSpPr>
        <p:spPr>
          <a:xfrm>
            <a:off x="0" y="1231470"/>
            <a:ext cx="101502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BEFORE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12EA1A-FFDC-456A-BEEA-D7FAAE07F242}"/>
              </a:ext>
            </a:extLst>
          </p:cNvPr>
          <p:cNvSpPr txBox="1"/>
          <p:nvPr/>
        </p:nvSpPr>
        <p:spPr>
          <a:xfrm>
            <a:off x="0" y="3252831"/>
            <a:ext cx="922790" cy="369332"/>
          </a:xfrm>
          <a:prstGeom prst="rect">
            <a:avLst/>
          </a:prstGeom>
          <a:solidFill>
            <a:srgbClr val="0070C0">
              <a:alpha val="50196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TW" dirty="0"/>
              <a:t>AFTER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390480-40C1-4556-9545-11BD7B9D11D9}"/>
              </a:ext>
            </a:extLst>
          </p:cNvPr>
          <p:cNvSpPr txBox="1"/>
          <p:nvPr/>
        </p:nvSpPr>
        <p:spPr>
          <a:xfrm>
            <a:off x="1011354" y="1231470"/>
            <a:ext cx="11079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一般作法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B36C1D-8515-44DC-BD07-09AA101D05BD}"/>
              </a:ext>
            </a:extLst>
          </p:cNvPr>
          <p:cNvSpPr txBox="1"/>
          <p:nvPr/>
        </p:nvSpPr>
        <p:spPr>
          <a:xfrm>
            <a:off x="841708" y="3256069"/>
            <a:ext cx="2400016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zh-TW" altLang="en-US" dirty="0">
                <a:solidFill>
                  <a:schemeClr val="bg1"/>
                </a:solidFill>
              </a:rPr>
              <a:t>更安全 更準確 更經濟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CF19DB-A173-46C5-A513-CEDF322278DB}"/>
              </a:ext>
            </a:extLst>
          </p:cNvPr>
          <p:cNvSpPr txBox="1"/>
          <p:nvPr/>
        </p:nvSpPr>
        <p:spPr>
          <a:xfrm>
            <a:off x="3319358" y="3252831"/>
            <a:ext cx="280397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上層節省</a:t>
            </a:r>
            <a:r>
              <a:rPr lang="en-US" altLang="zh-TW" dirty="0"/>
              <a:t>14%; </a:t>
            </a:r>
            <a:r>
              <a:rPr lang="zh-TW" altLang="en-US" dirty="0"/>
              <a:t>下層更安全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92F43D-22FA-468E-A80C-0DFA49187CE5}"/>
              </a:ext>
            </a:extLst>
          </p:cNvPr>
          <p:cNvSpPr txBox="1"/>
          <p:nvPr/>
        </p:nvSpPr>
        <p:spPr>
          <a:xfrm>
            <a:off x="5150840" y="4186106"/>
            <a:ext cx="78098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6-#10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6E3C45-60BE-4ED7-AD01-F657307553DE}"/>
              </a:ext>
            </a:extLst>
          </p:cNvPr>
          <p:cNvSpPr txBox="1"/>
          <p:nvPr/>
        </p:nvSpPr>
        <p:spPr>
          <a:xfrm>
            <a:off x="5150840" y="1561470"/>
            <a:ext cx="83227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11-#10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83A1AE6-7FAB-4B2B-BD65-68297EB014DA}"/>
              </a:ext>
            </a:extLst>
          </p:cNvPr>
          <p:cNvSpPr txBox="1"/>
          <p:nvPr/>
        </p:nvSpPr>
        <p:spPr>
          <a:xfrm>
            <a:off x="3212178" y="3816774"/>
            <a:ext cx="56938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230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592B82-2747-4733-93E7-3D448F9405AA}"/>
              </a:ext>
            </a:extLst>
          </p:cNvPr>
          <p:cNvSpPr txBox="1"/>
          <p:nvPr/>
        </p:nvSpPr>
        <p:spPr>
          <a:xfrm>
            <a:off x="3088533" y="975808"/>
            <a:ext cx="56938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2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0C47A-D736-4D5C-A9BE-1140FD46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1B776-2FC1-4784-A1DE-42CBF890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79F017-6EFB-4F35-A42C-193DD74F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43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AF1B90-D3E5-49E1-9C41-89D8679F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E1E94E0-37E4-4F2F-8914-ED74485F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A966CB-90EE-4FB8-967C-98D2E3E462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72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595FD7-6B9E-4C9A-95CD-4A32B909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98FB3C8-9970-4E43-B419-B6CB1E14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94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1B8E26B-2EE1-42AF-BB1A-D60222131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600A84-AD3F-4CCF-9AA5-DF841C8EA9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5E534C-CA07-4DA8-920E-41DA60524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4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EC6981-1441-4647-AFE5-CD2E2B6D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C21616-AB14-4EEC-8259-AE800464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303526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s orange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圓方2018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77A0BBA9-9CC5-4A52-BC0D-655208B6CBEE}"/>
    </a:ext>
  </a:extLst>
</a:theme>
</file>

<file path=ppt/theme/theme2.xml><?xml version="1.0" encoding="utf-8"?>
<a:theme xmlns:a="http://schemas.openxmlformats.org/drawingml/2006/main" name="elements green">
  <a:themeElements>
    <a:clrScheme name="綠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82E0B100-74E9-4ACF-8964-A4BB353A4611}"/>
    </a:ext>
  </a:extLst>
</a:theme>
</file>

<file path=ppt/theme/theme3.xml><?xml version="1.0" encoding="utf-8"?>
<a:theme xmlns:a="http://schemas.openxmlformats.org/drawingml/2006/main" name="elements purple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1FE6C2E5-BF50-450D-8ED1-BD40D651C42E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ELEMENTS_2018範本</Template>
  <TotalTime>149</TotalTime>
  <Words>142</Words>
  <Application>Microsoft Office PowerPoint</Application>
  <PresentationFormat>如螢幕大小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Arial Unicode MS</vt:lpstr>
      <vt:lpstr>微軟正黑體</vt:lpstr>
      <vt:lpstr>微軟正黑體 Light</vt:lpstr>
      <vt:lpstr>新細明體</vt:lpstr>
      <vt:lpstr>Arial</vt:lpstr>
      <vt:lpstr>Calibri</vt:lpstr>
      <vt:lpstr>Calibri Light</vt:lpstr>
      <vt:lpstr>elements orange</vt:lpstr>
      <vt:lpstr>elements green</vt:lpstr>
      <vt:lpstr>elements purple</vt:lpstr>
      <vt:lpstr>PowerPoint 簡報</vt:lpstr>
      <vt:lpstr>PowerPoint 簡報</vt:lpstr>
      <vt:lpstr>PowerPoint 簡報</vt:lpstr>
      <vt:lpstr>優化配筋圖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Administrator</cp:lastModifiedBy>
  <cp:revision>13</cp:revision>
  <dcterms:created xsi:type="dcterms:W3CDTF">2018-11-23T07:15:42Z</dcterms:created>
  <dcterms:modified xsi:type="dcterms:W3CDTF">2018-11-23T11:17:32Z</dcterms:modified>
</cp:coreProperties>
</file>