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314" r:id="rId5"/>
    <p:sldId id="322" r:id="rId6"/>
    <p:sldId id="324" r:id="rId7"/>
    <p:sldId id="326" r:id="rId8"/>
    <p:sldId id="319" r:id="rId9"/>
    <p:sldId id="325" r:id="rId10"/>
    <p:sldId id="327" r:id="rId11"/>
    <p:sldId id="329" r:id="rId12"/>
    <p:sldId id="330" r:id="rId13"/>
    <p:sldId id="331" r:id="rId14"/>
    <p:sldId id="332" r:id="rId15"/>
    <p:sldId id="343" r:id="rId16"/>
    <p:sldId id="345" r:id="rId17"/>
    <p:sldId id="334" r:id="rId18"/>
    <p:sldId id="333" r:id="rId19"/>
    <p:sldId id="342" r:id="rId20"/>
    <p:sldId id="337" r:id="rId21"/>
    <p:sldId id="339" r:id="rId22"/>
    <p:sldId id="348" r:id="rId23"/>
    <p:sldId id="349" r:id="rId24"/>
    <p:sldId id="336" r:id="rId25"/>
    <p:sldId id="341" r:id="rId26"/>
    <p:sldId id="316" r:id="rId27"/>
    <p:sldId id="340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Modal Analysis" id="{81456D0F-5FA6-4B69-9335-661D9F8FF30B}">
          <p14:sldIdLst>
            <p14:sldId id="322"/>
            <p14:sldId id="324"/>
            <p14:sldId id="326"/>
            <p14:sldId id="319"/>
            <p14:sldId id="325"/>
            <p14:sldId id="327"/>
          </p14:sldIdLst>
        </p14:section>
        <p14:section name="IDA" id="{5AEA5AA4-AB75-4431-A4E2-08F9D253F032}">
          <p14:sldIdLst>
            <p14:sldId id="329"/>
            <p14:sldId id="330"/>
            <p14:sldId id="331"/>
            <p14:sldId id="332"/>
            <p14:sldId id="343"/>
            <p14:sldId id="345"/>
            <p14:sldId id="334"/>
            <p14:sldId id="333"/>
            <p14:sldId id="342"/>
          </p14:sldIdLst>
        </p14:section>
        <p14:section name="Pushover" id="{766CED48-AB58-482A-8B7A-32146DFDAC1C}">
          <p14:sldIdLst>
            <p14:sldId id="337"/>
            <p14:sldId id="339"/>
          </p14:sldIdLst>
        </p14:section>
        <p14:section name="GUI" id="{4985B93E-9939-477A-BA0E-1A938E934863}">
          <p14:sldIdLst>
            <p14:sldId id="348"/>
          </p14:sldIdLst>
        </p14:section>
        <p14:section name="Nonlinear Hinge" id="{F313EAF7-D61B-4C69-AE4A-DA647DC7B791}">
          <p14:sldIdLst>
            <p14:sldId id="349"/>
            <p14:sldId id="336"/>
          </p14:sldIdLst>
        </p14:section>
        <p14:section name="Roadmap" id="{4B1DB29A-4AEB-4B77-8A06-0C7ADFAC9240}">
          <p14:sldIdLst>
            <p14:sldId id="341"/>
            <p14:sldId id="316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8F8F8"/>
    <a:srgbClr val="FE1359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1417" autoAdjust="0"/>
  </p:normalViewPr>
  <p:slideViewPr>
    <p:cSldViewPr snapToGrid="0">
      <p:cViewPr>
        <p:scale>
          <a:sx n="80" d="100"/>
          <a:sy n="80" d="100"/>
        </p:scale>
        <p:origin x="1416" y="31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0-4E76-8FB0-1B73B611EB94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C0-4E76-8FB0-1B73B611EB94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9C0-4E76-8FB0-1B73B611EB94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9C0-4E76-8FB0-1B73B611E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李森蚺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10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77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(10)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714" y="1687009"/>
            <a:ext cx="6095238" cy="45523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940" y="1956391"/>
            <a:ext cx="5189661" cy="4283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762" y="627321"/>
            <a:ext cx="0" cy="581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1802" y="1259585"/>
            <a:ext cx="303993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5-storey steel braced frame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5085" y="1242464"/>
            <a:ext cx="351859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3-storey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rc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moment resist frame</a:t>
            </a:r>
          </a:p>
        </p:txBody>
      </p:sp>
      <p:sp>
        <p:nvSpPr>
          <p:cNvPr id="14" name="矩形 13"/>
          <p:cNvSpPr/>
          <p:nvPr/>
        </p:nvSpPr>
        <p:spPr>
          <a:xfrm>
            <a:off x="2144967" y="4873453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Elastic Closed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5185" y="1548208"/>
            <a:ext cx="5536816" cy="4693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48208"/>
            <a:ext cx="5689542" cy="46938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89542" y="3742660"/>
            <a:ext cx="7963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3284" y="4699591"/>
            <a:ext cx="1722474" cy="1382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88126" y="4699591"/>
            <a:ext cx="1722474" cy="1382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366" y="0"/>
            <a:ext cx="1945385" cy="160551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796902" y="1733107"/>
            <a:ext cx="478465" cy="86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49363" y="1433938"/>
            <a:ext cx="1320209" cy="2978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10083" y="108841"/>
            <a:ext cx="1233377" cy="1038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3" y="-3147713"/>
            <a:ext cx="6095238" cy="45523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7654" y="11033"/>
            <a:ext cx="2058143" cy="153717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1">
            <a:off x="7845797" y="740953"/>
            <a:ext cx="807186" cy="3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2881065" y="154096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heckmark"/>
          <p:cNvSpPr>
            <a:spLocks noChangeAspect="1"/>
          </p:cNvSpPr>
          <p:nvPr/>
        </p:nvSpPr>
        <p:spPr bwMode="auto">
          <a:xfrm>
            <a:off x="8976303" y="1540965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4843" y="1684434"/>
            <a:ext cx="6095238" cy="455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95" y="1684435"/>
            <a:ext cx="6095238" cy="4552381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794928" cy="1311128"/>
          </a:xfrm>
        </p:spPr>
        <p:txBody>
          <a:bodyPr/>
          <a:lstStyle/>
          <a:p>
            <a:r>
              <a:rPr lang="en-US" altLang="zh-TW" dirty="0" smtClean="0"/>
              <a:t>PGA versus Sa(T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5%)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6326" y="2785730"/>
            <a:ext cx="287079" cy="6379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2452" y="2342707"/>
            <a:ext cx="287079" cy="10065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81065" y="2565264"/>
            <a:ext cx="238174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Dispersion</a:t>
            </a:r>
          </a:p>
        </p:txBody>
      </p:sp>
      <p:sp>
        <p:nvSpPr>
          <p:cNvPr id="15" name="矩形 13"/>
          <p:cNvSpPr/>
          <p:nvPr/>
        </p:nvSpPr>
        <p:spPr>
          <a:xfrm>
            <a:off x="7769735" y="5107369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Elastic Closed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714" y="1691729"/>
            <a:ext cx="6095238" cy="45523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940" y="1956391"/>
            <a:ext cx="5189661" cy="4283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762" y="627321"/>
            <a:ext cx="0" cy="581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1802" y="1259585"/>
            <a:ext cx="303993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5-storey steel braced frame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5085" y="1242464"/>
            <a:ext cx="351859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3-storey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rc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moment resist frame</a:t>
            </a:r>
          </a:p>
        </p:txBody>
      </p:sp>
      <p:sp>
        <p:nvSpPr>
          <p:cNvPr id="14" name="矩形 13"/>
          <p:cNvSpPr/>
          <p:nvPr/>
        </p:nvSpPr>
        <p:spPr>
          <a:xfrm>
            <a:off x="8354381" y="4628903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Elastic Closed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1746" y="0"/>
            <a:ext cx="4572000" cy="3414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9804" y="0"/>
            <a:ext cx="4572000" cy="3414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9799" y="3443287"/>
            <a:ext cx="4572000" cy="34147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cxnSp>
        <p:nvCxnSpPr>
          <p:cNvPr id="4" name="Straight Connector 3"/>
          <p:cNvCxnSpPr/>
          <p:nvPr/>
        </p:nvCxnSpPr>
        <p:spPr>
          <a:xfrm>
            <a:off x="1392865" y="3426503"/>
            <a:ext cx="9409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1977" y="1506878"/>
            <a:ext cx="11439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/>
              <a:t>Sa(T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/>
              <a:t>, 5</a:t>
            </a:r>
            <a:r>
              <a:rPr lang="en-US" altLang="zh-TW" sz="2000" dirty="0" smtClean="0"/>
              <a:t>%)</a:t>
            </a:r>
            <a:endParaRPr lang="zh-TW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2185" y="4794059"/>
            <a:ext cx="5634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PGA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1741" y="3443287"/>
            <a:ext cx="4572000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094954" y="1239746"/>
            <a:ext cx="19053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000" baseline="-2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 set at 0.02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3806" y="1264314"/>
            <a:ext cx="35981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000" baseline="-2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uses the 20% slope criterion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691739"/>
            <a:ext cx="6095238" cy="45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" y="1701411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687009"/>
            <a:ext cx="6095238" cy="45523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762" y="627321"/>
            <a:ext cx="0" cy="581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5085" y="1242464"/>
            <a:ext cx="351859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3-storey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rc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moment resist 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366" y="1704129"/>
            <a:ext cx="5138330" cy="230832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P-Delta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No P-Delta</a:t>
            </a:r>
          </a:p>
          <a:p>
            <a:pPr algn="l">
              <a:lnSpc>
                <a:spcPct val="120000"/>
              </a:lnSpc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Consider Structural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Resurrection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 No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Consider Structural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Resurrection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Rough  Detail ( Output Size, Scaled Factor… )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78209" y="5236409"/>
            <a:ext cx="3279103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Elastic </a:t>
            </a:r>
            <a:r>
              <a:rPr lang="en-US" altLang="zh-TW" sz="4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endParaRPr lang="en-US" altLang="zh-TW" sz="4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13"/>
          <p:cNvCxnSpPr/>
          <p:nvPr/>
        </p:nvCxnSpPr>
        <p:spPr>
          <a:xfrm>
            <a:off x="2817862" y="4120116"/>
            <a:ext cx="0" cy="100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44033"/>
              </p:ext>
            </p:extLst>
          </p:nvPr>
        </p:nvGraphicFramePr>
        <p:xfrm>
          <a:off x="199838" y="1845565"/>
          <a:ext cx="6081823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24" y="0"/>
            <a:ext cx="2761488" cy="343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0512" y="0"/>
            <a:ext cx="2761488" cy="343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148" y="3439040"/>
            <a:ext cx="2745364" cy="341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5249" y="3424858"/>
            <a:ext cx="2756751" cy="3433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9736" y="1631853"/>
            <a:ext cx="88582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9736" y="5070891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4051" y="1631853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98283" y="5091317"/>
            <a:ext cx="67743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9736" y="2108021"/>
            <a:ext cx="8665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100mm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6024" y="2100930"/>
            <a:ext cx="73513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  <a:endParaRPr lang="en-US" sz="2000" dirty="0" smtClean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236" y="5594363"/>
            <a:ext cx="73513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98283" y="5655515"/>
            <a:ext cx="73513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05" b="19225"/>
          <a:stretch/>
        </p:blipFill>
        <p:spPr>
          <a:xfrm>
            <a:off x="6100933" y="2190309"/>
            <a:ext cx="5506850" cy="40510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466" b="21085"/>
          <a:stretch/>
        </p:blipFill>
        <p:spPr>
          <a:xfrm>
            <a:off x="584496" y="2232840"/>
            <a:ext cx="5506850" cy="40084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0628" y="1363090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5694" y="1363090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479" y="3575732"/>
            <a:ext cx="1934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iddle Hinge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LinearCut</a:t>
            </a:r>
            <a:r>
              <a:rPr lang="fr-FR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GUI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Thunar and WxPython on Linux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1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版面配置區 6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Nonlinear Hinge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791983" y="2719540"/>
            <a:ext cx="29216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91983" y="4165600"/>
            <a:ext cx="25256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82966" y="2719540"/>
            <a:ext cx="9787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T=0.345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82966" y="4165600"/>
            <a:ext cx="97077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T=0.752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>
            <a:stCxn id="4" idx="3"/>
          </p:cNvCxnSpPr>
          <p:nvPr/>
        </p:nvCxnSpPr>
        <p:spPr>
          <a:xfrm flipV="1">
            <a:off x="4713617" y="2933252"/>
            <a:ext cx="4883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13617" y="4396432"/>
            <a:ext cx="488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517" y="2719766"/>
            <a:ext cx="953789" cy="915358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726691" y="4162273"/>
            <a:ext cx="944629" cy="915358"/>
            <a:chOff x="726691" y="3440913"/>
            <a:chExt cx="944629" cy="91535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1054" t="19836" r="11531" b="19927"/>
            <a:stretch/>
          </p:blipFill>
          <p:spPr>
            <a:xfrm>
              <a:off x="726691" y="3440913"/>
              <a:ext cx="944629" cy="915358"/>
            </a:xfrm>
            <a:prstGeom prst="rect">
              <a:avLst/>
            </a:prstGeom>
          </p:spPr>
        </p:pic>
        <p:grpSp>
          <p:nvGrpSpPr>
            <p:cNvPr id="26" name="群組 25"/>
            <p:cNvGrpSpPr/>
            <p:nvPr/>
          </p:nvGrpSpPr>
          <p:grpSpPr>
            <a:xfrm>
              <a:off x="853440" y="3461233"/>
              <a:ext cx="71120" cy="598495"/>
              <a:chOff x="853440" y="3461233"/>
              <a:chExt cx="71120" cy="598495"/>
            </a:xfrm>
          </p:grpSpPr>
          <p:sp>
            <p:nvSpPr>
              <p:cNvPr id="19" name="橢圓 18"/>
              <p:cNvSpPr/>
              <p:nvPr/>
            </p:nvSpPr>
            <p:spPr>
              <a:xfrm>
                <a:off x="853440" y="3461233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853440" y="3724920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853440" y="3988608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1370846" y="3461233"/>
              <a:ext cx="71120" cy="598495"/>
              <a:chOff x="853440" y="3461233"/>
              <a:chExt cx="71120" cy="598495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853440" y="3461233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853440" y="3724920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853440" y="3988608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61" name="圖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940" y="2143760"/>
            <a:ext cx="5051796" cy="4168298"/>
          </a:xfrm>
          <a:prstGeom prst="rect">
            <a:avLst/>
          </a:prstGeom>
        </p:spPr>
      </p:pic>
      <p:cxnSp>
        <p:nvCxnSpPr>
          <p:cNvPr id="65" name="直線接點 64"/>
          <p:cNvCxnSpPr/>
          <p:nvPr/>
        </p:nvCxnSpPr>
        <p:spPr>
          <a:xfrm>
            <a:off x="6553200" y="2032000"/>
            <a:ext cx="0" cy="448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9333758" y="5560427"/>
            <a:ext cx="25256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728620" y="1011265"/>
            <a:ext cx="130869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2016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56" b="19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dirty="0"/>
              <a:t>E2K versus API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008"/>
            <a:ext cx="12192000" cy="26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1026" name="Picture 2" descr="https://coggle-downloads-production.s3.eu-west-1.amazonaws.com/7a517ba65c5e2160ce992ddde98c7c54768c0c7cd2458456ac29ee51bc016f95/download.png?AWSAccessKeyId=ASIA4YTCGXFHKTVDJCFP&amp;Expires=1548332475&amp;Signature=EucascneX2kn7Gpobj9fwxTtHh0%3D&amp;x-amz-security-token=FQoGZXIvYXdzEJb%2F%2F%2F%2F%2F%2F%2F%2F%2F%2FwEaDFe1F2ic8sh6yW9qrCLwAde1KhYIgvcbGAgMXAyhzuie9QE9OJHfRjz2Lpu4f4Q%2FK5jiDQ00VdC7CPI8uBIRylovHKYOvOvoEbcqDGNjJxKwgpyWNzOGRV8Lnq0xuV4AzbkEu%2FLWLj4jGf%2Ft%2BILYruzSQA61Uog6WaI9VVsSmKTGCL3Ws2Z7d6o2F4okmbT%2FboF%2F%2FH6TmeFcWHY1yKeK72nufdIwZ86TJNH9W5NYwKgc2LqNkJU%2BvXrEPotCmIqev9f0yXF2I0Vm5fwnqDXMsNGyaXYQM2H3fNwQH6BkrZYeZaLJlHV8pXwg0zPkQ5YzgUtc95tsDDvN5IPZH%2FnnzSisjaXiB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171"/>
            <a:ext cx="12186619" cy="45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3800" y="3408879"/>
            <a:ext cx="6469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</a:t>
            </a:r>
            <a:endParaRPr 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256"/>
            <a:ext cx="12192000" cy="45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64902"/>
            <a:ext cx="12192000" cy="44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Static Nonlinear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18158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Fast Nonlinear Analysis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(FNA)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Time History Analysis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Direct Integration Time History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版面配置區 6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P-Delta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791983" y="2719540"/>
            <a:ext cx="29216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91983" y="4165600"/>
            <a:ext cx="25256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82966" y="2719540"/>
            <a:ext cx="9787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T=0.345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82966" y="4165600"/>
            <a:ext cx="97077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T=0.752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2890" y="2001519"/>
            <a:ext cx="121283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P-Delta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>
            <a:stCxn id="4" idx="3"/>
          </p:cNvCxnSpPr>
          <p:nvPr/>
        </p:nvCxnSpPr>
        <p:spPr>
          <a:xfrm flipV="1">
            <a:off x="4713617" y="2933252"/>
            <a:ext cx="4883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13617" y="4396432"/>
            <a:ext cx="488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517" y="2719766"/>
            <a:ext cx="953789" cy="915358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726691" y="4162273"/>
            <a:ext cx="944629" cy="915358"/>
            <a:chOff x="726691" y="3440913"/>
            <a:chExt cx="944629" cy="91535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1054" t="19836" r="11531" b="19927"/>
            <a:stretch/>
          </p:blipFill>
          <p:spPr>
            <a:xfrm>
              <a:off x="726691" y="3440913"/>
              <a:ext cx="944629" cy="915358"/>
            </a:xfrm>
            <a:prstGeom prst="rect">
              <a:avLst/>
            </a:prstGeom>
          </p:spPr>
        </p:pic>
        <p:grpSp>
          <p:nvGrpSpPr>
            <p:cNvPr id="26" name="群組 25"/>
            <p:cNvGrpSpPr/>
            <p:nvPr/>
          </p:nvGrpSpPr>
          <p:grpSpPr>
            <a:xfrm>
              <a:off x="853440" y="3461233"/>
              <a:ext cx="71120" cy="598495"/>
              <a:chOff x="853440" y="3461233"/>
              <a:chExt cx="71120" cy="598495"/>
            </a:xfrm>
          </p:grpSpPr>
          <p:sp>
            <p:nvSpPr>
              <p:cNvPr id="19" name="橢圓 18"/>
              <p:cNvSpPr/>
              <p:nvPr/>
            </p:nvSpPr>
            <p:spPr>
              <a:xfrm>
                <a:off x="853440" y="3461233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853440" y="3724920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853440" y="3988608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1370846" y="3461233"/>
              <a:ext cx="71120" cy="598495"/>
              <a:chOff x="853440" y="3461233"/>
              <a:chExt cx="71120" cy="598495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853440" y="3461233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853440" y="3724920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853440" y="3988608"/>
                <a:ext cx="71120" cy="71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2" name="文字方塊 31"/>
          <p:cNvSpPr txBox="1"/>
          <p:nvPr/>
        </p:nvSpPr>
        <p:spPr>
          <a:xfrm>
            <a:off x="7544970" y="2001519"/>
            <a:ext cx="17674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P-Delta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6817360" y="2001519"/>
            <a:ext cx="0" cy="359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004686" y="2724505"/>
            <a:ext cx="29216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578206" y="3550805"/>
            <a:ext cx="9836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T=0.344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9926320" y="3170612"/>
            <a:ext cx="487680" cy="464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052602" y="4162273"/>
            <a:ext cx="25256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Beam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9926320" y="3886200"/>
            <a:ext cx="487680" cy="367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07" y="4949786"/>
            <a:ext cx="2147210" cy="1771689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2676300" y="934706"/>
            <a:ext cx="130869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2016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P-Delta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9223" y="2003460"/>
            <a:ext cx="3456000" cy="4303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89" y="3441789"/>
            <a:ext cx="2166563" cy="2430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2689" y="1280851"/>
            <a:ext cx="6636591" cy="19313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75725" y="2693091"/>
            <a:ext cx="3104944" cy="3650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917820" y="3714222"/>
            <a:ext cx="161037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Local Buckling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1460" y="1720919"/>
            <a:ext cx="2945219" cy="3508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84242" y="3212218"/>
            <a:ext cx="0" cy="38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82689" y="3652286"/>
            <a:ext cx="1422148" cy="275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5" idx="0"/>
          </p:cNvCxnSpPr>
          <p:nvPr/>
        </p:nvCxnSpPr>
        <p:spPr>
          <a:xfrm flipH="1">
            <a:off x="6465971" y="2211572"/>
            <a:ext cx="158113" cy="1230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82689" y="3927934"/>
            <a:ext cx="1422148" cy="1230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53693" y="3974986"/>
            <a:ext cx="1765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190330" y="5047772"/>
            <a:ext cx="106535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RC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723008" y="4307840"/>
            <a:ext cx="0" cy="680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P-Delta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7880" y="2722881"/>
            <a:ext cx="2880000" cy="35866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1817" y="2722880"/>
            <a:ext cx="2880000" cy="35866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61337" y="2102429"/>
            <a:ext cx="10493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 ton/m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080544" y="2316142"/>
            <a:ext cx="759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110361" y="2102429"/>
            <a:ext cx="143885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Same Period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46697" y="2102429"/>
            <a:ext cx="10894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 ton/m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865904" y="2316142"/>
            <a:ext cx="759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895721" y="2102429"/>
            <a:ext cx="176554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Different Period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36256" y="934706"/>
            <a:ext cx="16469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Steel Structure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2455" y="1552353"/>
            <a:ext cx="0" cy="475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版面配置區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5" r="10605"/>
          <a:stretch/>
        </p:blipFill>
        <p:spPr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3901286" y="2251447"/>
            <a:ext cx="203158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of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Inertia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64172" y="4380744"/>
            <a:ext cx="4315220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en-US" altLang="zh-TW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Problem</a:t>
            </a:r>
            <a:endParaRPr lang="zh-TW" altLang="en-US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221782" y="3042613"/>
            <a:ext cx="0" cy="100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739476" y="1623583"/>
            <a:ext cx="2161810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0.5, 0.7</a:t>
            </a:r>
            <a:endParaRPr lang="zh-TW" altLang="en-US" sz="5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4843" y="1684434"/>
            <a:ext cx="6095238" cy="455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95" y="1684435"/>
            <a:ext cx="6095238" cy="4552381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614175" cy="1311128"/>
          </a:xfrm>
        </p:spPr>
        <p:txBody>
          <a:bodyPr/>
          <a:lstStyle/>
          <a:p>
            <a:r>
              <a:rPr lang="en-US" altLang="zh-TW" dirty="0" smtClean="0"/>
              <a:t>PGA </a:t>
            </a:r>
            <a:r>
              <a:rPr lang="en-US" altLang="zh-TW" dirty="0"/>
              <a:t>v</a:t>
            </a:r>
            <a:r>
              <a:rPr lang="en-US" altLang="zh-TW" dirty="0" smtClean="0"/>
              <a:t>ersus Sa(T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5%)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6326" y="2785730"/>
            <a:ext cx="287079" cy="6379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2452" y="2342707"/>
            <a:ext cx="287079" cy="10065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ckmark"/>
          <p:cNvSpPr>
            <a:spLocks noChangeAspect="1"/>
          </p:cNvSpPr>
          <p:nvPr/>
        </p:nvSpPr>
        <p:spPr bwMode="auto">
          <a:xfrm>
            <a:off x="2881065" y="1540965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980141" y="1502216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2881065" y="2565264"/>
            <a:ext cx="238174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Dispersion</a:t>
            </a:r>
          </a:p>
        </p:txBody>
      </p:sp>
    </p:spTree>
    <p:extLst>
      <p:ext uri="{BB962C8B-B14F-4D97-AF65-F5344CB8AC3E}">
        <p14:creationId xmlns:p14="http://schemas.microsoft.com/office/powerpoint/2010/main" val="25541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714" y="1687009"/>
            <a:ext cx="6095238" cy="45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24" y="1687009"/>
            <a:ext cx="6095238" cy="45523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288917" y="851574"/>
            <a:ext cx="1517403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3381" y="851574"/>
            <a:ext cx="982000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 sz="4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6212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256</Words>
  <Application>Microsoft Office PowerPoint</Application>
  <PresentationFormat>Widescreen</PresentationFormat>
  <Paragraphs>111</Paragraphs>
  <Slides>24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306</cp:revision>
  <dcterms:created xsi:type="dcterms:W3CDTF">2015-10-12T10:51:44Z</dcterms:created>
  <dcterms:modified xsi:type="dcterms:W3CDTF">2019-01-24T13:13:40Z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