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270" r:id="rId5"/>
    <p:sldId id="256" r:id="rId6"/>
    <p:sldId id="314" r:id="rId7"/>
    <p:sldId id="328" r:id="rId8"/>
    <p:sldId id="316" r:id="rId9"/>
    <p:sldId id="319" r:id="rId10"/>
    <p:sldId id="321" r:id="rId11"/>
    <p:sldId id="323" r:id="rId12"/>
    <p:sldId id="324" r:id="rId13"/>
    <p:sldId id="325" r:id="rId14"/>
    <p:sldId id="326" r:id="rId15"/>
    <p:sldId id="327" r:id="rId16"/>
    <p:sldId id="334" r:id="rId17"/>
    <p:sldId id="331" r:id="rId18"/>
    <p:sldId id="329" r:id="rId19"/>
    <p:sldId id="332" r:id="rId20"/>
    <p:sldId id="333" r:id="rId21"/>
    <p:sldId id="338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F7F7F7"/>
    <a:srgbClr val="FFFFFF"/>
    <a:srgbClr val="3498DB"/>
    <a:srgbClr val="E95849"/>
    <a:srgbClr val="1ABC9C"/>
    <a:srgbClr val="FE1359"/>
    <a:srgbClr val="FAF8F9"/>
    <a:srgbClr val="F9E5D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05" autoAdjust="0"/>
    <p:restoredTop sz="77160" autoAdjust="0"/>
  </p:normalViewPr>
  <p:slideViewPr>
    <p:cSldViewPr snapToGrid="0">
      <p:cViewPr varScale="1">
        <p:scale>
          <a:sx n="85" d="100"/>
          <a:sy n="85" d="100"/>
        </p:scale>
        <p:origin x="1336" y="168"/>
      </p:cViewPr>
      <p:guideLst>
        <p:guide orient="horz" pos="2160"/>
        <p:guide pos="3840"/>
        <p:guide pos="529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Department of Civil and Environmental Engineering; Stanford University; CA 94305-4020; U.S.A.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07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GENERAL PROPERTIES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070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CAPACITY AND LIMIT-STATES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585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0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69544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MULTIPLE BREAK REBAR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928972"/>
            <a:ext cx="10514012" cy="442737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39788" y="1310491"/>
            <a:ext cx="5256212" cy="56143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PGA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8002" y="1348707"/>
            <a:ext cx="5257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Sa(T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,5%)</a:t>
            </a:r>
            <a:endParaRPr lang="zh-TW" altLang="en-US" sz="2800" dirty="0"/>
          </a:p>
        </p:txBody>
      </p:sp>
      <p:sp>
        <p:nvSpPr>
          <p:cNvPr id="7" name="Checkmark"/>
          <p:cNvSpPr>
            <a:spLocks noChangeAspect="1"/>
          </p:cNvSpPr>
          <p:nvPr/>
        </p:nvSpPr>
        <p:spPr bwMode="auto">
          <a:xfrm>
            <a:off x="7533800" y="1485261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2478442" y="1446512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06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NON-LINEAR SPO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cxnSp>
        <p:nvCxnSpPr>
          <p:cNvPr id="8" name="直線接點 7"/>
          <p:cNvCxnSpPr/>
          <p:nvPr/>
        </p:nvCxnSpPr>
        <p:spPr>
          <a:xfrm>
            <a:off x="1678193" y="2259106"/>
            <a:ext cx="0" cy="3474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430767" y="2269864"/>
            <a:ext cx="268941" cy="3463962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678193" y="2269864"/>
            <a:ext cx="871369" cy="3463962"/>
          </a:xfrm>
          <a:prstGeom prst="rect">
            <a:avLst/>
          </a:prstGeom>
          <a:solidFill>
            <a:srgbClr val="3498D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549562" y="2269864"/>
            <a:ext cx="3259567" cy="3463962"/>
          </a:xfrm>
          <a:prstGeom prst="rect">
            <a:avLst/>
          </a:prstGeom>
          <a:solidFill>
            <a:srgbClr val="E9584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917602"/>
            <a:ext cx="5256212" cy="416908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096000" y="1917602"/>
            <a:ext cx="1437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ELASTIC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96000" y="3346751"/>
            <a:ext cx="2635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2"/>
                </a:solidFill>
              </a:rPr>
              <a:t>NON-NEGATIVE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854077" y="3871734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329528" y="3900567"/>
            <a:ext cx="3763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2"/>
                </a:solidFill>
              </a:rPr>
              <a:t>EQUAL DISPLACEMENT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96000" y="4775901"/>
            <a:ext cx="1708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3"/>
                </a:solidFill>
              </a:rPr>
              <a:t>NEGATIVE</a:t>
            </a:r>
            <a:endParaRPr lang="zh-TW" altLang="en-US" sz="2800" dirty="0">
              <a:solidFill>
                <a:schemeClr val="accent3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27445" y="5328703"/>
            <a:ext cx="20027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3"/>
                </a:solidFill>
              </a:rPr>
              <a:t>SOFTENING</a:t>
            </a:r>
            <a:endParaRPr lang="zh-TW" altLang="en-US" sz="2800" dirty="0">
              <a:solidFill>
                <a:schemeClr val="accent3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851994" y="5290038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804481" y="2256041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279932" y="2284874"/>
            <a:ext cx="1297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MATCH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91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NON-LINEAR SPO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917602"/>
            <a:ext cx="5256212" cy="425452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096000" y="3346751"/>
            <a:ext cx="4822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NEGATIVE =&gt; NON-NEGATIVE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854077" y="4096677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29528" y="3900567"/>
            <a:ext cx="376365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NEW</a:t>
            </a:r>
          </a:p>
          <a:p>
            <a:r>
              <a:rPr lang="en-US" altLang="zh-TW" sz="2800" dirty="0">
                <a:solidFill>
                  <a:schemeClr val="accent1"/>
                </a:solidFill>
              </a:rPr>
              <a:t>EQUAL DISPLACEMENT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flipV="1">
            <a:off x="1452282" y="1785769"/>
            <a:ext cx="4937760" cy="394805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1452282" y="1785769"/>
            <a:ext cx="3012142" cy="394805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108499" y="2280621"/>
            <a:ext cx="0" cy="34532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3239845" y="2280621"/>
            <a:ext cx="0" cy="345320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60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IDA ALGORITHMS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2751800"/>
            <a:ext cx="5734050" cy="135255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917602"/>
            <a:ext cx="5256212" cy="4169084"/>
          </a:xfrm>
          <a:prstGeom prst="rect">
            <a:avLst/>
          </a:prstGeom>
        </p:spPr>
      </p:pic>
      <p:sp>
        <p:nvSpPr>
          <p:cNvPr id="15" name="橢圓 14"/>
          <p:cNvSpPr/>
          <p:nvPr/>
        </p:nvSpPr>
        <p:spPr>
          <a:xfrm>
            <a:off x="1873624" y="4378363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744532" y="4783739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2079812" y="3937598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576918" y="2652226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1626198" y="5219252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2264485" y="3503381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642796" y="3085625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3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IDA ALGORITHMS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5FD5E7C-3137-4317-97B6-9904DCD3448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9" y="1884997"/>
            <a:ext cx="5256212" cy="4438707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2217868" y="4984348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357718" y="3225475"/>
            <a:ext cx="107576" cy="1075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857321" y="4530736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801491" y="3227265"/>
            <a:ext cx="107576" cy="1075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5133037" y="4541494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692536" y="5423585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233128" y="5434374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937752" y="4984348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426995" y="2662916"/>
            <a:ext cx="205921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LESS POINTS</a:t>
            </a:r>
            <a:endParaRPr lang="zh-TW" altLang="en-US" sz="28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426995" y="4984348"/>
            <a:ext cx="2310889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MORE POINTS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3428075"/>
            <a:ext cx="57340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6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10514012" cy="701731"/>
          </a:xfrm>
        </p:spPr>
        <p:txBody>
          <a:bodyPr/>
          <a:lstStyle/>
          <a:p>
            <a:r>
              <a:rPr lang="en-US" altLang="zh-TW" dirty="0"/>
              <a:t>HUNT &amp; FILL TRACING ALGORITHM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917602"/>
            <a:ext cx="5256212" cy="4169084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516829" y="5443369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626198" y="5219252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744532" y="4783739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2994455"/>
            <a:ext cx="5810250" cy="1676400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2079812" y="3937598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576918" y="2652226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096000" y="2236582"/>
            <a:ext cx="27975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HUNTING PHASE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97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910916"/>
            <a:ext cx="10477500" cy="1276350"/>
          </a:xfrm>
          <a:prstGeom prst="rect">
            <a:avLst/>
          </a:prstGeom>
        </p:spPr>
      </p:pic>
      <p:grpSp>
        <p:nvGrpSpPr>
          <p:cNvPr id="23" name="群組 22"/>
          <p:cNvGrpSpPr/>
          <p:nvPr/>
        </p:nvGrpSpPr>
        <p:grpSpPr>
          <a:xfrm>
            <a:off x="5085594" y="2369828"/>
            <a:ext cx="5256212" cy="4169084"/>
            <a:chOff x="3450432" y="2369828"/>
            <a:chExt cx="5256212" cy="4169084"/>
          </a:xfrm>
        </p:grpSpPr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450432" y="2369828"/>
              <a:ext cx="5256212" cy="4169084"/>
            </a:xfrm>
            <a:prstGeom prst="rect">
              <a:avLst/>
            </a:prstGeom>
          </p:spPr>
        </p:pic>
        <p:sp>
          <p:nvSpPr>
            <p:cNvPr id="25" name="橢圓 24"/>
            <p:cNvSpPr/>
            <p:nvPr/>
          </p:nvSpPr>
          <p:spPr>
            <a:xfrm>
              <a:off x="4130933" y="5873676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4240302" y="5649559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4358636" y="5214046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4693916" y="4367905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6191022" y="3082533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7279338" y="2836899"/>
              <a:ext cx="107576" cy="1075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7992991" y="2756685"/>
              <a:ext cx="107576" cy="1075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2" name="矩形 31"/>
          <p:cNvSpPr/>
          <p:nvPr/>
        </p:nvSpPr>
        <p:spPr>
          <a:xfrm>
            <a:off x="838201" y="2756685"/>
            <a:ext cx="380950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FILL PHASE – </a:t>
            </a:r>
          </a:p>
          <a:p>
            <a:r>
              <a:rPr lang="en-US" altLang="zh-TW" sz="2800" dirty="0">
                <a:solidFill>
                  <a:schemeClr val="accent1"/>
                </a:solidFill>
              </a:rPr>
              <a:t>CAPACITY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chemeClr val="accent1"/>
                </a:solidFill>
              </a:rPr>
              <a:t>RESOLUTION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5085594" y="2369828"/>
            <a:ext cx="5256212" cy="4169084"/>
            <a:chOff x="3450432" y="2369828"/>
            <a:chExt cx="5256212" cy="4169084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450432" y="2369828"/>
              <a:ext cx="5256212" cy="4169084"/>
            </a:xfrm>
            <a:prstGeom prst="rect">
              <a:avLst/>
            </a:prstGeom>
          </p:spPr>
        </p:pic>
        <p:sp>
          <p:nvSpPr>
            <p:cNvPr id="7" name="橢圓 6"/>
            <p:cNvSpPr/>
            <p:nvPr/>
          </p:nvSpPr>
          <p:spPr>
            <a:xfrm>
              <a:off x="4130933" y="5873676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4240302" y="5649559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4358636" y="5214046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4693916" y="4367905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6191022" y="3082533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5160081" y="3654481"/>
              <a:ext cx="107576" cy="1075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5549150" y="3327942"/>
              <a:ext cx="107576" cy="1075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4855282" y="4013218"/>
              <a:ext cx="107576" cy="1075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4520001" y="4757289"/>
              <a:ext cx="107576" cy="1075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7279338" y="2836899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7992991" y="2756685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7550" y="949015"/>
            <a:ext cx="8181975" cy="123825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838201" y="2756685"/>
            <a:ext cx="380950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FILL PHASE – </a:t>
            </a:r>
          </a:p>
          <a:p>
            <a:r>
              <a:rPr lang="en-US" altLang="zh-TW" sz="2800" dirty="0">
                <a:solidFill>
                  <a:schemeClr val="accent1"/>
                </a:solidFill>
              </a:rPr>
              <a:t>DEMAND RESOLUTION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4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2755732"/>
            <a:ext cx="2602141" cy="523220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SINGLE IDA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CONCLUSIONS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2755732"/>
            <a:ext cx="2602141" cy="523220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MULTI-IDA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2755732"/>
            <a:ext cx="2602141" cy="523220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OTHERS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9788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SOFTENS, SOFTENING &amp; HARDENING, RESURRECTION, LIMIT-STATES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94930" y="3401622"/>
            <a:ext cx="2602141" cy="83099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STATISTICS </a:t>
            </a:r>
            <a:r>
              <a:rPr lang="en-US" altLang="zh-TW" dirty="0"/>
              <a:t>METHOD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PBEE FRAMEWORK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50072" y="3401622"/>
            <a:ext cx="2602141" cy="116608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it-IT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SCALING LEGITIMACY</a:t>
            </a:r>
          </a:p>
          <a:p>
            <a:pPr>
              <a:lnSpc>
                <a:spcPct val="120000"/>
              </a:lnSpc>
            </a:pPr>
            <a:r>
              <a:rPr lang="it-IT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NON-LINEAR SPO</a:t>
            </a:r>
          </a:p>
          <a:p>
            <a:pPr>
              <a:lnSpc>
                <a:spcPct val="120000"/>
              </a:lnSpc>
            </a:pPr>
            <a:r>
              <a:rPr lang="it-IT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IDA ALGORITHMS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457ED41-87B9-439A-B4C6-05A40BAEA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04285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Incremental dynamic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21126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Dimitrios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Vamvatsikos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C.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Allin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Cornell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EARTHQUAKE ENGINEERING AND STRUCTURAL DYNAMICS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2002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CCBCE4-971A-487B-8E52-72596427BD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8468276-5B47-4CC7-AB1A-8B3EFB745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B53647-65EB-4C9E-AFE7-DCB57C42645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7012" y="0"/>
            <a:ext cx="4263614" cy="339559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5A3C1B1-0CFF-4F5B-AB63-0F86C7AC301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8599" y="3389372"/>
            <a:ext cx="4263614" cy="346862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94F37C7-1FBE-49D7-850C-829ABB130E00}"/>
              </a:ext>
            </a:extLst>
          </p:cNvPr>
          <p:cNvSpPr/>
          <p:nvPr/>
        </p:nvSpPr>
        <p:spPr>
          <a:xfrm>
            <a:off x="839788" y="4239740"/>
            <a:ext cx="51600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SINGLE TIME-HISTORY ANALYSIS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21BD32-FA55-4987-8FEB-316CCD0553F1}"/>
              </a:ext>
            </a:extLst>
          </p:cNvPr>
          <p:cNvSpPr/>
          <p:nvPr/>
        </p:nvSpPr>
        <p:spPr>
          <a:xfrm>
            <a:off x="3346653" y="4862076"/>
            <a:ext cx="31975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INCREMENTAL ONE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839788" y="2196696"/>
            <a:ext cx="3939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SINGLE STATIC ANALYSIS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351007" y="2749123"/>
            <a:ext cx="31366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INCREMENTAL SPO</a:t>
            </a:r>
            <a:endParaRPr lang="zh-TW" altLang="en-US" sz="28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2849719" y="2710458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842818" y="4823411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7605656" y="2990626"/>
            <a:ext cx="10758" cy="570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7885355" y="2054711"/>
            <a:ext cx="625736" cy="162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8412480" y="1011265"/>
            <a:ext cx="2291379" cy="4916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322729" y="3710012"/>
            <a:ext cx="647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3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4DDB1A-239D-4E2E-B530-E73058A8C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grpSp>
        <p:nvGrpSpPr>
          <p:cNvPr id="6" name="群組 5"/>
          <p:cNvGrpSpPr/>
          <p:nvPr/>
        </p:nvGrpSpPr>
        <p:grpSpPr>
          <a:xfrm>
            <a:off x="939945" y="14587"/>
            <a:ext cx="8121082" cy="6858000"/>
            <a:chOff x="2039678" y="14887"/>
            <a:chExt cx="8121082" cy="68580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05FD5E7C-3137-4317-97B6-9904DCD34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039678" y="14887"/>
              <a:ext cx="8121082" cy="6858000"/>
            </a:xfrm>
            <a:prstGeom prst="rect">
              <a:avLst/>
            </a:prstGeom>
          </p:spPr>
        </p:pic>
        <p:cxnSp>
          <p:nvCxnSpPr>
            <p:cNvPr id="16" name="直線接點 15"/>
            <p:cNvCxnSpPr/>
            <p:nvPr/>
          </p:nvCxnSpPr>
          <p:spPr>
            <a:xfrm flipV="1">
              <a:off x="2788707" y="4055797"/>
              <a:ext cx="1687977" cy="2139808"/>
            </a:xfrm>
            <a:prstGeom prst="line">
              <a:avLst/>
            </a:prstGeom>
            <a:ln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4903769" y="4901997"/>
              <a:ext cx="2392898" cy="3938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TW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EQUAL DISPLACEMENT</a:t>
              </a:r>
              <a:endParaRPr lang="zh-TW" alt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633135" y="1470490"/>
              <a:ext cx="934166" cy="39389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TW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INFINITY</a:t>
              </a:r>
              <a:endParaRPr lang="zh-TW" alt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24" name="直線接點 23"/>
            <p:cNvCxnSpPr/>
            <p:nvPr/>
          </p:nvCxnSpPr>
          <p:spPr>
            <a:xfrm flipV="1">
              <a:off x="6754685" y="4121510"/>
              <a:ext cx="1687977" cy="2139808"/>
            </a:xfrm>
            <a:prstGeom prst="line">
              <a:avLst/>
            </a:prstGeom>
            <a:ln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單箭頭接點 4"/>
            <p:cNvCxnSpPr/>
            <p:nvPr/>
          </p:nvCxnSpPr>
          <p:spPr>
            <a:xfrm>
              <a:off x="3937299" y="1667435"/>
              <a:ext cx="1247887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/>
            <p:nvPr/>
          </p:nvCxnSpPr>
          <p:spPr>
            <a:xfrm>
              <a:off x="8113059" y="1281953"/>
              <a:ext cx="1247887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/>
          <p:cNvSpPr txBox="1"/>
          <p:nvPr/>
        </p:nvSpPr>
        <p:spPr>
          <a:xfrm>
            <a:off x="9926907" y="1968389"/>
            <a:ext cx="151131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SOFTENS</a:t>
            </a:r>
            <a:endParaRPr lang="zh-TW" altLang="en-US" sz="28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9675396" y="3548768"/>
            <a:ext cx="2014334" cy="15955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SOFTENING </a:t>
            </a:r>
          </a:p>
          <a:p>
            <a:pPr algn="ctr">
              <a:lnSpc>
                <a:spcPct val="120000"/>
              </a:lnSpc>
            </a:pPr>
            <a:r>
              <a:rPr lang="en-US" altLang="zh-TW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 </a:t>
            </a:r>
          </a:p>
          <a:p>
            <a:pPr algn="ctr">
              <a:lnSpc>
                <a:spcPct val="120000"/>
              </a:lnSpc>
            </a:pPr>
            <a:r>
              <a:rPr lang="en-US" altLang="zh-TW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HARDENING</a:t>
            </a:r>
            <a:endParaRPr lang="zh-TW" altLang="en-US" sz="28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456859" y="2758097"/>
            <a:ext cx="451406" cy="562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？</a:t>
            </a:r>
          </a:p>
        </p:txBody>
      </p:sp>
      <p:cxnSp>
        <p:nvCxnSpPr>
          <p:cNvPr id="26" name="直線接點 25"/>
          <p:cNvCxnSpPr>
            <a:stCxn id="28" idx="3"/>
          </p:cNvCxnSpPr>
          <p:nvPr/>
        </p:nvCxnSpPr>
        <p:spPr>
          <a:xfrm flipV="1">
            <a:off x="839788" y="2529825"/>
            <a:ext cx="7906179" cy="529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29" idx="3"/>
          </p:cNvCxnSpPr>
          <p:nvPr/>
        </p:nvCxnSpPr>
        <p:spPr>
          <a:xfrm>
            <a:off x="839788" y="5941792"/>
            <a:ext cx="790617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282584" y="2321410"/>
            <a:ext cx="55720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000" dirty="0">
                <a:solidFill>
                  <a:srgbClr val="1ABC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0.2g</a:t>
            </a:r>
            <a:endParaRPr lang="zh-TW" altLang="en-US" sz="2000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82584" y="5728079"/>
            <a:ext cx="55720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0.2g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5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1C1B731-2A60-45BA-95D0-FFC7D375952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1425"/>
            <a:ext cx="4152452" cy="334465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D364D3A-6FC1-4C82-A99E-EA64B901E02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2240" y="10350"/>
            <a:ext cx="4007454" cy="332407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53AD8B7-B5FE-4BE2-8421-08B1552B2CB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3359250"/>
            <a:ext cx="4428728" cy="351227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209511" y="4853777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2"/>
                </a:solidFill>
              </a:rPr>
              <a:t>FUSE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9694" y="1422141"/>
            <a:ext cx="29514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EARLIER YIELDING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5340" y="3402180"/>
            <a:ext cx="4418460" cy="346934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293687" y="5366331"/>
            <a:ext cx="46891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3"/>
                </a:solidFill>
              </a:rPr>
              <a:t>STRUCTURAL RESURRECTION</a:t>
            </a:r>
            <a:endParaRPr lang="zh-TW" altLang="en-US" sz="2800" dirty="0">
              <a:solidFill>
                <a:schemeClr val="accent3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148379" y="1270070"/>
            <a:ext cx="1586138" cy="40231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3561473" y="818249"/>
            <a:ext cx="2094527" cy="165667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648636" y="5127160"/>
            <a:ext cx="455533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07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版面配置區 10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121332" cy="2048766"/>
          </a:xfrm>
        </p:spPr>
        <p:txBody>
          <a:bodyPr/>
          <a:lstStyle/>
          <a:p>
            <a:r>
              <a:rPr lang="en-US" altLang="zh-TW" dirty="0"/>
              <a:t>CAPACITY AND LIMIT-STATES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7" y="2001073"/>
            <a:ext cx="5295101" cy="435527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59489" y="2001073"/>
            <a:ext cx="5294312" cy="4355277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 flipV="1">
            <a:off x="6712772" y="2317305"/>
            <a:ext cx="2108498" cy="879926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642298" y="1635948"/>
            <a:ext cx="4128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FEMA 20% TANGENT SLOPE APPROACH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6562165" y="4130936"/>
            <a:ext cx="960888" cy="1764257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83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MULTI-RECORD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845878"/>
            <a:ext cx="5256212" cy="425791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1255" y="2048789"/>
            <a:ext cx="2486025" cy="3333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23467" y="1362131"/>
            <a:ext cx="38551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PARAMETRIC METHODS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6504158" y="2910623"/>
            <a:ext cx="4781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NON-PARAMETRIC METHODS</a:t>
            </a:r>
            <a:endParaRPr lang="zh-TW" altLang="en-US" sz="28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31195" y="5155998"/>
            <a:ext cx="3524250" cy="381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89979" y="5646550"/>
            <a:ext cx="3819525" cy="3810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491317" y="4523226"/>
            <a:ext cx="1696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CAPACITY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31195" y="3808557"/>
            <a:ext cx="772006" cy="3693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MEAN </a:t>
            </a:r>
          </a:p>
        </p:txBody>
      </p:sp>
      <p:sp>
        <p:nvSpPr>
          <p:cNvPr id="12" name="Checkmark"/>
          <p:cNvSpPr>
            <a:spLocks noChangeAspect="1"/>
          </p:cNvSpPr>
          <p:nvPr/>
        </p:nvSpPr>
        <p:spPr bwMode="auto">
          <a:xfrm>
            <a:off x="8137868" y="3475704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6899372" y="344050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矩形 7"/>
          <p:cNvSpPr/>
          <p:nvPr/>
        </p:nvSpPr>
        <p:spPr>
          <a:xfrm>
            <a:off x="7798921" y="3808557"/>
            <a:ext cx="101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MEDIAN</a:t>
            </a:r>
          </a:p>
        </p:txBody>
      </p:sp>
    </p:spTree>
    <p:extLst>
      <p:ext uri="{BB962C8B-B14F-4D97-AF65-F5344CB8AC3E}">
        <p14:creationId xmlns:p14="http://schemas.microsoft.com/office/powerpoint/2010/main" val="407904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120410" cy="701731"/>
          </a:xfrm>
        </p:spPr>
        <p:txBody>
          <a:bodyPr/>
          <a:lstStyle/>
          <a:p>
            <a:r>
              <a:rPr lang="en-US" altLang="zh-TW" dirty="0"/>
              <a:t>PBEE FRAMEWORK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68563" y="1640630"/>
            <a:ext cx="718185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39788" y="3952801"/>
                <a:ext cx="4064959" cy="916148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𝐷𝑉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1, 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𝑙𝑖𝑚𝑖𝑡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−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𝑠𝑡𝑎𝑡𝑒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𝑖𝑠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𝑒𝑥𝑐𝑒𝑒𝑑𝑒𝑑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0, 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3952801"/>
                <a:ext cx="4064959" cy="91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2879800"/>
            <a:ext cx="2562225" cy="3238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3392488"/>
            <a:ext cx="1895475" cy="371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39788" y="5007598"/>
                <a:ext cx="2603790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𝜆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𝐼𝑀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h𝑎𝑧𝑎𝑟𝑑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𝑐𝑢𝑟𝑣𝑒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5007598"/>
                <a:ext cx="260379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839788" y="5650919"/>
                <a:ext cx="7717882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𝐺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𝐷𝑀</m:t>
                          </m:r>
                        </m:e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𝐼𝑀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:(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𝑐𝑜𝑛𝑑𝑖𝑡𝑖𝑜𝑛𝑎𝑙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𝑐𝑜𝑚𝑝𝑙𝑒𝑚𝑒𝑛𝑡𝑎𝑟𝑦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𝑐𝑢𝑚𝑢𝑙𝑎𝑡𝑖𝑣𝑒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𝑑𝑖𝑠𝑡𝑟𝑖𝑏𝑢𝑡𝑖𝑜𝑛</m:t>
                      </m:r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5650919"/>
                <a:ext cx="771788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59488" y="2638685"/>
            <a:ext cx="26384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8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195713" cy="701731"/>
          </a:xfrm>
        </p:spPr>
        <p:txBody>
          <a:bodyPr/>
          <a:lstStyle/>
          <a:p>
            <a:r>
              <a:rPr lang="en-US" altLang="zh-TW" dirty="0"/>
              <a:t>SCALING LEGITIMACY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914862"/>
            <a:ext cx="5256213" cy="402454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96001" y="195646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/>
              <a:t>ROOF DUCTILITY RESPONSE OF A </a:t>
            </a:r>
          </a:p>
          <a:p>
            <a:r>
              <a:rPr lang="en-US" altLang="zh-TW" sz="2800" dirty="0">
                <a:solidFill>
                  <a:schemeClr val="accent1"/>
                </a:solidFill>
              </a:rPr>
              <a:t>T</a:t>
            </a:r>
            <a:r>
              <a:rPr lang="en-US" altLang="zh-TW" sz="2800" baseline="-25000" dirty="0">
                <a:solidFill>
                  <a:schemeClr val="accent1"/>
                </a:solidFill>
              </a:rPr>
              <a:t>1</a:t>
            </a:r>
            <a:r>
              <a:rPr lang="en-US" altLang="zh-TW" sz="2800" dirty="0">
                <a:solidFill>
                  <a:schemeClr val="accent1"/>
                </a:solidFill>
              </a:rPr>
              <a:t>= 1s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96000" y="3438391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/>
              <a:t>MDOF STEEL FRAME SUBJECTED TO </a:t>
            </a:r>
          </a:p>
          <a:p>
            <a:r>
              <a:rPr lang="en-US" altLang="zh-TW" sz="2800" dirty="0">
                <a:solidFill>
                  <a:schemeClr val="accent1"/>
                </a:solidFill>
              </a:rPr>
              <a:t>20 RECORDS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96000" y="4920322"/>
            <a:ext cx="5403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SCALED TO </a:t>
            </a:r>
            <a:r>
              <a:rPr lang="en-US" altLang="zh-TW" sz="2800" dirty="0">
                <a:solidFill>
                  <a:schemeClr val="accent1"/>
                </a:solidFill>
              </a:rPr>
              <a:t>5 LEVELS</a:t>
            </a:r>
            <a:r>
              <a:rPr lang="en-US" altLang="zh-TW" sz="2800" dirty="0"/>
              <a:t> OF Sa(T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,5%)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30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 anchor="t">
        <a:spAutoFit/>
      </a:bodyPr>
      <a:lstStyle>
        <a:defPPr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BF5EC3-CBCF-41C7-846F-A9B4B81CCEA8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5062</TotalTime>
  <Words>243</Words>
  <Application>Microsoft Macintosh PowerPoint</Application>
  <PresentationFormat>寬螢幕</PresentationFormat>
  <Paragraphs>105</Paragraphs>
  <Slides>18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Segoe UI</vt:lpstr>
      <vt:lpstr>Segoe UI Light</vt:lpstr>
      <vt:lpstr>Arial</vt:lpstr>
      <vt:lpstr>Calibri</vt:lpstr>
      <vt:lpstr>Cambria Math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乃宥然</cp:lastModifiedBy>
  <cp:revision>262</cp:revision>
  <dcterms:created xsi:type="dcterms:W3CDTF">2015-10-12T10:51:44Z</dcterms:created>
  <dcterms:modified xsi:type="dcterms:W3CDTF">2019-02-15T07:37:12Z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