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314" r:id="rId5"/>
    <p:sldId id="395" r:id="rId6"/>
    <p:sldId id="398" r:id="rId7"/>
    <p:sldId id="397" r:id="rId8"/>
    <p:sldId id="391" r:id="rId9"/>
    <p:sldId id="392" r:id="rId10"/>
    <p:sldId id="393" r:id="rId11"/>
    <p:sldId id="349" r:id="rId12"/>
    <p:sldId id="350" r:id="rId13"/>
    <p:sldId id="417" r:id="rId14"/>
    <p:sldId id="399" r:id="rId15"/>
    <p:sldId id="400" r:id="rId16"/>
    <p:sldId id="369" r:id="rId17"/>
    <p:sldId id="382" r:id="rId18"/>
    <p:sldId id="401" r:id="rId19"/>
    <p:sldId id="396" r:id="rId20"/>
    <p:sldId id="418" r:id="rId21"/>
    <p:sldId id="402" r:id="rId22"/>
    <p:sldId id="403" r:id="rId23"/>
    <p:sldId id="406" r:id="rId24"/>
    <p:sldId id="407" r:id="rId25"/>
    <p:sldId id="411" r:id="rId26"/>
    <p:sldId id="412" r:id="rId27"/>
    <p:sldId id="408" r:id="rId28"/>
    <p:sldId id="409" r:id="rId29"/>
    <p:sldId id="410" r:id="rId30"/>
    <p:sldId id="413" r:id="rId31"/>
    <p:sldId id="419" r:id="rId32"/>
    <p:sldId id="414" r:id="rId33"/>
    <p:sldId id="316" r:id="rId34"/>
    <p:sldId id="390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IDA vs Pushover" id="{33525A39-1BB0-420E-A99F-89CE9DAF8F9A}">
          <p14:sldIdLst>
            <p14:sldId id="395"/>
            <p14:sldId id="398"/>
            <p14:sldId id="397"/>
            <p14:sldId id="391"/>
            <p14:sldId id="392"/>
            <p14:sldId id="393"/>
            <p14:sldId id="349"/>
            <p14:sldId id="350"/>
          </p14:sldIdLst>
        </p14:section>
        <p14:section name="FEMA" id="{D649DAEF-F8B3-4CC4-97F8-B7754DD18883}">
          <p14:sldIdLst>
            <p14:sldId id="417"/>
            <p14:sldId id="399"/>
            <p14:sldId id="400"/>
            <p14:sldId id="369"/>
            <p14:sldId id="382"/>
            <p14:sldId id="401"/>
            <p14:sldId id="396"/>
          </p14:sldIdLst>
        </p14:section>
        <p14:section name="Structure" id="{4985B93E-9939-477A-BA0E-1A938E934863}">
          <p14:sldIdLst>
            <p14:sldId id="418"/>
            <p14:sldId id="402"/>
            <p14:sldId id="403"/>
            <p14:sldId id="406"/>
            <p14:sldId id="407"/>
            <p14:sldId id="411"/>
            <p14:sldId id="412"/>
            <p14:sldId id="408"/>
            <p14:sldId id="409"/>
            <p14:sldId id="410"/>
            <p14:sldId id="413"/>
            <p14:sldId id="419"/>
            <p14:sldId id="414"/>
          </p14:sldIdLst>
        </p14:section>
        <p14:section name="Roadmap" id="{4B1DB29A-4AEB-4B77-8A06-0C7ADFAC9240}">
          <p14:sldIdLst>
            <p14:sldId id="316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FFFFFF"/>
    <a:srgbClr val="E7E6E6"/>
    <a:srgbClr val="F7F7F7"/>
    <a:srgbClr val="F8F8F8"/>
    <a:srgbClr val="FE1359"/>
    <a:srgbClr val="FAF8F9"/>
    <a:srgbClr val="F9E5D7"/>
    <a:srgbClr val="1B1B1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404" autoAdjust="0"/>
  </p:normalViewPr>
  <p:slideViewPr>
    <p:cSldViewPr snapToGrid="0">
      <p:cViewPr varScale="1">
        <p:scale>
          <a:sx n="90" d="100"/>
          <a:sy n="90" d="100"/>
        </p:scale>
        <p:origin x="1120" y="184"/>
      </p:cViewPr>
      <p:guideLst>
        <p:guide orient="horz" pos="2160"/>
        <p:guide pos="3840"/>
        <p:guide pos="529"/>
        <p:guide pos="7151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7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(13)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FEMA 273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605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Static Procedure (LSP)</a:t>
            </a:r>
          </a:p>
          <a:p>
            <a:pPr>
              <a:lnSpc>
                <a:spcPct val="120000"/>
              </a:lnSpc>
            </a:pPr>
            <a:r>
              <a:rPr lang="en-US" altLang="zh-TW" sz="2800" dirty="0"/>
              <a:t>Linear Dynamic Procedure (LDP) </a:t>
            </a:r>
          </a:p>
          <a:p>
            <a:pPr>
              <a:lnSpc>
                <a:spcPct val="120000"/>
              </a:lnSpc>
            </a:pPr>
            <a:r>
              <a:rPr lang="en-US" altLang="zh-TW" sz="2800" dirty="0"/>
              <a:t>Nonlinear Static Procedure (NSP)</a:t>
            </a:r>
          </a:p>
          <a:p>
            <a:pPr>
              <a:lnSpc>
                <a:spcPct val="120000"/>
              </a:lnSpc>
            </a:pPr>
            <a:r>
              <a:rPr lang="en-US" altLang="zh-TW" sz="2800" dirty="0"/>
              <a:t>Nonlinear Dynamic Procedure (NDP)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7573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35" y="863601"/>
            <a:ext cx="6099565" cy="5994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67962"/>
            <a:ext cx="6096000" cy="62900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47511" y="5374640"/>
            <a:ext cx="319741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LSP: Design Base Earthquake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21068" y="5374640"/>
            <a:ext cx="32422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LDP: Design Base Earthquake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92218"/>
            <a:ext cx="6096000" cy="62657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883273"/>
            <a:ext cx="6096000" cy="59747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0564" y="5381599"/>
            <a:ext cx="397487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LSP: Maximum Consider Earthquake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34122" y="5364478"/>
            <a:ext cx="401975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LDP: Maximum Consider Earthquake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97780A8-55AE-48DC-B7FD-1EE2C4291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871652" cy="1311128"/>
          </a:xfrm>
        </p:spPr>
        <p:txBody>
          <a:bodyPr/>
          <a:lstStyle/>
          <a:p>
            <a:r>
              <a:rPr lang="en-US" altLang="zh-TW" dirty="0"/>
              <a:t>Nonlinear Static Procedure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778890-2725-4072-8B83-18EA2402F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728A0B-9C55-4E09-9E51-F9BC1BD32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873"/>
          <a:stretch/>
        </p:blipFill>
        <p:spPr>
          <a:xfrm>
            <a:off x="474923" y="2291136"/>
            <a:ext cx="5468072" cy="53579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D8AC36-38BD-4216-B89C-2177CB13A1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022"/>
          <a:stretch/>
        </p:blipFill>
        <p:spPr>
          <a:xfrm>
            <a:off x="6073874" y="2291136"/>
            <a:ext cx="5297959" cy="534769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A3736A-095D-4BA9-A318-F923F1CF8E08}"/>
              </a:ext>
            </a:extLst>
          </p:cNvPr>
          <p:cNvSpPr txBox="1"/>
          <p:nvPr/>
        </p:nvSpPr>
        <p:spPr>
          <a:xfrm>
            <a:off x="2969231" y="1756881"/>
            <a:ext cx="82971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C451D-2064-49EC-A687-D2D7BD7D1E71}"/>
              </a:ext>
            </a:extLst>
          </p:cNvPr>
          <p:cNvSpPr txBox="1"/>
          <p:nvPr/>
        </p:nvSpPr>
        <p:spPr>
          <a:xfrm>
            <a:off x="8435083" y="1756881"/>
            <a:ext cx="115031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7208C43-52E1-49A6-B742-73AA96A39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7975439" cy="701731"/>
          </a:xfrm>
        </p:spPr>
        <p:txBody>
          <a:bodyPr/>
          <a:lstStyle/>
          <a:p>
            <a:r>
              <a:rPr lang="en-US" altLang="zh-TW" dirty="0"/>
              <a:t>Nonlinear Dynamic Procedure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62A905-98D1-40A4-8B45-90F15B792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D8F4D-91BB-496F-9317-D403F8CAD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423" b="16672"/>
          <a:stretch/>
        </p:blipFill>
        <p:spPr>
          <a:xfrm>
            <a:off x="436059" y="2352782"/>
            <a:ext cx="5530408" cy="42454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AD704B-7CD5-4908-8C74-EE5FA685A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423" b="19704"/>
          <a:stretch/>
        </p:blipFill>
        <p:spPr>
          <a:xfrm>
            <a:off x="6038384" y="2342513"/>
            <a:ext cx="5530408" cy="40375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9617B9E-9596-4795-A8DA-691719B0748E}"/>
              </a:ext>
            </a:extLst>
          </p:cNvPr>
          <p:cNvSpPr txBox="1"/>
          <p:nvPr/>
        </p:nvSpPr>
        <p:spPr>
          <a:xfrm>
            <a:off x="2969231" y="1756881"/>
            <a:ext cx="82971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A70A3-3E88-459D-8A6D-B3A24B323632}"/>
              </a:ext>
            </a:extLst>
          </p:cNvPr>
          <p:cNvSpPr txBox="1"/>
          <p:nvPr/>
        </p:nvSpPr>
        <p:spPr>
          <a:xfrm>
            <a:off x="8435083" y="1756881"/>
            <a:ext cx="115031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52" y="0"/>
            <a:ext cx="6748895" cy="74000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392" y="559194"/>
            <a:ext cx="1228571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00" y="2933762"/>
            <a:ext cx="4800000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FEMA P695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tructure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design spectrum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 records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CMR, ACMR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208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"/>
            <a:ext cx="5256212" cy="70172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7587" y="1"/>
            <a:ext cx="5256213" cy="4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38326"/>
            <a:ext cx="6096000" cy="45522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0557" y="1128146"/>
            <a:ext cx="6101443" cy="48742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34182" y="523739"/>
            <a:ext cx="142763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Space frame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36703" y="523739"/>
            <a:ext cx="18091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Perimeter frame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9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 and IDA too much </a:t>
            </a: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difference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152809"/>
            <a:ext cx="6095238" cy="4552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531360" y="2763520"/>
            <a:ext cx="0" cy="139192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"/>
            <a:ext cx="5256212" cy="70172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7587" y="1"/>
            <a:ext cx="5256213" cy="40596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4240" y="1493520"/>
            <a:ext cx="5155200" cy="1767840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0294" y="5415279"/>
            <a:ext cx="5155200" cy="680721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04240" y="6543040"/>
            <a:ext cx="5155200" cy="178435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86853" y="3088639"/>
            <a:ext cx="5050107" cy="680721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86852" y="1727200"/>
            <a:ext cx="5050107" cy="447040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0"/>
            <a:ext cx="8104762" cy="226666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286571"/>
            <a:ext cx="10133333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364197"/>
            <a:ext cx="10028571" cy="37142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0"/>
            <a:ext cx="8019048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345478"/>
            <a:ext cx="10171428" cy="33809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0"/>
            <a:ext cx="8228571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731" y="0"/>
            <a:ext cx="8232537" cy="68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8381" y="0"/>
            <a:ext cx="8495238" cy="6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3201" y="-1678"/>
            <a:ext cx="8509000" cy="68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258843"/>
            <a:ext cx="5236162" cy="21701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3471997"/>
            <a:ext cx="5236162" cy="21557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7587" y="1258843"/>
            <a:ext cx="5256213" cy="42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634936"/>
            <a:ext cx="4151086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 records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138" y="0"/>
            <a:ext cx="5677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CMR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4748" y="1919504"/>
            <a:ext cx="4355583" cy="30189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322" y="1787560"/>
            <a:ext cx="4688556" cy="32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974"/>
            <a:ext cx="6095999" cy="472805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28299" y="4645002"/>
            <a:ext cx="318612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Convenient for 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 analysis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28299" y="1785570"/>
                <a:ext cx="4022511" cy="42742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Need to </a:t>
                </a:r>
                <a:r>
                  <a:rPr lang="en-US" altLang="zh-TW" sz="2000" dirty="0">
                    <a:solidFill>
                      <a:schemeClr val="accent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determine</a:t>
                </a:r>
                <a:r>
                  <a:rPr lang="en-US" altLang="zh-TW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𝑆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𝑆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</m:oMath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299" y="1785570"/>
                <a:ext cx="4022511" cy="427425"/>
              </a:xfrm>
              <a:prstGeom prst="rect">
                <a:avLst/>
              </a:prstGeom>
              <a:blipFill>
                <a:blip r:embed="rId3"/>
                <a:stretch>
                  <a:fillRect l="-3788" t="-1429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828299" y="3198166"/>
            <a:ext cx="324999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simplifying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assumptions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4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424763" y="2498649"/>
            <a:ext cx="8079776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 </a:t>
            </a: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 Use In Complex Structure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Simulate Model: </a:t>
            </a: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FEMA P695 Model?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Actual Model ( from corporation )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9581" y="2498649"/>
            <a:ext cx="0" cy="1200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7487"/>
            <a:ext cx="6095238" cy="4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956439"/>
            <a:ext cx="5533501" cy="4144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91254" y="792479"/>
            <a:ext cx="411272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Capacity Curve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pattern: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triangle, uniform, power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97329" y="792478"/>
            <a:ext cx="3398623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 curve 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TAP010 scaled factor: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0.5:0.5:10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Procedure B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981610" y="1859340"/>
            <a:ext cx="2545120" cy="156966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 d*, a* )</a:t>
            </a: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dy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ay )</a:t>
            </a: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dpi, </a:t>
            </a:r>
            <a:r>
              <a:rPr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Beff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point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1610" y="3831254"/>
            <a:ext cx="2192484" cy="19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86079"/>
            <a:ext cx="4064000" cy="30446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6559" y="390553"/>
            <a:ext cx="4056079" cy="30387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5921" y="376772"/>
            <a:ext cx="4074144" cy="30522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7567"/>
            <a:ext cx="4064000" cy="30446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4159" y="3443073"/>
            <a:ext cx="4068479" cy="30480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2797" y="3441379"/>
            <a:ext cx="4039203" cy="302609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637982" y="2468879"/>
            <a:ext cx="78803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SF: 0.5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717222" y="2479038"/>
            <a:ext cx="78803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SF: 2.5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782333" y="2468878"/>
            <a:ext cx="79284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SF: 4.5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35577" y="4723594"/>
            <a:ext cx="78803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SF: 6.5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719914" y="4723593"/>
            <a:ext cx="78803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SF: 8.5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78380" y="4736254"/>
            <a:ext cx="69025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SF: 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362131"/>
            <a:ext cx="6096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839788" y="1917602"/>
            <a:ext cx="5256212" cy="4169084"/>
            <a:chOff x="839788" y="1917602"/>
            <a:chExt cx="5256212" cy="4169084"/>
          </a:xfrm>
        </p:grpSpPr>
        <p:sp>
          <p:nvSpPr>
            <p:cNvPr id="10" name="矩形 9"/>
            <p:cNvSpPr/>
            <p:nvPr/>
          </p:nvSpPr>
          <p:spPr>
            <a:xfrm>
              <a:off x="1449421" y="2269864"/>
              <a:ext cx="250287" cy="3463962"/>
            </a:xfrm>
            <a:prstGeom prst="rect">
              <a:avLst/>
            </a:prstGeom>
            <a:solidFill>
              <a:srgbClr val="1ABC9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99708" y="2269864"/>
              <a:ext cx="849854" cy="3463962"/>
            </a:xfrm>
            <a:prstGeom prst="rect">
              <a:avLst/>
            </a:prstGeom>
            <a:solidFill>
              <a:srgbClr val="3498D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49562" y="2269864"/>
              <a:ext cx="3259567" cy="3463962"/>
            </a:xfrm>
            <a:prstGeom prst="rect">
              <a:avLst/>
            </a:prstGeom>
            <a:solidFill>
              <a:srgbClr val="E9584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788" y="1917602"/>
              <a:ext cx="5256212" cy="416908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260</Words>
  <Application>Microsoft Macintosh PowerPoint</Application>
  <PresentationFormat>寬螢幕</PresentationFormat>
  <Paragraphs>101</Paragraphs>
  <Slides>31</Slides>
  <Notes>2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Segoe UI</vt:lpstr>
      <vt:lpstr>Segoe UI Light</vt:lpstr>
      <vt:lpstr>Arial</vt:lpstr>
      <vt:lpstr>Calibri</vt:lpstr>
      <vt:lpstr>Cambria Math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乃宥然</cp:lastModifiedBy>
  <cp:revision>387</cp:revision>
  <dcterms:created xsi:type="dcterms:W3CDTF">2015-10-12T10:51:44Z</dcterms:created>
  <dcterms:modified xsi:type="dcterms:W3CDTF">2019-03-14T07:51:14Z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