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314" r:id="rId5"/>
    <p:sldId id="392" r:id="rId6"/>
    <p:sldId id="399" r:id="rId7"/>
    <p:sldId id="396" r:id="rId8"/>
    <p:sldId id="400" r:id="rId9"/>
    <p:sldId id="401" r:id="rId10"/>
    <p:sldId id="393" r:id="rId11"/>
    <p:sldId id="31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5BB1844-90D1-4F60-8A60-526BF29B7B7F}">
          <p14:sldIdLst>
            <p14:sldId id="314"/>
          </p14:sldIdLst>
        </p14:section>
        <p14:section name="Program" id="{4985B93E-9939-477A-BA0E-1A938E934863}">
          <p14:sldIdLst>
            <p14:sldId id="392"/>
            <p14:sldId id="399"/>
            <p14:sldId id="396"/>
          </p14:sldIdLst>
        </p14:section>
        <p14:section name="Roadmap" id="{4B1DB29A-4AEB-4B77-8A06-0C7ADFAC9240}">
          <p14:sldIdLst>
            <p14:sldId id="400"/>
            <p14:sldId id="401"/>
            <p14:sldId id="393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7E6E6"/>
    <a:srgbClr val="1ABC9C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81404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74"/>
      </p:guideLst>
    </p:cSldViewPr>
  </p:slideViewPr>
  <p:outlineViewPr>
    <p:cViewPr>
      <p:scale>
        <a:sx n="33" d="100"/>
        <a:sy n="33" d="100"/>
      </p:scale>
      <p:origin x="0" y="-112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試試看暫停一下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這兩週全部的心力都放在多點斷筋的塑角上</a:t>
            </a:r>
            <a:endParaRPr lang="en-US" altLang="zh-TW" dirty="0" smtClean="0"/>
          </a:p>
          <a:p>
            <a:r>
              <a:rPr lang="zh-TW" altLang="en-US" dirty="0" smtClean="0"/>
              <a:t>一般方法應該是比較簡單的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18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做一個簡化 抽象掉複雜的部份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67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灰色是覺得時間不夠了 所以放棄</a:t>
            </a:r>
            <a:endParaRPr lang="en-US" altLang="zh-TW" dirty="0" smtClean="0"/>
          </a:p>
          <a:p>
            <a:r>
              <a:rPr lang="zh-TW" altLang="en-US" dirty="0" smtClean="0"/>
              <a:t>紅色是論文想做到的部分 但現在還沒做到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890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70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28/03/2019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28/03/2019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28/03/2019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28/03/2019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28/03/2019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28/03/2019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28/03/2019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28/03/2019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28/03/2019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28/03/2019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28/03/2019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28/03/2019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28/03/2019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28/03/2019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28/03/2019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28/03/2019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28/03/2019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28/03/2019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(14)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8474334" cy="1311128"/>
          </a:xfrm>
        </p:spPr>
        <p:txBody>
          <a:bodyPr/>
          <a:lstStyle/>
          <a:p>
            <a:r>
              <a:rPr lang="en-US" altLang="zh-TW" dirty="0" smtClean="0"/>
              <a:t>Nonlinear Multi Hinge Program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748"/>
            <a:ext cx="12192000" cy="24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8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99"/>
            <a:ext cx="6096000" cy="123425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1282"/>
            <a:ext cx="12192000" cy="3387065"/>
          </a:xfrm>
          <a:prstGeom prst="rect">
            <a:avLst/>
          </a:prstGeom>
        </p:spPr>
      </p:pic>
      <p:cxnSp>
        <p:nvCxnSpPr>
          <p:cNvPr id="8" name="直線單箭頭接點 7"/>
          <p:cNvCxnSpPr>
            <a:stCxn id="5" idx="2"/>
          </p:cNvCxnSpPr>
          <p:nvPr/>
        </p:nvCxnSpPr>
        <p:spPr>
          <a:xfrm flipH="1">
            <a:off x="3040912" y="1266151"/>
            <a:ext cx="7088" cy="61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21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99"/>
            <a:ext cx="6096000" cy="123425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29"/>
          <a:stretch/>
        </p:blipFill>
        <p:spPr>
          <a:xfrm>
            <a:off x="3264188" y="2001287"/>
            <a:ext cx="6397256" cy="3387065"/>
          </a:xfrm>
          <a:prstGeom prst="rect">
            <a:avLst/>
          </a:prstGeom>
        </p:spPr>
      </p:pic>
      <p:cxnSp>
        <p:nvCxnSpPr>
          <p:cNvPr id="7" name="直線單箭頭接點 6"/>
          <p:cNvCxnSpPr>
            <a:endCxn id="8" idx="0"/>
          </p:cNvCxnSpPr>
          <p:nvPr/>
        </p:nvCxnSpPr>
        <p:spPr>
          <a:xfrm>
            <a:off x="6188142" y="4060328"/>
            <a:ext cx="0" cy="2056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602291" y="6116662"/>
            <a:ext cx="3171702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指定新的斷面到新的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 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上</a:t>
            </a: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559741" y="1818174"/>
            <a:ext cx="0" cy="999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486851" y="1356509"/>
            <a:ext cx="214578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指定新的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 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塑角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559741" y="4444416"/>
            <a:ext cx="0" cy="1084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486851" y="5523511"/>
            <a:ext cx="214578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重新指定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 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載重</a:t>
            </a: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3870244" y="1818174"/>
            <a:ext cx="0" cy="340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541675" y="1356509"/>
            <a:ext cx="265713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指定新的點的邊界條件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9167713" y="4058241"/>
            <a:ext cx="0" cy="382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632631" y="4444416"/>
            <a:ext cx="1070165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輸出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E2K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8"/>
          <a:stretch/>
        </p:blipFill>
        <p:spPr>
          <a:xfrm>
            <a:off x="-2519924" y="2001287"/>
            <a:ext cx="5784112" cy="338706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0" y="2001286"/>
            <a:ext cx="3264188" cy="3387065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00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8402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Thesis Title</a:t>
            </a:r>
            <a:endParaRPr lang="zh-TW" alt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216059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鋼筋混凝土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結構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鋼筋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切斷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點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最佳化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研究與驗證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714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sp>
        <p:nvSpPr>
          <p:cNvPr id="5" name="矩形 4"/>
          <p:cNvSpPr/>
          <p:nvPr/>
        </p:nvSpPr>
        <p:spPr>
          <a:xfrm>
            <a:off x="6106633" y="1273719"/>
            <a:ext cx="52820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TW" altLang="en-US" dirty="0" smtClean="0">
                <a:solidFill>
                  <a:schemeClr val="accent1"/>
                </a:solidFill>
              </a:rPr>
              <a:t>結構</a:t>
            </a:r>
            <a:r>
              <a:rPr lang="zh-TW" altLang="en-US" dirty="0">
                <a:solidFill>
                  <a:schemeClr val="accent1"/>
                </a:solidFill>
              </a:rPr>
              <a:t>非線性分析結果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前言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非線性靜力分析結果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第一模態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高模態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非線性動力分析結果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 smtClean="0"/>
              <a:t>小結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marL="285750" indent="-285750">
              <a:buFont typeface="+mj-lt"/>
              <a:buAutoNum type="arabicPeriod" startAt="4"/>
            </a:pPr>
            <a:r>
              <a:rPr lang="zh-TW" altLang="en-US" dirty="0" smtClean="0">
                <a:solidFill>
                  <a:schemeClr val="accent1"/>
                </a:solidFill>
              </a:rPr>
              <a:t>結構</a:t>
            </a:r>
            <a:r>
              <a:rPr lang="zh-TW" altLang="en-US" dirty="0">
                <a:solidFill>
                  <a:schemeClr val="accent1"/>
                </a:solidFill>
              </a:rPr>
              <a:t>崩塌性能評估 </a:t>
            </a:r>
            <a:r>
              <a:rPr lang="en-US" altLang="zh-TW" dirty="0">
                <a:solidFill>
                  <a:schemeClr val="accent1"/>
                </a:solidFill>
              </a:rPr>
              <a:t>( IDA 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前言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dirty="0"/>
              <a:t>IDA </a:t>
            </a:r>
            <a:r>
              <a:rPr lang="zh-TW" altLang="en-US" dirty="0"/>
              <a:t>分析結果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dirty="0"/>
              <a:t>CMR</a:t>
            </a:r>
            <a:r>
              <a:rPr lang="zh-TW" altLang="en-US" dirty="0"/>
              <a:t>、</a:t>
            </a:r>
            <a:r>
              <a:rPr lang="en-US" altLang="zh-TW" dirty="0"/>
              <a:t>ACMR </a:t>
            </a:r>
            <a:r>
              <a:rPr lang="zh-TW" altLang="en-US" dirty="0"/>
              <a:t>指數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 smtClean="0"/>
              <a:t>小結</a:t>
            </a:r>
            <a:endParaRPr lang="en-US" altLang="zh-TW" dirty="0" smtClean="0"/>
          </a:p>
          <a:p>
            <a:pPr marL="285750" indent="-285750">
              <a:buFont typeface="+mj-lt"/>
              <a:buAutoNum type="arabicPeriod" startAt="4"/>
            </a:pPr>
            <a:r>
              <a:rPr lang="zh-TW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結論</a:t>
            </a: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與建議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結論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建議</a:t>
            </a:r>
            <a:endParaRPr lang="zh-TW" altLang="en-US" dirty="0">
              <a:solidFill>
                <a:schemeClr val="tx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0421" y="1273719"/>
            <a:ext cx="524557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緒論</a:t>
            </a:r>
            <a:endParaRPr lang="en-US" altLang="zh-TW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前言</a:t>
            </a: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與研究動機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研究目標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研究</a:t>
            </a:r>
            <a:r>
              <a:rPr lang="zh-TW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流程</a:t>
            </a:r>
            <a:endParaRPr lang="en-US" altLang="zh-TW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文獻</a:t>
            </a: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回顧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前言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現行與鋼筋相關台灣規範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結構非線性分析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結構耐震與崩塌評估方法 </a:t>
            </a:r>
            <a:r>
              <a:rPr lang="en-US" altLang="zh-TW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 IDA 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結構耐震和崩塌性能評估流程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小結</a:t>
            </a:r>
            <a:endParaRPr lang="en-US" altLang="zh-TW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2"/>
                </a:solidFill>
              </a:rPr>
              <a:t>結構</a:t>
            </a:r>
            <a:r>
              <a:rPr lang="zh-TW" altLang="en-US" dirty="0">
                <a:solidFill>
                  <a:schemeClr val="accent2"/>
                </a:solidFill>
              </a:rPr>
              <a:t>物模型建立與鋼筋相關的演算法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彎矩多點斷筋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精算法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簡化方法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施工成本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剪力多點斷筋</a:t>
            </a:r>
            <a:endParaRPr lang="zh-TW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7829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Roadmap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sp>
        <p:nvSpPr>
          <p:cNvPr id="4" name="AutoShape 2" descr="https://coggle-downloads-production.s3.eu-west-1.amazonaws.com/588fd4489bbb5b1684c4637061043f336370549c42ef5b62c638542a91e033d3/download.png?AWSAccessKeyId=ASIA4YTCGXFHKQYQ3KXN&amp;Expires=1553756418&amp;Signature=Yj7HjTYnEk%2FFPsh2lF5e6yVbuxU%3D&amp;x-amz-security-token=FQoGZXIvYXdzEHoaDPHT8qMH4sjH1cDIWyLwAdau8plDRaEoA24zIKLQHi8sGRD%2B6pcF2yxUnMGuEPYQahtw3mEt75igMPalblaWFy%2F2BlxRx3iZVDdr8oL3%2F7LjdExk%2FBFbd24mOSuGKbiXN3RXZmh8zhrXspHHimLPdFUEdcwWUfsH50kFygAbfMy13mkfiqt0ifOMKjuJcmrOjVCmd%2F1DddHMxEKU3N1KxpiUerH%2BL2hOaHnvhk52p5GPhGRlFPvySxmHycRmyJRhiUHr%2FUSnrZ24A5hIkmPMOe5f3lea7JCvp%2BNAV9PYFQOHKufQhDvltf9TVXlFacT1gDJPU5qFkT%2B6gS7zBOpvWSjJqfDkBQ%3D%3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https://coggle-downloads-production.s3.eu-west-1.amazonaws.com/588fd4489bbb5b1684c4637061043f336370549c42ef5b62c638542a91e033d3/download.png?AWSAccessKeyId=ASIA4YTCGXFHKQYQ3KXN&amp;Expires=1553756418&amp;Signature=Yj7HjTYnEk%2FFPsh2lF5e6yVbuxU%3D&amp;x-amz-security-token=FQoGZXIvYXdzEHoaDPHT8qMH4sjH1cDIWyLwAdau8plDRaEoA24zIKLQHi8sGRD%2B6pcF2yxUnMGuEPYQahtw3mEt75igMPalblaWFy%2F2BlxRx3iZVDdr8oL3%2F7LjdExk%2FBFbd24mOSuGKbiXN3RXZmh8zhrXspHHimLPdFUEdcwWUfsH50kFygAbfMy13mkfiqt0ifOMKjuJcmrOjVCmd%2F1DddHMxEKU3N1KxpiUerH%2BL2hOaHnvhk52p5GPhGRlFPvySxmHycRmyJRhiUHr%2FUSnrZ24A5hIkmPMOe5f3lea7JCvp%2BNAV9PYFQOHKufQhDvltf9TVXlFacT1gDJPU5qFkT%2B6gS7zBOpvWSjJqfDkBQ%3D%3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788"/>
            <a:ext cx="12192000" cy="407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4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oggle-downloads-production.s3.eu-west-1.amazonaws.com/71efc77a0e627aba32e5c44a01051b557e3c3ea79fb21b2957e74b7a1e1594a4/download.png?AWSAccessKeyId=ASIA4YTCGXFHK6DODE4P&amp;Expires=1550141232&amp;Signature=Scpbhc6RgaiFBSUlzlCTEdnCT0M%3D&amp;x-amz-security-token=FQoGZXIvYXdzEI3%2F%2F%2F%2F%2F%2F%2F%2F%2F%2FwEaDL4NX9JtlEoWubZVdiLwAWyzvYD1QpAtkk6XlY%2F5mcOUg5L3%2B4Dwq4e8py43%2BhslbLlaLqeSX5q1FF%2FWgApW6Lox%2FaxELVAiEnTub7xtIkHxKf%2Bw297DX5ZLwQ9z%2F3JaHZ5PF7hoPthsBXr6PAMsM%2Fets2aP%2FjRRsMtpVQhUbs5pasoe6nOE5tY04ySGgUUGVhs14%2BdJ1WWa4AJ1lnFaVKD4TBcPsWoUEoavujsa2L3gSqQcFUff8hU5e%2FVJP9Zz3Z0fio6n9zG2bEMQoxkEwr7H7X4f6e69mMjgtgcWzA6Fme8e2bKBZ6rkWg906jrv9qFjE%2FwtN3UIkW9NUK2GoyikwZPjBQ%3D%3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" y="1691452"/>
            <a:ext cx="12188360" cy="454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sp>
        <p:nvSpPr>
          <p:cNvPr id="5" name="TextBox 3"/>
          <p:cNvSpPr txBox="1"/>
          <p:nvPr/>
        </p:nvSpPr>
        <p:spPr>
          <a:xfrm>
            <a:off x="4019107" y="4784651"/>
            <a:ext cx="184922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Nonlinear Hinge</a:t>
            </a:r>
          </a:p>
        </p:txBody>
      </p:sp>
    </p:spTree>
    <p:extLst>
      <p:ext uri="{BB962C8B-B14F-4D97-AF65-F5344CB8AC3E}">
        <p14:creationId xmlns:p14="http://schemas.microsoft.com/office/powerpoint/2010/main" val="54963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6156</TotalTime>
  <Words>237</Words>
  <Application>Microsoft Office PowerPoint</Application>
  <PresentationFormat>寬螢幕</PresentationFormat>
  <Paragraphs>67</Paragraphs>
  <Slides>8</Slides>
  <Notes>5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398</cp:revision>
  <dcterms:created xsi:type="dcterms:W3CDTF">2015-10-12T10:51:44Z</dcterms:created>
  <dcterms:modified xsi:type="dcterms:W3CDTF">2019-03-28T03:28:55Z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