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314" r:id="rId5"/>
    <p:sldId id="402" r:id="rId6"/>
    <p:sldId id="404" r:id="rId7"/>
    <p:sldId id="408" r:id="rId8"/>
    <p:sldId id="409" r:id="rId9"/>
    <p:sldId id="414" r:id="rId10"/>
    <p:sldId id="406" r:id="rId11"/>
    <p:sldId id="410" r:id="rId12"/>
    <p:sldId id="411" r:id="rId13"/>
    <p:sldId id="418" r:id="rId14"/>
    <p:sldId id="413" r:id="rId15"/>
    <p:sldId id="416" r:id="rId16"/>
    <p:sldId id="417" r:id="rId17"/>
    <p:sldId id="415" r:id="rId18"/>
    <p:sldId id="419" r:id="rId19"/>
    <p:sldId id="420" r:id="rId20"/>
    <p:sldId id="422" r:id="rId21"/>
    <p:sldId id="423" r:id="rId22"/>
    <p:sldId id="42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5BB1844-90D1-4F60-8A60-526BF29B7B7F}">
          <p14:sldIdLst>
            <p14:sldId id="314"/>
          </p14:sldIdLst>
        </p14:section>
        <p14:section name="Etabs Hinge" id="{7255CE37-F84D-4EB7-B94A-E4EFEC994FA7}">
          <p14:sldIdLst>
            <p14:sldId id="402"/>
          </p14:sldIdLst>
        </p14:section>
        <p14:section name="Multi Hinge" id="{43A2FEF4-378F-4277-83FA-5B47DF3413A8}">
          <p14:sldIdLst>
            <p14:sldId id="404"/>
            <p14:sldId id="408"/>
            <p14:sldId id="409"/>
            <p14:sldId id="414"/>
          </p14:sldIdLst>
        </p14:section>
        <p14:section name="Normal Hinge" id="{66DB3A3C-90D0-4231-93CB-5EC2349B6703}">
          <p14:sldIdLst>
            <p14:sldId id="406"/>
            <p14:sldId id="410"/>
          </p14:sldIdLst>
        </p14:section>
        <p14:section name="Column Hinge" id="{9C06CE77-C94C-4B8F-AAAC-709F1596E93A}">
          <p14:sldIdLst>
            <p14:sldId id="411"/>
          </p14:sldIdLst>
        </p14:section>
        <p14:section name="Frame Design" id="{000B0B1B-EA2C-4813-9532-00B81B095B83}">
          <p14:sldIdLst>
            <p14:sldId id="418"/>
            <p14:sldId id="413"/>
            <p14:sldId id="416"/>
            <p14:sldId id="417"/>
            <p14:sldId id="415"/>
            <p14:sldId id="419"/>
          </p14:sldIdLst>
        </p14:section>
        <p14:section name="Thesis Overview" id="{C0EE729C-CA0D-44FF-B715-0E75698DF6EF}">
          <p14:sldIdLst>
            <p14:sldId id="420"/>
            <p14:sldId id="422"/>
            <p14:sldId id="423"/>
          </p14:sldIdLst>
        </p14:section>
        <p14:section name="Roadmap" id="{4B1DB29A-4AEB-4B77-8A06-0C7ADFAC9240}">
          <p14:sldIdLst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7E6E6"/>
    <a:srgbClr val="1ABC9C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9" autoAdjust="0"/>
    <p:restoredTop sz="81376" autoAdjust="0"/>
  </p:normalViewPr>
  <p:slideViewPr>
    <p:cSldViewPr snapToGrid="0">
      <p:cViewPr varScale="1">
        <p:scale>
          <a:sx n="90" d="100"/>
          <a:sy n="90" d="100"/>
        </p:scale>
        <p:origin x="1472" y="1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-11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2019/4/12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劉郁芳學姐用的最新的是 </a:t>
            </a:r>
            <a:r>
              <a:rPr lang="en-US" altLang="zh-TW" dirty="0"/>
              <a:t>2016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官網最新是 </a:t>
            </a:r>
            <a:r>
              <a:rPr lang="en-US" altLang="zh-TW" dirty="0"/>
              <a:t>17 </a:t>
            </a:r>
          </a:p>
          <a:p>
            <a:r>
              <a:rPr lang="zh-TW" altLang="en-US" dirty="0"/>
              <a:t>都還是要設塑角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6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降低複雜度</a:t>
            </a:r>
            <a:endParaRPr lang="en-US" altLang="zh-TW" dirty="0"/>
          </a:p>
          <a:p>
            <a:r>
              <a:rPr lang="zh-TW" altLang="en-US" dirty="0"/>
              <a:t>手動</a:t>
            </a:r>
            <a:endParaRPr lang="en-US" altLang="zh-TW" dirty="0"/>
          </a:p>
          <a:p>
            <a:r>
              <a:rPr lang="zh-TW" altLang="en-US" dirty="0"/>
              <a:t>強柱弱梁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36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效益</a:t>
            </a:r>
            <a:endParaRPr lang="en-US" altLang="zh-TW" dirty="0"/>
          </a:p>
          <a:p>
            <a:r>
              <a:rPr lang="zh-TW" altLang="en-US" dirty="0"/>
              <a:t>驗證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2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12/04/2019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(15)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 Design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sp>
        <p:nvSpPr>
          <p:cNvPr id="4" name="AutoShape 2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coggle-downloads-production.s3.eu-west-1.amazonaws.com/588fd4489bbb5b1684c4637061043f336370549c42ef5b62c638542a91e033d3/download.png?AWSAccessKeyId=ASIA4YTCGXFHKQYQ3KXN&amp;Expires=1553756418&amp;Signature=Yj7HjTYnEk%2FFPsh2lF5e6yVbuxU%3D&amp;x-amz-security-token=FQoGZXIvYXdzEHoaDPHT8qMH4sjH1cDIWyLwAdau8plDRaEoA24zIKLQHi8sGRD%2B6pcF2yxUnMGuEPYQahtw3mEt75igMPalblaWFy%2F2BlxRx3iZVDdr8oL3%2F7LjdExk%2FBFbd24mOSuGKbiXN3RXZmh8zhrXspHHimLPdFUEdcwWUfsH50kFygAbfMy13mkfiqt0ifOMKjuJcmrOjVCmd%2F1DddHMxEKU3N1KxpiUerH%2BL2hOaHnvhk52p5GPhGRlFPvySxmHycRmyJRhiUHr%2FUSnrZ24A5hIkmPMOe5f3lea7JCvp%2BNAV9PYFQOHKufQhDvltf9TVXlFacT1gDJPU5qFkT%2B6gS7zBOpvWSjJqfDkBQ%3D%3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0" name="Picture 2" descr="https://coggle-downloads-production.s3.eu-west-1.amazonaws.com/7af6c6131791dc6aa04d0e877f595369ff6f8d66835c93c9519fa92a47be3734/download.png?AWSAccessKeyId=ASIA4YTCGXFHDDPLYZH7&amp;Expires=1554898272&amp;Signature=nmOtDe44X%2FAWGvWpuSzuWqZyHWw%3D&amp;x-amz-security-token=FQoGZXIvYXdzELX%2F%2F%2F%2F%2F%2F%2F%2F%2F%2FwEaDPNmOwRzX4m7HraCriLwAeP87YKsIMVagPDXDbjQ7QraZF%2Fnh%2BE6fyBX5ilehzjE2jOBEb8NwYJ%2FZvbWnKCFkVDxn%2FQsSDMXNpEaJzeImf14mNWd0NQF0%2FY%2FyCRtBHBtsNS86%2Bo1bt2aMl350%2BEFjsLXwuaYOIgAL3q5u%2BSZ9wOYBu3sDapV7jNLT9Npp97%2BqMu4I9Xyw4SjjqGjsUbny%2BsjWEjyZKQFzAooT2%2F%2B4NhGN%2BzV%2FwFCdHgoc8ODZRmid6MNl4SMeulEkoe0fu87JTKj38O%2FiQQVzCJgxYgJq5uo1lYH%2FteyZI2cFv2w7t9u2Ab47LA%2FckfJ0GTc5PAG6yjUzLXlBQ%3D%3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54781"/>
            <a:ext cx="12192001" cy="35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783133" y="1999868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多種數值模型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023911" y="1999867"/>
            <a:ext cx="2144177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鋼筋切斷點最佳化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777650" y="1999866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551274" y="2230698"/>
            <a:ext cx="113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340009" y="2230698"/>
            <a:ext cx="1137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FEMA P695 buildings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 Design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Buildings in real world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Buildings Design by own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可以與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FEMA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P695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的分析結果相互對照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用於設計構架的參考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反應真實世界的複雜情況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已經有模型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用於評估效益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93899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客製化需求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熟悉的規範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用於效益評估與數值驗證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718" y="659024"/>
            <a:ext cx="6666843" cy="553995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593370" y="4497575"/>
            <a:ext cx="94994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93370" y="3574465"/>
            <a:ext cx="64697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7533229" y="1986366"/>
            <a:ext cx="433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1858959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0416475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973991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533229" y="1986366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36769" y="1234997"/>
            <a:ext cx="4336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1862499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10420015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8977531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7536769" y="1234997"/>
            <a:ext cx="0" cy="77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7515561" y="1562988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508472" y="1619691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8954497" y="1577160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8947408" y="1633863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0389905" y="1587793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0382816" y="1644496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1828841" y="1601965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1821752" y="1658668"/>
            <a:ext cx="63795" cy="63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8209662" y="563847"/>
            <a:ext cx="284469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Stories: 4, 12, 20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3861859" y="6165158"/>
            <a:ext cx="64056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983820" y="3460052"/>
            <a:ext cx="267637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Span: 6, 9, 12m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11" y="4369390"/>
            <a:ext cx="1403138" cy="1006400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273" y="4368266"/>
            <a:ext cx="1383375" cy="19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版面配置區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FEMA P695 Weird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66"/>
            <a:ext cx="5948513" cy="685733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8826" y="3518637"/>
            <a:ext cx="3414938" cy="2837713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1783228" y="2722095"/>
            <a:ext cx="235577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梁深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=60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 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梁寬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=80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83228" y="2002325"/>
            <a:ext cx="160236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Longer Period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088813" y="4149356"/>
            <a:ext cx="224837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789091" y="2025380"/>
            <a:ext cx="2314095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Seismic Load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5766001" cy="1440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961922" y="3030097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7127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SOP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98710"/>
            <a:ext cx="5256212" cy="182922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498124" y="4880137"/>
            <a:ext cx="3939540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尋找適用於做多點斷筋的情況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以節省用鋼量多者進行非線性驗證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607465" y="3681948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3467894" y="4029740"/>
            <a:ext cx="0" cy="60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911163" y="3912780"/>
            <a:ext cx="1190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22065" y="1828800"/>
            <a:ext cx="0" cy="432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839788" y="1998665"/>
            <a:ext cx="52562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文獻回顧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鋼筋切斷點之最佳化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結構數值模型建立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鋼筋切斷點最佳化之效益評估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非線性分析驗證結果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結論與建議</a:t>
            </a:r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dirty="0"/>
              <a:t>文獻回顧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撓曲鋼筋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剪力鋼筋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鋼筋之伸展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耐震設計之特別規定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FEMA-NSP ATC-40 </a:t>
            </a:r>
            <a:r>
              <a:rPr lang="zh-TW" altLang="en-US" dirty="0"/>
              <a:t>性能最大地表加速度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考慮高模態非線性靜力分析方法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MPA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MMC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耐震設計規範非線性動力分析方法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地震歷時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正規化地震歷時的方法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調整地震歷時與反應譜擬合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增量動力分析方法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增量動力分析法 </a:t>
            </a:r>
            <a:r>
              <a:rPr lang="en-US" altLang="zh-TW" dirty="0"/>
              <a:t>( IDA 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CMR </a:t>
            </a:r>
            <a:r>
              <a:rPr lang="zh-TW" altLang="en-US" dirty="0"/>
              <a:t>指數、崩塌破壞曲線和 </a:t>
            </a:r>
            <a:r>
              <a:rPr lang="en-US" altLang="zh-TW" dirty="0"/>
              <a:t>ACMR </a:t>
            </a:r>
            <a:r>
              <a:rPr lang="zh-TW" altLang="en-US" dirty="0"/>
              <a:t>指數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小結</a:t>
            </a:r>
          </a:p>
        </p:txBody>
      </p:sp>
    </p:spTree>
    <p:extLst>
      <p:ext uri="{BB962C8B-B14F-4D97-AF65-F5344CB8AC3E}">
        <p14:creationId xmlns:p14="http://schemas.microsoft.com/office/powerpoint/2010/main" val="4403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sp>
        <p:nvSpPr>
          <p:cNvPr id="3" name="矩形 2"/>
          <p:cNvSpPr/>
          <p:nvPr/>
        </p:nvSpPr>
        <p:spPr>
          <a:xfrm>
            <a:off x="839788" y="1998662"/>
            <a:ext cx="5256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文獻回顧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增量動力分析方法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鋼筋切斷點之最佳化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彎矩鋼筋切斷點探討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剪力鋼筋切斷點探討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結構數值模型建立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鋼筋切斷點最佳化之效益評估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2"/>
                </a:solidFill>
              </a:rPr>
              <a:t>非線性分析驗證結果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chemeClr val="bg2"/>
                </a:solidFill>
              </a:rPr>
              <a:t>結論與建議</a:t>
            </a:r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鋼筋切斷點之最佳化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彎矩鋼筋切斷點探討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精算方法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三點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多點 </a:t>
            </a:r>
            <a:r>
              <a:rPr lang="en-US" altLang="zh-TW" dirty="0"/>
              <a:t>( </a:t>
            </a:r>
            <a:r>
              <a:rPr lang="zh-TW" altLang="en-US" dirty="0"/>
              <a:t>五點 </a:t>
            </a:r>
            <a:r>
              <a:rPr lang="en-US" altLang="zh-TW" dirty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簡化方法 </a:t>
            </a:r>
            <a:r>
              <a:rPr lang="en-US" altLang="zh-TW" dirty="0"/>
              <a:t>( </a:t>
            </a:r>
            <a:r>
              <a:rPr lang="zh-TW" altLang="en-US" dirty="0"/>
              <a:t>三點 </a:t>
            </a:r>
            <a:r>
              <a:rPr lang="en-US" altLang="zh-TW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剪力鋼筋切斷點探討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三點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結構模型建立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設計反應譜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設計構架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構架相關設計假設與參數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結構模型建立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斷面資訊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鋼筋切斷點最佳化之評估效益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彎矩鋼筋切斷點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節省之材料成本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增加之施工成本</a:t>
            </a:r>
          </a:p>
          <a:p>
            <a:pPr marL="1600200" lvl="3" indent="-228600">
              <a:buFont typeface="+mj-lt"/>
              <a:buAutoNum type="arabicPeriod"/>
            </a:pPr>
            <a:r>
              <a:rPr lang="zh-TW" altLang="en-US" dirty="0"/>
              <a:t>五點斷筋減少的用剛量與施工成本的平衡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剪力鋼筋切斷點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節省之材料成本</a:t>
            </a:r>
          </a:p>
        </p:txBody>
      </p:sp>
    </p:spTree>
    <p:extLst>
      <p:ext uri="{BB962C8B-B14F-4D97-AF65-F5344CB8AC3E}">
        <p14:creationId xmlns:p14="http://schemas.microsoft.com/office/powerpoint/2010/main" val="32359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9788" y="1998662"/>
            <a:ext cx="52562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緒論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文獻回顧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混凝土結構設計規範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非線性動力分析方法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增量動力分析方法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鋼筋切斷點之最佳化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彎矩鋼筋切斷點探討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剪力鋼筋切斷點探討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結構數值模型建立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鋼筋切斷點最佳化之效益評估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非線性分析驗證結果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非線性靜力分析結果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非線性動力分析結果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增量動力分析結果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結論與建議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Thesis Outline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矩形 3"/>
          <p:cNvSpPr/>
          <p:nvPr/>
        </p:nvSpPr>
        <p:spPr>
          <a:xfrm>
            <a:off x="6095999" y="565804"/>
            <a:ext cx="60960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TW" altLang="en-US" dirty="0"/>
              <a:t>非線性分析驗證結果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前言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非線性靜力分析結果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FEMA-NSP ATC-40 </a:t>
            </a:r>
            <a:r>
              <a:rPr lang="zh-TW" altLang="en-US" dirty="0"/>
              <a:t>性能最大地表加速度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考慮高模態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MPA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altLang="zh-TW" dirty="0"/>
              <a:t>MMC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非線性動力分析結果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增量動力分析結果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IDA </a:t>
            </a:r>
            <a:r>
              <a:rPr lang="zh-TW" altLang="en-US" dirty="0"/>
              <a:t>曲線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CMR</a:t>
            </a:r>
            <a:r>
              <a:rPr lang="zh-TW" altLang="en-US" dirty="0"/>
              <a:t>、</a:t>
            </a:r>
            <a:r>
              <a:rPr lang="en-US" altLang="zh-TW" dirty="0"/>
              <a:t>ACMR </a:t>
            </a:r>
            <a:r>
              <a:rPr lang="zh-TW" altLang="en-US" dirty="0"/>
              <a:t>指數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小結</a:t>
            </a:r>
            <a:endParaRPr lang="en-US" altLang="zh-TW" dirty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dirty="0"/>
              <a:t>結論與建議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結論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建議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altLang="zh-TW" dirty="0"/>
              <a:t>1-D cut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更進一步的成本評估</a:t>
            </a:r>
          </a:p>
          <a:p>
            <a:pPr marL="742950" lvl="1" indent="-2857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25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98710"/>
            <a:ext cx="5256212" cy="1829220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1498124" y="4880137"/>
            <a:ext cx="3939540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尋找適用於做多點斷筋的情況</a:t>
            </a:r>
            <a:endParaRPr lang="en-US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以節省用鋼量多者進行非線性驗證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8607465" y="3681948"/>
            <a:ext cx="137473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非線性驗證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3467894" y="4029740"/>
            <a:ext cx="0" cy="606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911163" y="3912780"/>
            <a:ext cx="1190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422065" y="1828800"/>
            <a:ext cx="0" cy="4327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4028447" y="3014239"/>
            <a:ext cx="4135106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Etabs</a:t>
            </a: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2018 Hinge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7"/>
            <a:ext cx="12192000" cy="33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4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4" b="33143"/>
          <a:stretch/>
        </p:blipFill>
        <p:spPr>
          <a:xfrm>
            <a:off x="2036135" y="4146703"/>
            <a:ext cx="8119730" cy="1446027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2312167" y="4146703"/>
            <a:ext cx="300901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3593375" y="3719277"/>
            <a:ext cx="4465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210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2312167" y="5595914"/>
            <a:ext cx="21903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092650" y="5599099"/>
            <a:ext cx="62933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177.5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162175" y="6220051"/>
            <a:ext cx="2143470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089158" y="5792626"/>
            <a:ext cx="28950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52" y="449266"/>
            <a:ext cx="8962295" cy="297973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176899" y="1831998"/>
            <a:ext cx="659619" cy="2105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635485" y="1831997"/>
            <a:ext cx="659619" cy="2105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5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5530408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2" y="0"/>
            <a:ext cx="5530408" cy="6858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380074" y="3429000"/>
            <a:ext cx="130780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"/>
            <a:ext cx="5530407" cy="68579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3" y="1"/>
            <a:ext cx="5530408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915786" y="5129887"/>
            <a:ext cx="207685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 Label Change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5786" y="4444408"/>
            <a:ext cx="180254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Too Short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8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467"/>
            <a:ext cx="12192000" cy="338706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54" y="0"/>
            <a:ext cx="5011146" cy="16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5525386" cy="685177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591" y="0"/>
            <a:ext cx="5530409" cy="6858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5380074" y="3429000"/>
            <a:ext cx="130780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4349047" y="3014239"/>
            <a:ext cx="3493905" cy="82952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 Hinge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8023</TotalTime>
  <Words>526</Words>
  <Application>Microsoft Macintosh PowerPoint</Application>
  <PresentationFormat>寬螢幕</PresentationFormat>
  <Paragraphs>178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Segoe UI</vt:lpstr>
      <vt:lpstr>Segoe UI Light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乃宥然</cp:lastModifiedBy>
  <cp:revision>430</cp:revision>
  <dcterms:created xsi:type="dcterms:W3CDTF">2015-10-12T10:51:44Z</dcterms:created>
  <dcterms:modified xsi:type="dcterms:W3CDTF">2019-04-13T02:46:37Z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