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56"/>
  </p:notesMasterIdLst>
  <p:sldIdLst>
    <p:sldId id="314" r:id="rId5"/>
    <p:sldId id="545" r:id="rId6"/>
    <p:sldId id="554" r:id="rId7"/>
    <p:sldId id="556" r:id="rId8"/>
    <p:sldId id="319" r:id="rId9"/>
    <p:sldId id="410" r:id="rId10"/>
    <p:sldId id="551" r:id="rId11"/>
    <p:sldId id="428" r:id="rId12"/>
    <p:sldId id="316" r:id="rId13"/>
    <p:sldId id="437" r:id="rId14"/>
    <p:sldId id="557" r:id="rId15"/>
    <p:sldId id="320" r:id="rId16"/>
    <p:sldId id="348" r:id="rId17"/>
    <p:sldId id="552" r:id="rId18"/>
    <p:sldId id="421" r:id="rId19"/>
    <p:sldId id="498" r:id="rId20"/>
    <p:sldId id="500" r:id="rId21"/>
    <p:sldId id="417" r:id="rId22"/>
    <p:sldId id="503" r:id="rId23"/>
    <p:sldId id="422" r:id="rId24"/>
    <p:sldId id="423" r:id="rId25"/>
    <p:sldId id="519" r:id="rId26"/>
    <p:sldId id="520" r:id="rId27"/>
    <p:sldId id="518" r:id="rId28"/>
    <p:sldId id="345" r:id="rId29"/>
    <p:sldId id="341" r:id="rId30"/>
    <p:sldId id="543" r:id="rId31"/>
    <p:sldId id="409" r:id="rId32"/>
    <p:sldId id="544" r:id="rId33"/>
    <p:sldId id="558" r:id="rId34"/>
    <p:sldId id="560" r:id="rId35"/>
    <p:sldId id="561" r:id="rId36"/>
    <p:sldId id="563" r:id="rId37"/>
    <p:sldId id="564" r:id="rId38"/>
    <p:sldId id="553" r:id="rId39"/>
    <p:sldId id="506" r:id="rId40"/>
    <p:sldId id="517" r:id="rId41"/>
    <p:sldId id="464" r:id="rId42"/>
    <p:sldId id="528" r:id="rId43"/>
    <p:sldId id="471" r:id="rId44"/>
    <p:sldId id="509" r:id="rId45"/>
    <p:sldId id="510" r:id="rId46"/>
    <p:sldId id="474" r:id="rId47"/>
    <p:sldId id="532" r:id="rId48"/>
    <p:sldId id="533" r:id="rId49"/>
    <p:sldId id="476" r:id="rId50"/>
    <p:sldId id="487" r:id="rId51"/>
    <p:sldId id="541" r:id="rId52"/>
    <p:sldId id="536" r:id="rId53"/>
    <p:sldId id="550" r:id="rId54"/>
    <p:sldId id="547" r:id="rId5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8A27A9C7-ECD4-417A-B120-741041AEE1F2}">
          <p14:sldIdLst>
            <p14:sldId id="314"/>
          </p14:sldIdLst>
        </p14:section>
        <p14:section name="Problem" id="{658CDC75-6F02-4653-A93C-C93A591919BE}">
          <p14:sldIdLst>
            <p14:sldId id="545"/>
            <p14:sldId id="554"/>
            <p14:sldId id="556"/>
            <p14:sldId id="319"/>
            <p14:sldId id="410"/>
          </p14:sldIdLst>
        </p14:section>
        <p14:section name="Solution" id="{3814ADEA-866D-4944-BA8A-AF26FCB04961}">
          <p14:sldIdLst>
            <p14:sldId id="551"/>
            <p14:sldId id="428"/>
            <p14:sldId id="316"/>
            <p14:sldId id="437"/>
            <p14:sldId id="557"/>
            <p14:sldId id="320"/>
            <p14:sldId id="348"/>
          </p14:sldIdLst>
        </p14:section>
        <p14:section name="Data" id="{5C431F36-3D7F-4BFB-A2C6-90614511EFFF}">
          <p14:sldIdLst>
            <p14:sldId id="552"/>
            <p14:sldId id="421"/>
            <p14:sldId id="498"/>
            <p14:sldId id="500"/>
            <p14:sldId id="417"/>
            <p14:sldId id="503"/>
            <p14:sldId id="422"/>
            <p14:sldId id="423"/>
            <p14:sldId id="519"/>
            <p14:sldId id="520"/>
            <p14:sldId id="518"/>
            <p14:sldId id="345"/>
            <p14:sldId id="341"/>
            <p14:sldId id="543"/>
            <p14:sldId id="409"/>
            <p14:sldId id="544"/>
            <p14:sldId id="558"/>
            <p14:sldId id="560"/>
            <p14:sldId id="561"/>
            <p14:sldId id="563"/>
            <p14:sldId id="564"/>
          </p14:sldIdLst>
        </p14:section>
        <p14:section name="Verification" id="{4373B73A-00B1-47AF-B80F-FDCA870E2926}">
          <p14:sldIdLst>
            <p14:sldId id="553"/>
            <p14:sldId id="506"/>
            <p14:sldId id="517"/>
            <p14:sldId id="464"/>
            <p14:sldId id="528"/>
            <p14:sldId id="471"/>
            <p14:sldId id="509"/>
            <p14:sldId id="510"/>
            <p14:sldId id="474"/>
            <p14:sldId id="532"/>
            <p14:sldId id="533"/>
            <p14:sldId id="476"/>
            <p14:sldId id="487"/>
            <p14:sldId id="541"/>
            <p14:sldId id="536"/>
          </p14:sldIdLst>
        </p14:section>
        <p14:section name="Plan" id="{56AF185C-D41C-4D60-84C7-E325B90F5196}">
          <p14:sldIdLst>
            <p14:sldId id="550"/>
            <p14:sldId id="54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529" userDrawn="1">
          <p15:clr>
            <a:srgbClr val="A4A3A4"/>
          </p15:clr>
        </p15:guide>
        <p15:guide id="4" pos="7197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rome BESTEL" initials="JB" lastIdx="2" clrIdx="0">
    <p:extLst>
      <p:ext uri="{19B8F6BF-5375-455C-9EA6-DF929625EA0E}">
        <p15:presenceInfo xmlns:p15="http://schemas.microsoft.com/office/powerpoint/2012/main" userId="16478a9b5c87d1b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7F7"/>
    <a:srgbClr val="1ABC9C"/>
    <a:srgbClr val="E7E6E6"/>
    <a:srgbClr val="565656"/>
    <a:srgbClr val="FFFFFF"/>
    <a:srgbClr val="F8F8F8"/>
    <a:srgbClr val="FE1359"/>
    <a:srgbClr val="FAF8F9"/>
    <a:srgbClr val="F9E5D7"/>
    <a:srgbClr val="1B1B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115" autoAdjust="0"/>
    <p:restoredTop sz="81327" autoAdjust="0"/>
  </p:normalViewPr>
  <p:slideViewPr>
    <p:cSldViewPr snapToGrid="0">
      <p:cViewPr varScale="1">
        <p:scale>
          <a:sx n="90" d="100"/>
          <a:sy n="90" d="100"/>
        </p:scale>
        <p:origin x="1038" y="84"/>
      </p:cViewPr>
      <p:guideLst>
        <p:guide orient="horz" pos="2160"/>
        <p:guide pos="3840"/>
        <p:guide pos="529"/>
        <p:guide pos="719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presProps" Target="presProps.xml"/><Relationship Id="rId5" Type="http://schemas.openxmlformats.org/officeDocument/2006/relationships/slide" Target="slides/slide1.xml"/><Relationship Id="rId61" Type="http://schemas.openxmlformats.org/officeDocument/2006/relationships/tableStyles" Target="tableStyles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viewProps" Target="view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commentAuthors" Target="commentAuthor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4" Type="http://schemas.openxmlformats.org/officeDocument/2006/relationships/image" Target="../media/image9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9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89.wmf"/><Relationship Id="rId2" Type="http://schemas.openxmlformats.org/officeDocument/2006/relationships/image" Target="../media/image88.wmf"/><Relationship Id="rId1" Type="http://schemas.openxmlformats.org/officeDocument/2006/relationships/image" Target="../media/image87.wmf"/><Relationship Id="rId4" Type="http://schemas.openxmlformats.org/officeDocument/2006/relationships/image" Target="../media/image90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4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4" Type="http://schemas.openxmlformats.org/officeDocument/2006/relationships/image" Target="../media/image16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7FB05D-A85A-41E9-95F8-557FC4A8E4EF}" type="datetimeFigureOut">
              <a:rPr lang="zh-TW" altLang="en-US" smtClean="0"/>
              <a:t>2019/5/22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9FA8AB-93ED-4030-B179-2AF13832AB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9657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Try </a:t>
            </a:r>
            <a:r>
              <a:rPr lang="zh-CN" altLang="en-US" dirty="0"/>
              <a:t>講清楚脈絡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02961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傳統不經濟 </a:t>
            </a:r>
            <a:endParaRPr lang="en-US" dirty="0"/>
          </a:p>
          <a:p>
            <a:r>
              <a:rPr lang="en-US" dirty="0"/>
              <a:t>828</a:t>
            </a:r>
          </a:p>
          <a:p>
            <a:r>
              <a:rPr lang="zh-TW" altLang="en-US" dirty="0"/>
              <a:t>傳統不保守 不符合 混凝土結構設計規範 </a:t>
            </a:r>
            <a:r>
              <a:rPr lang="en-US" altLang="zh-TW" dirty="0"/>
              <a:t>401-100 R5.11.2 </a:t>
            </a:r>
          </a:p>
          <a:p>
            <a:r>
              <a:rPr lang="en-US" altLang="zh-TW" dirty="0"/>
              <a:t>1140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01811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LowSeismic4Floor12M</a:t>
            </a:r>
            <a:r>
              <a:rPr lang="zh-TW" altLang="en-US" sz="1200" b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b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endParaRPr lang="en-US" altLang="zh-TW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10800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LowSeismic4Floor12M</a:t>
            </a:r>
            <a:r>
              <a:rPr lang="zh-TW" altLang="en-US" sz="1200" b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b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endParaRPr lang="en-US" altLang="zh-TW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13385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LowSeismic4Floor12M</a:t>
            </a:r>
            <a:r>
              <a:rPr lang="zh-TW" altLang="en-US" sz="1200" b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b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endParaRPr lang="en-US" altLang="zh-TW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38039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04593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LowSeismic4Floor12M</a:t>
            </a:r>
            <a:r>
              <a:rPr lang="zh-TW" altLang="en-US" sz="1200" b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b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endParaRPr lang="en-US" altLang="zh-TW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90159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81285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1950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97151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HighSeismic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4Floor 9M</a:t>
            </a:r>
            <a:r>
              <a:rPr lang="zh-TW" altLang="en-US" sz="1200" b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b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LowSeismic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4Floor 9M</a:t>
            </a:r>
            <a:r>
              <a:rPr lang="zh-TW" altLang="en-US" sz="1200" b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b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</a:t>
            </a:r>
            <a:endParaRPr lang="en-US" altLang="zh-TW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34000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LowSeismic4Floor12M</a:t>
            </a:r>
            <a:r>
              <a:rPr lang="en-US" altLang="zh-TW" baseline="0" dirty="0"/>
              <a:t> 0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39017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理論最佳解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209175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>
                <a:effectLst/>
              </a:rPr>
              <a:t>由於很複雜，先記得最終的結果</a:t>
            </a:r>
            <a:endParaRPr lang="en-US" altLang="zh-TW" dirty="0">
              <a:effectLst/>
            </a:endParaRPr>
          </a:p>
          <a:p>
            <a:r>
              <a:rPr lang="en-US" altLang="zh-TW" dirty="0">
                <a:effectLst/>
              </a:rPr>
              <a:t>400</a:t>
            </a:r>
            <a:endParaRPr lang="zh-TW" altLang="en-US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226275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3500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951326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定義非線性驗證的邊界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38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881983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DBE 1602 11.5</a:t>
            </a:r>
          </a:p>
          <a:p>
            <a:r>
              <a:rPr lang="en-US" altLang="zh-TW" dirty="0"/>
              <a:t>MCE 1116 15.5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46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059419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48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49760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LowSeismic4Floor12M</a:t>
            </a:r>
            <a:r>
              <a:rPr lang="en-US" altLang="zh-TW" baseline="0" dirty="0"/>
              <a:t> 0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97468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LowSeismic4Floor12M</a:t>
            </a:r>
            <a:r>
              <a:rPr lang="en-US" altLang="zh-TW" baseline="0" dirty="0"/>
              <a:t> 0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34448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欣銓 </a:t>
            </a:r>
            <a:r>
              <a:rPr lang="en-US" dirty="0"/>
              <a:t>1140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40761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LowSeismic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4Floor 12M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29788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LowSeismic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4Floor 12M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03329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GA </a:t>
            </a:r>
            <a:r>
              <a:rPr lang="zh-TW" altLang="en-US" dirty="0"/>
              <a:t>演算法</a:t>
            </a:r>
            <a:endParaRPr lang="en-US" altLang="zh-TW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LowSeismic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4Floor 12M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65311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LowSeismic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4Floor 12M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2134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or.fr/" TargetMode="Externa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sosceles Triangle 10"/>
          <p:cNvSpPr/>
          <p:nvPr userDrawn="1"/>
        </p:nvSpPr>
        <p:spPr>
          <a:xfrm>
            <a:off x="9420352" y="4468648"/>
            <a:ext cx="2771648" cy="2389352"/>
          </a:xfrm>
          <a:prstGeom prst="triangle">
            <a:avLst>
              <a:gd name="adj" fmla="val 100000"/>
            </a:avLst>
          </a:prstGeom>
          <a:solidFill>
            <a:schemeClr val="tx1">
              <a:lumMod val="65000"/>
              <a:lumOff val="35000"/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/>
          </a:p>
        </p:txBody>
      </p:sp>
      <p:sp>
        <p:nvSpPr>
          <p:cNvPr id="10" name="Isosceles Triangle 9"/>
          <p:cNvSpPr/>
          <p:nvPr userDrawn="1"/>
        </p:nvSpPr>
        <p:spPr>
          <a:xfrm>
            <a:off x="10188448" y="5130800"/>
            <a:ext cx="2003552" cy="1727200"/>
          </a:xfrm>
          <a:prstGeom prst="triangle">
            <a:avLst>
              <a:gd name="adj" fmla="val 100000"/>
            </a:avLst>
          </a:prstGeom>
          <a:solidFill>
            <a:schemeClr val="tx1">
              <a:lumMod val="65000"/>
              <a:lumOff val="35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2B3B4D-10A2-4BE1-AB8E-3DCE5A4273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E7069-7A31-444D-80E6-B61C02E1392B}" type="datetime1">
              <a:rPr lang="fr-FR" altLang="zh-TW" smtClean="0"/>
              <a:t>22/05/2019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EEBF60-08D0-4FC5-B9EF-E3C7B7F028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5B4B90-A549-404C-9A50-A6D4578094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9966981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s - 3 Collag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0644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4064400" y="0"/>
            <a:ext cx="40644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8128800" y="0"/>
            <a:ext cx="40632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9846574-C5D9-4541-A02B-C658C40675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24F10B-ECA2-4753-8694-8A0132243A1A}" type="datetime1">
              <a:rPr lang="fr-FR" altLang="zh-TW" smtClean="0"/>
              <a:t>22/05/2019</a:t>
            </a:fld>
            <a:endParaRPr lang="fr-F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CF8029F-A75F-4A6C-9B77-D4DC0F2CEC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F7FFB95-0236-4810-BE8A-09F9C6E409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6798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s - 6 Collag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4064000" y="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8128000" y="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8128000" y="342900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4064000" y="342900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342900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4F64A90B-CF09-4A0C-964C-CCE2F38915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3763D6-108C-484F-A72E-357B7AC47626}" type="datetime1">
              <a:rPr lang="fr-FR" altLang="zh-TW" smtClean="0"/>
              <a:t>22/05/2019</a:t>
            </a:fld>
            <a:endParaRPr lang="fr-FR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8A952C6-C50D-4D27-A031-9F982CD85D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6D60CB7-F310-48A1-80FC-606923F4C8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9608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- Fullscreen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cover</a:t>
            </a:r>
            <a:r>
              <a:rPr lang="fr-FR" dirty="0"/>
              <a:t>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54A077DE-2949-4E1A-A7D2-4FBE62B42A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2E91A-1B1C-4AA6-BE7D-BFAB22416A0A}" type="datetime1">
              <a:rPr lang="fr-FR" altLang="zh-TW" smtClean="0"/>
              <a:t>22/05/2019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E3EE20-567C-4C34-8BB7-F1F7931EC0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8ABE87-6DB0-404E-870D-522D1C6466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9312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- 2 Collag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3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6096000" y="0"/>
            <a:ext cx="6096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D674FCD-0A62-42CB-A507-A24ACB4903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3E6B3-FD71-4468-88B9-C0735253CCAA}" type="datetime1">
              <a:rPr lang="fr-FR" altLang="zh-TW" smtClean="0"/>
              <a:t>22/05/2019</a:t>
            </a:fld>
            <a:endParaRPr lang="fr-F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AAB05D0-E22C-472E-BF13-4E9F01506B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3109015-8337-4804-B005-FEEEEB222C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7686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23EC2353-4E52-497D-A4B2-2E750BD50B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37967-40FB-4E34-8FF3-6969956CCBF8}" type="datetime1">
              <a:rPr lang="fr-FR" altLang="zh-TW" smtClean="0"/>
              <a:t>22/05/2019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313D28-51FB-4F50-BDBF-A7C8780FD0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1FB78-7A43-425A-87EA-CC2A172D34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1762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etitors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1172069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3830366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6488663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9146960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1172069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6" hasCustomPrompt="1"/>
          </p:nvPr>
        </p:nvSpPr>
        <p:spPr>
          <a:xfrm>
            <a:off x="3830366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7" hasCustomPrompt="1"/>
          </p:nvPr>
        </p:nvSpPr>
        <p:spPr>
          <a:xfrm>
            <a:off x="6488663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9146960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B65860AB-B60C-4CB6-A224-D2EEA226F7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CC2AA-C9BE-4B6D-A61B-7594931CB630}" type="datetime1">
              <a:rPr lang="fr-FR" altLang="zh-TW" smtClean="0"/>
              <a:t>22/05/2019</a:t>
            </a:fld>
            <a:endParaRPr lang="fr-FR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B364F6EB-F5B4-42CC-A158-D347FFFC81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3F45674F-4740-4A8E-B735-D260A20B0C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1456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nders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1413649" y="1907253"/>
            <a:ext cx="1588275" cy="158827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fr-FR" dirty="0"/>
              <a:t>Picture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5303478" y="1907253"/>
            <a:ext cx="1588275" cy="158827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fr-FR" dirty="0"/>
              <a:t>Picture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9193307" y="1907253"/>
            <a:ext cx="1588275" cy="158827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fr-FR" dirty="0"/>
              <a:t>Picture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D8D4F98B-F535-42AC-B3A6-07C069450A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45520A-363C-425F-A28D-4D02521E9EC2}" type="datetime1">
              <a:rPr lang="fr-FR" altLang="zh-TW" smtClean="0"/>
              <a:t>22/05/2019</a:t>
            </a:fld>
            <a:endParaRPr lang="fr-FR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0936F9E3-BC92-4459-8066-2F25BDEDE1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42BD7FB-F1A6-4341-AF8B-A390D4CD43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9063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ge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2095500" y="2084199"/>
            <a:ext cx="1961858" cy="1961858"/>
          </a:xfrm>
          <a:prstGeom prst="ellipse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8134642" y="2149621"/>
            <a:ext cx="1961858" cy="1961858"/>
          </a:xfrm>
          <a:prstGeom prst="ellipse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D391910-59C3-4A6C-A92C-14BCFCAACB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E36E1-A9EF-44B8-BDC2-AD38F076111B}" type="datetime1">
              <a:rPr lang="fr-FR" altLang="zh-TW" smtClean="0"/>
              <a:t>22/05/2019</a:t>
            </a:fld>
            <a:endParaRPr lang="fr-F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51203F5-0452-4F1B-8FDA-93CDD55EA7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75E621A-06C1-48FB-B4B5-A6049B394C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6326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312089D0-15D8-4668-94AB-2DD2C8345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060845-F4F6-4A6C-87EC-25D40DD76F66}" type="datetime1">
              <a:rPr lang="fr-FR" altLang="zh-TW" smtClean="0"/>
              <a:t>22/05/2019</a:t>
            </a:fld>
            <a:endParaRPr lang="fr-FR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805F1F3D-483B-4FDF-BBAA-1EC89A09FE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4F66571-F47F-42A0-B34E-6EE3B52130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9338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or.fr">
    <p:bg>
      <p:bgPr>
        <a:solidFill>
          <a:srgbClr val="1B1B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839788" y="1600200"/>
            <a:ext cx="4413250" cy="193899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4000" dirty="0" err="1"/>
              <a:t>Proudly</a:t>
            </a:r>
            <a:r>
              <a:rPr lang="fr-FR" sz="4000" dirty="0"/>
              <a:t> made </a:t>
            </a:r>
            <a:br>
              <a:rPr lang="fr-FR" sz="4000" dirty="0"/>
            </a:br>
            <a:r>
              <a:rPr lang="fr-FR" sz="4000" dirty="0"/>
              <a:t>by</a:t>
            </a:r>
            <a:r>
              <a:rPr lang="fr-FR" sz="4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</a:t>
            </a:r>
            <a:r>
              <a:rPr lang="fr-FR" sz="4000" dirty="0">
                <a:solidFill>
                  <a:schemeClr val="bg1"/>
                </a:solidFill>
              </a:rPr>
              <a:t>Slidor.</a:t>
            </a:r>
          </a:p>
          <a:p>
            <a:r>
              <a:rPr lang="fr-FR" sz="4000" dirty="0" err="1"/>
              <a:t>With</a:t>
            </a:r>
            <a:r>
              <a:rPr lang="fr-FR" sz="40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" name="Freeform 111"/>
          <p:cNvSpPr>
            <a:spLocks/>
          </p:cNvSpPr>
          <p:nvPr userDrawn="1"/>
        </p:nvSpPr>
        <p:spPr bwMode="auto">
          <a:xfrm>
            <a:off x="2047875" y="2983070"/>
            <a:ext cx="468680" cy="410716"/>
          </a:xfrm>
          <a:custGeom>
            <a:avLst/>
            <a:gdLst>
              <a:gd name="T0" fmla="*/ 0 w 248"/>
              <a:gd name="T1" fmla="*/ 64 h 217"/>
              <a:gd name="T2" fmla="*/ 123 w 248"/>
              <a:gd name="T3" fmla="*/ 217 h 217"/>
              <a:gd name="T4" fmla="*/ 248 w 248"/>
              <a:gd name="T5" fmla="*/ 66 h 217"/>
              <a:gd name="T6" fmla="*/ 189 w 248"/>
              <a:gd name="T7" fmla="*/ 1 h 217"/>
              <a:gd name="T8" fmla="*/ 124 w 248"/>
              <a:gd name="T9" fmla="*/ 57 h 217"/>
              <a:gd name="T10" fmla="*/ 61 w 248"/>
              <a:gd name="T11" fmla="*/ 1 h 217"/>
              <a:gd name="T12" fmla="*/ 0 w 248"/>
              <a:gd name="T13" fmla="*/ 64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8" h="217">
                <a:moveTo>
                  <a:pt x="0" y="64"/>
                </a:moveTo>
                <a:cubicBezTo>
                  <a:pt x="0" y="144"/>
                  <a:pt x="123" y="217"/>
                  <a:pt x="123" y="217"/>
                </a:cubicBezTo>
                <a:cubicBezTo>
                  <a:pt x="123" y="217"/>
                  <a:pt x="248" y="146"/>
                  <a:pt x="248" y="66"/>
                </a:cubicBezTo>
                <a:cubicBezTo>
                  <a:pt x="248" y="33"/>
                  <a:pt x="225" y="2"/>
                  <a:pt x="189" y="1"/>
                </a:cubicBezTo>
                <a:cubicBezTo>
                  <a:pt x="155" y="1"/>
                  <a:pt x="124" y="24"/>
                  <a:pt x="124" y="57"/>
                </a:cubicBezTo>
                <a:cubicBezTo>
                  <a:pt x="124" y="24"/>
                  <a:pt x="94" y="1"/>
                  <a:pt x="61" y="1"/>
                </a:cubicBezTo>
                <a:cubicBezTo>
                  <a:pt x="25" y="0"/>
                  <a:pt x="0" y="31"/>
                  <a:pt x="0" y="64"/>
                </a:cubicBezTo>
                <a:close/>
              </a:path>
            </a:pathLst>
          </a:custGeom>
          <a:noFill/>
          <a:ln w="28575" cap="flat">
            <a:solidFill>
              <a:srgbClr val="FE1359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0375" y="6438900"/>
            <a:ext cx="1235204" cy="25400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2773363" y="2831306"/>
            <a:ext cx="2630487" cy="70788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4000" dirty="0"/>
              <a:t>from Paris.</a:t>
            </a:r>
          </a:p>
        </p:txBody>
      </p:sp>
      <p:sp>
        <p:nvSpPr>
          <p:cNvPr id="6" name="Rectangle 5">
            <a:hlinkClick r:id="rId3"/>
          </p:cNvPr>
          <p:cNvSpPr/>
          <p:nvPr userDrawn="1"/>
        </p:nvSpPr>
        <p:spPr>
          <a:xfrm>
            <a:off x="839788" y="4083862"/>
            <a:ext cx="3770312" cy="838200"/>
          </a:xfrm>
          <a:prstGeom prst="rect">
            <a:avLst/>
          </a:prstGeom>
          <a:noFill/>
          <a:ln w="38100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pc="600" dirty="0">
                <a:solidFill>
                  <a:schemeClr val="tx1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SAY HELLO</a:t>
            </a:r>
            <a:endParaRPr lang="fr-FR" spc="6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7" name="Group 6"/>
          <p:cNvGrpSpPr/>
          <p:nvPr userDrawn="1"/>
        </p:nvGrpSpPr>
        <p:grpSpPr>
          <a:xfrm>
            <a:off x="6535172" y="3836900"/>
            <a:ext cx="5656828" cy="3021100"/>
            <a:chOff x="5818189" y="1958042"/>
            <a:chExt cx="5656828" cy="3021100"/>
          </a:xfrm>
        </p:grpSpPr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8927532" y="2652277"/>
              <a:ext cx="673642" cy="267693"/>
            </a:xfrm>
            <a:custGeom>
              <a:avLst/>
              <a:gdLst>
                <a:gd name="T0" fmla="*/ 91 w 114"/>
                <a:gd name="T1" fmla="*/ 45 h 45"/>
                <a:gd name="T2" fmla="*/ 20 w 114"/>
                <a:gd name="T3" fmla="*/ 45 h 45"/>
                <a:gd name="T4" fmla="*/ 0 w 114"/>
                <a:gd name="T5" fmla="*/ 25 h 45"/>
                <a:gd name="T6" fmla="*/ 20 w 114"/>
                <a:gd name="T7" fmla="*/ 5 h 45"/>
                <a:gd name="T8" fmla="*/ 33 w 114"/>
                <a:gd name="T9" fmla="*/ 10 h 45"/>
                <a:gd name="T10" fmla="*/ 34 w 114"/>
                <a:gd name="T11" fmla="*/ 16 h 45"/>
                <a:gd name="T12" fmla="*/ 28 w 114"/>
                <a:gd name="T13" fmla="*/ 16 h 45"/>
                <a:gd name="T14" fmla="*/ 20 w 114"/>
                <a:gd name="T15" fmla="*/ 13 h 45"/>
                <a:gd name="T16" fmla="*/ 8 w 114"/>
                <a:gd name="T17" fmla="*/ 25 h 45"/>
                <a:gd name="T18" fmla="*/ 20 w 114"/>
                <a:gd name="T19" fmla="*/ 37 h 45"/>
                <a:gd name="T20" fmla="*/ 91 w 114"/>
                <a:gd name="T21" fmla="*/ 37 h 45"/>
                <a:gd name="T22" fmla="*/ 106 w 114"/>
                <a:gd name="T23" fmla="*/ 22 h 45"/>
                <a:gd name="T24" fmla="*/ 91 w 114"/>
                <a:gd name="T25" fmla="*/ 8 h 45"/>
                <a:gd name="T26" fmla="*/ 81 w 114"/>
                <a:gd name="T27" fmla="*/ 13 h 45"/>
                <a:gd name="T28" fmla="*/ 75 w 114"/>
                <a:gd name="T29" fmla="*/ 13 h 45"/>
                <a:gd name="T30" fmla="*/ 75 w 114"/>
                <a:gd name="T31" fmla="*/ 8 h 45"/>
                <a:gd name="T32" fmla="*/ 91 w 114"/>
                <a:gd name="T33" fmla="*/ 0 h 45"/>
                <a:gd name="T34" fmla="*/ 114 w 114"/>
                <a:gd name="T35" fmla="*/ 22 h 45"/>
                <a:gd name="T36" fmla="*/ 91 w 114"/>
                <a:gd name="T37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4" h="45">
                  <a:moveTo>
                    <a:pt x="91" y="45"/>
                  </a:moveTo>
                  <a:cubicBezTo>
                    <a:pt x="20" y="45"/>
                    <a:pt x="20" y="45"/>
                    <a:pt x="20" y="45"/>
                  </a:cubicBezTo>
                  <a:cubicBezTo>
                    <a:pt x="9" y="45"/>
                    <a:pt x="0" y="36"/>
                    <a:pt x="0" y="25"/>
                  </a:cubicBezTo>
                  <a:cubicBezTo>
                    <a:pt x="0" y="14"/>
                    <a:pt x="9" y="5"/>
                    <a:pt x="20" y="5"/>
                  </a:cubicBezTo>
                  <a:cubicBezTo>
                    <a:pt x="25" y="5"/>
                    <a:pt x="30" y="7"/>
                    <a:pt x="33" y="10"/>
                  </a:cubicBezTo>
                  <a:cubicBezTo>
                    <a:pt x="35" y="12"/>
                    <a:pt x="35" y="14"/>
                    <a:pt x="34" y="16"/>
                  </a:cubicBezTo>
                  <a:cubicBezTo>
                    <a:pt x="32" y="17"/>
                    <a:pt x="30" y="18"/>
                    <a:pt x="28" y="16"/>
                  </a:cubicBezTo>
                  <a:cubicBezTo>
                    <a:pt x="26" y="14"/>
                    <a:pt x="23" y="13"/>
                    <a:pt x="20" y="13"/>
                  </a:cubicBezTo>
                  <a:cubicBezTo>
                    <a:pt x="13" y="13"/>
                    <a:pt x="8" y="18"/>
                    <a:pt x="8" y="25"/>
                  </a:cubicBezTo>
                  <a:cubicBezTo>
                    <a:pt x="8" y="31"/>
                    <a:pt x="13" y="37"/>
                    <a:pt x="20" y="37"/>
                  </a:cubicBezTo>
                  <a:cubicBezTo>
                    <a:pt x="91" y="37"/>
                    <a:pt x="91" y="37"/>
                    <a:pt x="91" y="37"/>
                  </a:cubicBezTo>
                  <a:cubicBezTo>
                    <a:pt x="99" y="37"/>
                    <a:pt x="106" y="30"/>
                    <a:pt x="106" y="22"/>
                  </a:cubicBezTo>
                  <a:cubicBezTo>
                    <a:pt x="106" y="14"/>
                    <a:pt x="99" y="8"/>
                    <a:pt x="91" y="8"/>
                  </a:cubicBezTo>
                  <a:cubicBezTo>
                    <a:pt x="87" y="8"/>
                    <a:pt x="83" y="10"/>
                    <a:pt x="81" y="13"/>
                  </a:cubicBezTo>
                  <a:cubicBezTo>
                    <a:pt x="79" y="14"/>
                    <a:pt x="77" y="15"/>
                    <a:pt x="75" y="13"/>
                  </a:cubicBezTo>
                  <a:cubicBezTo>
                    <a:pt x="73" y="12"/>
                    <a:pt x="73" y="9"/>
                    <a:pt x="75" y="8"/>
                  </a:cubicBezTo>
                  <a:cubicBezTo>
                    <a:pt x="79" y="3"/>
                    <a:pt x="85" y="0"/>
                    <a:pt x="91" y="0"/>
                  </a:cubicBezTo>
                  <a:cubicBezTo>
                    <a:pt x="104" y="0"/>
                    <a:pt x="114" y="10"/>
                    <a:pt x="114" y="22"/>
                  </a:cubicBezTo>
                  <a:cubicBezTo>
                    <a:pt x="114" y="35"/>
                    <a:pt x="104" y="45"/>
                    <a:pt x="91" y="45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9168749" y="2516960"/>
              <a:ext cx="308875" cy="185326"/>
            </a:xfrm>
            <a:custGeom>
              <a:avLst/>
              <a:gdLst>
                <a:gd name="T0" fmla="*/ 48 w 52"/>
                <a:gd name="T1" fmla="*/ 31 h 31"/>
                <a:gd name="T2" fmla="*/ 48 w 52"/>
                <a:gd name="T3" fmla="*/ 31 h 31"/>
                <a:gd name="T4" fmla="*/ 44 w 52"/>
                <a:gd name="T5" fmla="*/ 27 h 31"/>
                <a:gd name="T6" fmla="*/ 44 w 52"/>
                <a:gd name="T7" fmla="*/ 26 h 31"/>
                <a:gd name="T8" fmla="*/ 26 w 52"/>
                <a:gd name="T9" fmla="*/ 8 h 31"/>
                <a:gd name="T10" fmla="*/ 8 w 52"/>
                <a:gd name="T11" fmla="*/ 23 h 31"/>
                <a:gd name="T12" fmla="*/ 3 w 52"/>
                <a:gd name="T13" fmla="*/ 26 h 31"/>
                <a:gd name="T14" fmla="*/ 0 w 52"/>
                <a:gd name="T15" fmla="*/ 21 h 31"/>
                <a:gd name="T16" fmla="*/ 26 w 52"/>
                <a:gd name="T17" fmla="*/ 0 h 31"/>
                <a:gd name="T18" fmla="*/ 52 w 52"/>
                <a:gd name="T19" fmla="*/ 26 h 31"/>
                <a:gd name="T20" fmla="*/ 52 w 52"/>
                <a:gd name="T21" fmla="*/ 27 h 31"/>
                <a:gd name="T22" fmla="*/ 48 w 52"/>
                <a:gd name="T23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" h="31">
                  <a:moveTo>
                    <a:pt x="48" y="31"/>
                  </a:moveTo>
                  <a:cubicBezTo>
                    <a:pt x="48" y="31"/>
                    <a:pt x="48" y="31"/>
                    <a:pt x="48" y="31"/>
                  </a:cubicBezTo>
                  <a:cubicBezTo>
                    <a:pt x="45" y="31"/>
                    <a:pt x="44" y="29"/>
                    <a:pt x="44" y="27"/>
                  </a:cubicBezTo>
                  <a:cubicBezTo>
                    <a:pt x="44" y="26"/>
                    <a:pt x="44" y="26"/>
                    <a:pt x="44" y="26"/>
                  </a:cubicBezTo>
                  <a:cubicBezTo>
                    <a:pt x="44" y="16"/>
                    <a:pt x="36" y="8"/>
                    <a:pt x="26" y="8"/>
                  </a:cubicBezTo>
                  <a:cubicBezTo>
                    <a:pt x="17" y="8"/>
                    <a:pt x="10" y="14"/>
                    <a:pt x="8" y="23"/>
                  </a:cubicBezTo>
                  <a:cubicBezTo>
                    <a:pt x="8" y="25"/>
                    <a:pt x="6" y="26"/>
                    <a:pt x="3" y="26"/>
                  </a:cubicBezTo>
                  <a:cubicBezTo>
                    <a:pt x="1" y="25"/>
                    <a:pt x="0" y="23"/>
                    <a:pt x="0" y="21"/>
                  </a:cubicBezTo>
                  <a:cubicBezTo>
                    <a:pt x="3" y="9"/>
                    <a:pt x="13" y="0"/>
                    <a:pt x="26" y="0"/>
                  </a:cubicBezTo>
                  <a:cubicBezTo>
                    <a:pt x="40" y="0"/>
                    <a:pt x="52" y="12"/>
                    <a:pt x="52" y="26"/>
                  </a:cubicBezTo>
                  <a:cubicBezTo>
                    <a:pt x="52" y="27"/>
                    <a:pt x="52" y="27"/>
                    <a:pt x="52" y="27"/>
                  </a:cubicBezTo>
                  <a:cubicBezTo>
                    <a:pt x="52" y="29"/>
                    <a:pt x="50" y="31"/>
                    <a:pt x="48" y="3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9033432" y="2552260"/>
              <a:ext cx="205917" cy="179443"/>
            </a:xfrm>
            <a:custGeom>
              <a:avLst/>
              <a:gdLst>
                <a:gd name="T0" fmla="*/ 5 w 35"/>
                <a:gd name="T1" fmla="*/ 30 h 30"/>
                <a:gd name="T2" fmla="*/ 2 w 35"/>
                <a:gd name="T3" fmla="*/ 28 h 30"/>
                <a:gd name="T4" fmla="*/ 0 w 35"/>
                <a:gd name="T5" fmla="*/ 20 h 30"/>
                <a:gd name="T6" fmla="*/ 20 w 35"/>
                <a:gd name="T7" fmla="*/ 0 h 30"/>
                <a:gd name="T8" fmla="*/ 33 w 35"/>
                <a:gd name="T9" fmla="*/ 5 h 30"/>
                <a:gd name="T10" fmla="*/ 33 w 35"/>
                <a:gd name="T11" fmla="*/ 11 h 30"/>
                <a:gd name="T12" fmla="*/ 28 w 35"/>
                <a:gd name="T13" fmla="*/ 11 h 30"/>
                <a:gd name="T14" fmla="*/ 20 w 35"/>
                <a:gd name="T15" fmla="*/ 8 h 30"/>
                <a:gd name="T16" fmla="*/ 8 w 35"/>
                <a:gd name="T17" fmla="*/ 20 h 30"/>
                <a:gd name="T18" fmla="*/ 9 w 35"/>
                <a:gd name="T19" fmla="*/ 25 h 30"/>
                <a:gd name="T20" fmla="*/ 7 w 35"/>
                <a:gd name="T21" fmla="*/ 30 h 30"/>
                <a:gd name="T22" fmla="*/ 5 w 35"/>
                <a:gd name="T23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5" h="30">
                  <a:moveTo>
                    <a:pt x="5" y="30"/>
                  </a:moveTo>
                  <a:cubicBezTo>
                    <a:pt x="4" y="30"/>
                    <a:pt x="2" y="29"/>
                    <a:pt x="2" y="28"/>
                  </a:cubicBezTo>
                  <a:cubicBezTo>
                    <a:pt x="1" y="25"/>
                    <a:pt x="0" y="23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25" y="0"/>
                    <a:pt x="29" y="2"/>
                    <a:pt x="33" y="5"/>
                  </a:cubicBezTo>
                  <a:cubicBezTo>
                    <a:pt x="35" y="7"/>
                    <a:pt x="35" y="9"/>
                    <a:pt x="33" y="11"/>
                  </a:cubicBezTo>
                  <a:cubicBezTo>
                    <a:pt x="32" y="13"/>
                    <a:pt x="29" y="13"/>
                    <a:pt x="28" y="11"/>
                  </a:cubicBezTo>
                  <a:cubicBezTo>
                    <a:pt x="26" y="10"/>
                    <a:pt x="24" y="8"/>
                    <a:pt x="20" y="8"/>
                  </a:cubicBezTo>
                  <a:cubicBezTo>
                    <a:pt x="13" y="8"/>
                    <a:pt x="8" y="14"/>
                    <a:pt x="8" y="20"/>
                  </a:cubicBezTo>
                  <a:cubicBezTo>
                    <a:pt x="8" y="22"/>
                    <a:pt x="8" y="23"/>
                    <a:pt x="9" y="25"/>
                  </a:cubicBezTo>
                  <a:cubicBezTo>
                    <a:pt x="10" y="27"/>
                    <a:pt x="9" y="29"/>
                    <a:pt x="7" y="30"/>
                  </a:cubicBezTo>
                  <a:cubicBezTo>
                    <a:pt x="6" y="30"/>
                    <a:pt x="6" y="30"/>
                    <a:pt x="5" y="30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7965606" y="3102353"/>
              <a:ext cx="123550" cy="200034"/>
            </a:xfrm>
            <a:custGeom>
              <a:avLst/>
              <a:gdLst>
                <a:gd name="T0" fmla="*/ 4 w 21"/>
                <a:gd name="T1" fmla="*/ 34 h 34"/>
                <a:gd name="T2" fmla="*/ 0 w 21"/>
                <a:gd name="T3" fmla="*/ 30 h 34"/>
                <a:gd name="T4" fmla="*/ 4 w 21"/>
                <a:gd name="T5" fmla="*/ 26 h 34"/>
                <a:gd name="T6" fmla="*/ 13 w 21"/>
                <a:gd name="T7" fmla="*/ 17 h 34"/>
                <a:gd name="T8" fmla="*/ 4 w 21"/>
                <a:gd name="T9" fmla="*/ 8 h 34"/>
                <a:gd name="T10" fmla="*/ 0 w 21"/>
                <a:gd name="T11" fmla="*/ 4 h 34"/>
                <a:gd name="T12" fmla="*/ 4 w 21"/>
                <a:gd name="T13" fmla="*/ 0 h 34"/>
                <a:gd name="T14" fmla="*/ 21 w 21"/>
                <a:gd name="T15" fmla="*/ 17 h 34"/>
                <a:gd name="T16" fmla="*/ 4 w 21"/>
                <a:gd name="T17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34">
                  <a:moveTo>
                    <a:pt x="4" y="34"/>
                  </a:moveTo>
                  <a:cubicBezTo>
                    <a:pt x="1" y="34"/>
                    <a:pt x="0" y="33"/>
                    <a:pt x="0" y="30"/>
                  </a:cubicBezTo>
                  <a:cubicBezTo>
                    <a:pt x="0" y="28"/>
                    <a:pt x="1" y="26"/>
                    <a:pt x="4" y="26"/>
                  </a:cubicBezTo>
                  <a:cubicBezTo>
                    <a:pt x="9" y="26"/>
                    <a:pt x="13" y="22"/>
                    <a:pt x="13" y="17"/>
                  </a:cubicBezTo>
                  <a:cubicBezTo>
                    <a:pt x="13" y="12"/>
                    <a:pt x="9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13" y="0"/>
                    <a:pt x="21" y="8"/>
                    <a:pt x="21" y="17"/>
                  </a:cubicBezTo>
                  <a:cubicBezTo>
                    <a:pt x="21" y="27"/>
                    <a:pt x="13" y="34"/>
                    <a:pt x="4" y="34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7633198" y="3078820"/>
              <a:ext cx="455958" cy="223567"/>
            </a:xfrm>
            <a:custGeom>
              <a:avLst/>
              <a:gdLst>
                <a:gd name="T0" fmla="*/ 60 w 77"/>
                <a:gd name="T1" fmla="*/ 38 h 38"/>
                <a:gd name="T2" fmla="*/ 19 w 77"/>
                <a:gd name="T3" fmla="*/ 38 h 38"/>
                <a:gd name="T4" fmla="*/ 0 w 77"/>
                <a:gd name="T5" fmla="*/ 19 h 38"/>
                <a:gd name="T6" fmla="*/ 19 w 77"/>
                <a:gd name="T7" fmla="*/ 0 h 38"/>
                <a:gd name="T8" fmla="*/ 31 w 77"/>
                <a:gd name="T9" fmla="*/ 4 h 38"/>
                <a:gd name="T10" fmla="*/ 32 w 77"/>
                <a:gd name="T11" fmla="*/ 10 h 38"/>
                <a:gd name="T12" fmla="*/ 26 w 77"/>
                <a:gd name="T13" fmla="*/ 10 h 38"/>
                <a:gd name="T14" fmla="*/ 19 w 77"/>
                <a:gd name="T15" fmla="*/ 8 h 38"/>
                <a:gd name="T16" fmla="*/ 8 w 77"/>
                <a:gd name="T17" fmla="*/ 19 h 38"/>
                <a:gd name="T18" fmla="*/ 19 w 77"/>
                <a:gd name="T19" fmla="*/ 30 h 38"/>
                <a:gd name="T20" fmla="*/ 60 w 77"/>
                <a:gd name="T21" fmla="*/ 30 h 38"/>
                <a:gd name="T22" fmla="*/ 69 w 77"/>
                <a:gd name="T23" fmla="*/ 21 h 38"/>
                <a:gd name="T24" fmla="*/ 60 w 77"/>
                <a:gd name="T25" fmla="*/ 12 h 38"/>
                <a:gd name="T26" fmla="*/ 54 w 77"/>
                <a:gd name="T27" fmla="*/ 14 h 38"/>
                <a:gd name="T28" fmla="*/ 48 w 77"/>
                <a:gd name="T29" fmla="*/ 13 h 38"/>
                <a:gd name="T30" fmla="*/ 49 w 77"/>
                <a:gd name="T31" fmla="*/ 7 h 38"/>
                <a:gd name="T32" fmla="*/ 60 w 77"/>
                <a:gd name="T33" fmla="*/ 4 h 38"/>
                <a:gd name="T34" fmla="*/ 77 w 77"/>
                <a:gd name="T35" fmla="*/ 21 h 38"/>
                <a:gd name="T36" fmla="*/ 60 w 77"/>
                <a:gd name="T37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7" h="38">
                  <a:moveTo>
                    <a:pt x="60" y="38"/>
                  </a:moveTo>
                  <a:cubicBezTo>
                    <a:pt x="19" y="38"/>
                    <a:pt x="19" y="38"/>
                    <a:pt x="19" y="38"/>
                  </a:cubicBezTo>
                  <a:cubicBezTo>
                    <a:pt x="8" y="38"/>
                    <a:pt x="0" y="30"/>
                    <a:pt x="0" y="19"/>
                  </a:cubicBezTo>
                  <a:cubicBezTo>
                    <a:pt x="0" y="9"/>
                    <a:pt x="8" y="0"/>
                    <a:pt x="19" y="0"/>
                  </a:cubicBezTo>
                  <a:cubicBezTo>
                    <a:pt x="23" y="0"/>
                    <a:pt x="28" y="1"/>
                    <a:pt x="31" y="4"/>
                  </a:cubicBezTo>
                  <a:cubicBezTo>
                    <a:pt x="33" y="5"/>
                    <a:pt x="33" y="8"/>
                    <a:pt x="32" y="10"/>
                  </a:cubicBezTo>
                  <a:cubicBezTo>
                    <a:pt x="30" y="11"/>
                    <a:pt x="28" y="12"/>
                    <a:pt x="26" y="10"/>
                  </a:cubicBezTo>
                  <a:cubicBezTo>
                    <a:pt x="24" y="9"/>
                    <a:pt x="22" y="8"/>
                    <a:pt x="19" y="8"/>
                  </a:cubicBezTo>
                  <a:cubicBezTo>
                    <a:pt x="13" y="8"/>
                    <a:pt x="8" y="13"/>
                    <a:pt x="8" y="19"/>
                  </a:cubicBezTo>
                  <a:cubicBezTo>
                    <a:pt x="8" y="25"/>
                    <a:pt x="13" y="30"/>
                    <a:pt x="19" y="30"/>
                  </a:cubicBezTo>
                  <a:cubicBezTo>
                    <a:pt x="60" y="30"/>
                    <a:pt x="60" y="30"/>
                    <a:pt x="60" y="30"/>
                  </a:cubicBezTo>
                  <a:cubicBezTo>
                    <a:pt x="65" y="30"/>
                    <a:pt x="69" y="26"/>
                    <a:pt x="69" y="21"/>
                  </a:cubicBezTo>
                  <a:cubicBezTo>
                    <a:pt x="69" y="16"/>
                    <a:pt x="65" y="12"/>
                    <a:pt x="60" y="12"/>
                  </a:cubicBezTo>
                  <a:cubicBezTo>
                    <a:pt x="57" y="12"/>
                    <a:pt x="56" y="13"/>
                    <a:pt x="54" y="14"/>
                  </a:cubicBezTo>
                  <a:cubicBezTo>
                    <a:pt x="52" y="15"/>
                    <a:pt x="50" y="15"/>
                    <a:pt x="48" y="13"/>
                  </a:cubicBezTo>
                  <a:cubicBezTo>
                    <a:pt x="47" y="11"/>
                    <a:pt x="47" y="9"/>
                    <a:pt x="49" y="7"/>
                  </a:cubicBezTo>
                  <a:cubicBezTo>
                    <a:pt x="52" y="5"/>
                    <a:pt x="56" y="4"/>
                    <a:pt x="60" y="4"/>
                  </a:cubicBezTo>
                  <a:cubicBezTo>
                    <a:pt x="69" y="4"/>
                    <a:pt x="77" y="12"/>
                    <a:pt x="77" y="21"/>
                  </a:cubicBezTo>
                  <a:cubicBezTo>
                    <a:pt x="77" y="31"/>
                    <a:pt x="69" y="38"/>
                    <a:pt x="60" y="38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7703798" y="2990570"/>
              <a:ext cx="285341" cy="158850"/>
            </a:xfrm>
            <a:custGeom>
              <a:avLst/>
              <a:gdLst>
                <a:gd name="T0" fmla="*/ 44 w 48"/>
                <a:gd name="T1" fmla="*/ 27 h 27"/>
                <a:gd name="T2" fmla="*/ 40 w 48"/>
                <a:gd name="T3" fmla="*/ 23 h 27"/>
                <a:gd name="T4" fmla="*/ 24 w 48"/>
                <a:gd name="T5" fmla="*/ 8 h 27"/>
                <a:gd name="T6" fmla="*/ 9 w 48"/>
                <a:gd name="T7" fmla="*/ 20 h 27"/>
                <a:gd name="T8" fmla="*/ 4 w 48"/>
                <a:gd name="T9" fmla="*/ 23 h 27"/>
                <a:gd name="T10" fmla="*/ 1 w 48"/>
                <a:gd name="T11" fmla="*/ 18 h 27"/>
                <a:gd name="T12" fmla="*/ 24 w 48"/>
                <a:gd name="T13" fmla="*/ 0 h 27"/>
                <a:gd name="T14" fmla="*/ 48 w 48"/>
                <a:gd name="T15" fmla="*/ 23 h 27"/>
                <a:gd name="T16" fmla="*/ 44 w 48"/>
                <a:gd name="T17" fmla="*/ 27 h 27"/>
                <a:gd name="T18" fmla="*/ 44 w 4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27">
                  <a:moveTo>
                    <a:pt x="44" y="27"/>
                  </a:moveTo>
                  <a:cubicBezTo>
                    <a:pt x="42" y="27"/>
                    <a:pt x="40" y="26"/>
                    <a:pt x="40" y="23"/>
                  </a:cubicBezTo>
                  <a:cubicBezTo>
                    <a:pt x="40" y="15"/>
                    <a:pt x="33" y="8"/>
                    <a:pt x="24" y="8"/>
                  </a:cubicBezTo>
                  <a:cubicBezTo>
                    <a:pt x="17" y="8"/>
                    <a:pt x="10" y="13"/>
                    <a:pt x="9" y="20"/>
                  </a:cubicBezTo>
                  <a:cubicBezTo>
                    <a:pt x="8" y="22"/>
                    <a:pt x="6" y="23"/>
                    <a:pt x="4" y="23"/>
                  </a:cubicBezTo>
                  <a:cubicBezTo>
                    <a:pt x="2" y="22"/>
                    <a:pt x="0" y="20"/>
                    <a:pt x="1" y="18"/>
                  </a:cubicBezTo>
                  <a:cubicBezTo>
                    <a:pt x="4" y="7"/>
                    <a:pt x="13" y="0"/>
                    <a:pt x="24" y="0"/>
                  </a:cubicBezTo>
                  <a:cubicBezTo>
                    <a:pt x="37" y="0"/>
                    <a:pt x="48" y="10"/>
                    <a:pt x="48" y="23"/>
                  </a:cubicBezTo>
                  <a:cubicBezTo>
                    <a:pt x="48" y="26"/>
                    <a:pt x="46" y="27"/>
                    <a:pt x="44" y="27"/>
                  </a:cubicBezTo>
                  <a:cubicBezTo>
                    <a:pt x="44" y="27"/>
                    <a:pt x="44" y="27"/>
                    <a:pt x="44" y="27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9139333" y="3881897"/>
              <a:ext cx="114724" cy="176500"/>
            </a:xfrm>
            <a:custGeom>
              <a:avLst/>
              <a:gdLst>
                <a:gd name="T0" fmla="*/ 15 w 19"/>
                <a:gd name="T1" fmla="*/ 30 h 30"/>
                <a:gd name="T2" fmla="*/ 0 w 19"/>
                <a:gd name="T3" fmla="*/ 15 h 30"/>
                <a:gd name="T4" fmla="*/ 15 w 19"/>
                <a:gd name="T5" fmla="*/ 0 h 30"/>
                <a:gd name="T6" fmla="*/ 19 w 19"/>
                <a:gd name="T7" fmla="*/ 4 h 30"/>
                <a:gd name="T8" fmla="*/ 15 w 19"/>
                <a:gd name="T9" fmla="*/ 8 h 30"/>
                <a:gd name="T10" fmla="*/ 8 w 19"/>
                <a:gd name="T11" fmla="*/ 15 h 30"/>
                <a:gd name="T12" fmla="*/ 15 w 19"/>
                <a:gd name="T13" fmla="*/ 22 h 30"/>
                <a:gd name="T14" fmla="*/ 19 w 19"/>
                <a:gd name="T15" fmla="*/ 26 h 30"/>
                <a:gd name="T16" fmla="*/ 15 w 19"/>
                <a:gd name="T17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30">
                  <a:moveTo>
                    <a:pt x="15" y="30"/>
                  </a:moveTo>
                  <a:cubicBezTo>
                    <a:pt x="7" y="30"/>
                    <a:pt x="0" y="23"/>
                    <a:pt x="0" y="15"/>
                  </a:cubicBezTo>
                  <a:cubicBezTo>
                    <a:pt x="0" y="7"/>
                    <a:pt x="7" y="0"/>
                    <a:pt x="15" y="0"/>
                  </a:cubicBezTo>
                  <a:cubicBezTo>
                    <a:pt x="17" y="0"/>
                    <a:pt x="19" y="2"/>
                    <a:pt x="19" y="4"/>
                  </a:cubicBezTo>
                  <a:cubicBezTo>
                    <a:pt x="19" y="6"/>
                    <a:pt x="17" y="8"/>
                    <a:pt x="15" y="8"/>
                  </a:cubicBezTo>
                  <a:cubicBezTo>
                    <a:pt x="11" y="8"/>
                    <a:pt x="8" y="11"/>
                    <a:pt x="8" y="15"/>
                  </a:cubicBezTo>
                  <a:cubicBezTo>
                    <a:pt x="8" y="19"/>
                    <a:pt x="11" y="22"/>
                    <a:pt x="15" y="22"/>
                  </a:cubicBezTo>
                  <a:cubicBezTo>
                    <a:pt x="17" y="22"/>
                    <a:pt x="19" y="23"/>
                    <a:pt x="19" y="26"/>
                  </a:cubicBezTo>
                  <a:cubicBezTo>
                    <a:pt x="19" y="28"/>
                    <a:pt x="17" y="30"/>
                    <a:pt x="15" y="30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9139333" y="3864247"/>
              <a:ext cx="379475" cy="194150"/>
            </a:xfrm>
            <a:custGeom>
              <a:avLst/>
              <a:gdLst>
                <a:gd name="T0" fmla="*/ 48 w 64"/>
                <a:gd name="T1" fmla="*/ 33 h 33"/>
                <a:gd name="T2" fmla="*/ 15 w 64"/>
                <a:gd name="T3" fmla="*/ 33 h 33"/>
                <a:gd name="T4" fmla="*/ 0 w 64"/>
                <a:gd name="T5" fmla="*/ 18 h 33"/>
                <a:gd name="T6" fmla="*/ 15 w 64"/>
                <a:gd name="T7" fmla="*/ 3 h 33"/>
                <a:gd name="T8" fmla="*/ 24 w 64"/>
                <a:gd name="T9" fmla="*/ 6 h 33"/>
                <a:gd name="T10" fmla="*/ 25 w 64"/>
                <a:gd name="T11" fmla="*/ 12 h 33"/>
                <a:gd name="T12" fmla="*/ 19 w 64"/>
                <a:gd name="T13" fmla="*/ 12 h 33"/>
                <a:gd name="T14" fmla="*/ 15 w 64"/>
                <a:gd name="T15" fmla="*/ 11 h 33"/>
                <a:gd name="T16" fmla="*/ 8 w 64"/>
                <a:gd name="T17" fmla="*/ 18 h 33"/>
                <a:gd name="T18" fmla="*/ 15 w 64"/>
                <a:gd name="T19" fmla="*/ 25 h 33"/>
                <a:gd name="T20" fmla="*/ 48 w 64"/>
                <a:gd name="T21" fmla="*/ 25 h 33"/>
                <a:gd name="T22" fmla="*/ 56 w 64"/>
                <a:gd name="T23" fmla="*/ 16 h 33"/>
                <a:gd name="T24" fmla="*/ 48 w 64"/>
                <a:gd name="T25" fmla="*/ 8 h 33"/>
                <a:gd name="T26" fmla="*/ 42 w 64"/>
                <a:gd name="T27" fmla="*/ 10 h 33"/>
                <a:gd name="T28" fmla="*/ 37 w 64"/>
                <a:gd name="T29" fmla="*/ 9 h 33"/>
                <a:gd name="T30" fmla="*/ 37 w 64"/>
                <a:gd name="T31" fmla="*/ 3 h 33"/>
                <a:gd name="T32" fmla="*/ 48 w 64"/>
                <a:gd name="T33" fmla="*/ 0 h 33"/>
                <a:gd name="T34" fmla="*/ 64 w 64"/>
                <a:gd name="T35" fmla="*/ 16 h 33"/>
                <a:gd name="T36" fmla="*/ 48 w 64"/>
                <a:gd name="T37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4" h="33">
                  <a:moveTo>
                    <a:pt x="48" y="33"/>
                  </a:moveTo>
                  <a:cubicBezTo>
                    <a:pt x="15" y="33"/>
                    <a:pt x="15" y="33"/>
                    <a:pt x="15" y="33"/>
                  </a:cubicBezTo>
                  <a:cubicBezTo>
                    <a:pt x="7" y="33"/>
                    <a:pt x="0" y="26"/>
                    <a:pt x="0" y="18"/>
                  </a:cubicBezTo>
                  <a:cubicBezTo>
                    <a:pt x="0" y="10"/>
                    <a:pt x="7" y="3"/>
                    <a:pt x="15" y="3"/>
                  </a:cubicBezTo>
                  <a:cubicBezTo>
                    <a:pt x="18" y="3"/>
                    <a:pt x="21" y="4"/>
                    <a:pt x="24" y="6"/>
                  </a:cubicBezTo>
                  <a:cubicBezTo>
                    <a:pt x="26" y="7"/>
                    <a:pt x="26" y="10"/>
                    <a:pt x="25" y="12"/>
                  </a:cubicBezTo>
                  <a:cubicBezTo>
                    <a:pt x="23" y="13"/>
                    <a:pt x="21" y="14"/>
                    <a:pt x="19" y="12"/>
                  </a:cubicBezTo>
                  <a:cubicBezTo>
                    <a:pt x="18" y="12"/>
                    <a:pt x="16" y="11"/>
                    <a:pt x="15" y="11"/>
                  </a:cubicBezTo>
                  <a:cubicBezTo>
                    <a:pt x="11" y="11"/>
                    <a:pt x="8" y="14"/>
                    <a:pt x="8" y="18"/>
                  </a:cubicBezTo>
                  <a:cubicBezTo>
                    <a:pt x="8" y="22"/>
                    <a:pt x="11" y="25"/>
                    <a:pt x="15" y="25"/>
                  </a:cubicBezTo>
                  <a:cubicBezTo>
                    <a:pt x="48" y="25"/>
                    <a:pt x="48" y="25"/>
                    <a:pt x="48" y="25"/>
                  </a:cubicBezTo>
                  <a:cubicBezTo>
                    <a:pt x="52" y="25"/>
                    <a:pt x="56" y="21"/>
                    <a:pt x="56" y="16"/>
                  </a:cubicBezTo>
                  <a:cubicBezTo>
                    <a:pt x="56" y="12"/>
                    <a:pt x="52" y="8"/>
                    <a:pt x="48" y="8"/>
                  </a:cubicBezTo>
                  <a:cubicBezTo>
                    <a:pt x="46" y="8"/>
                    <a:pt x="44" y="8"/>
                    <a:pt x="42" y="10"/>
                  </a:cubicBezTo>
                  <a:cubicBezTo>
                    <a:pt x="41" y="11"/>
                    <a:pt x="38" y="11"/>
                    <a:pt x="37" y="9"/>
                  </a:cubicBezTo>
                  <a:cubicBezTo>
                    <a:pt x="35" y="7"/>
                    <a:pt x="36" y="5"/>
                    <a:pt x="37" y="3"/>
                  </a:cubicBezTo>
                  <a:cubicBezTo>
                    <a:pt x="40" y="1"/>
                    <a:pt x="44" y="0"/>
                    <a:pt x="48" y="0"/>
                  </a:cubicBezTo>
                  <a:cubicBezTo>
                    <a:pt x="57" y="0"/>
                    <a:pt x="64" y="7"/>
                    <a:pt x="64" y="16"/>
                  </a:cubicBezTo>
                  <a:cubicBezTo>
                    <a:pt x="64" y="25"/>
                    <a:pt x="57" y="33"/>
                    <a:pt x="48" y="33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9221700" y="3793647"/>
              <a:ext cx="238275" cy="135317"/>
            </a:xfrm>
            <a:custGeom>
              <a:avLst/>
              <a:gdLst>
                <a:gd name="T0" fmla="*/ 4 w 40"/>
                <a:gd name="T1" fmla="*/ 23 h 23"/>
                <a:gd name="T2" fmla="*/ 4 w 40"/>
                <a:gd name="T3" fmla="*/ 23 h 23"/>
                <a:gd name="T4" fmla="*/ 0 w 40"/>
                <a:gd name="T5" fmla="*/ 19 h 23"/>
                <a:gd name="T6" fmla="*/ 20 w 40"/>
                <a:gd name="T7" fmla="*/ 0 h 23"/>
                <a:gd name="T8" fmla="*/ 39 w 40"/>
                <a:gd name="T9" fmla="*/ 15 h 23"/>
                <a:gd name="T10" fmla="*/ 36 w 40"/>
                <a:gd name="T11" fmla="*/ 20 h 23"/>
                <a:gd name="T12" fmla="*/ 32 w 40"/>
                <a:gd name="T13" fmla="*/ 17 h 23"/>
                <a:gd name="T14" fmla="*/ 20 w 40"/>
                <a:gd name="T15" fmla="*/ 8 h 23"/>
                <a:gd name="T16" fmla="*/ 8 w 40"/>
                <a:gd name="T17" fmla="*/ 20 h 23"/>
                <a:gd name="T18" fmla="*/ 4 w 40"/>
                <a:gd name="T19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23">
                  <a:moveTo>
                    <a:pt x="4" y="23"/>
                  </a:moveTo>
                  <a:cubicBezTo>
                    <a:pt x="4" y="23"/>
                    <a:pt x="4" y="23"/>
                    <a:pt x="4" y="23"/>
                  </a:cubicBezTo>
                  <a:cubicBezTo>
                    <a:pt x="1" y="23"/>
                    <a:pt x="0" y="22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29" y="0"/>
                    <a:pt x="37" y="6"/>
                    <a:pt x="39" y="15"/>
                  </a:cubicBezTo>
                  <a:cubicBezTo>
                    <a:pt x="40" y="17"/>
                    <a:pt x="39" y="19"/>
                    <a:pt x="36" y="20"/>
                  </a:cubicBezTo>
                  <a:cubicBezTo>
                    <a:pt x="34" y="20"/>
                    <a:pt x="32" y="19"/>
                    <a:pt x="32" y="17"/>
                  </a:cubicBezTo>
                  <a:cubicBezTo>
                    <a:pt x="30" y="11"/>
                    <a:pt x="25" y="8"/>
                    <a:pt x="20" y="8"/>
                  </a:cubicBezTo>
                  <a:cubicBezTo>
                    <a:pt x="13" y="8"/>
                    <a:pt x="8" y="13"/>
                    <a:pt x="8" y="20"/>
                  </a:cubicBezTo>
                  <a:cubicBezTo>
                    <a:pt x="8" y="22"/>
                    <a:pt x="6" y="23"/>
                    <a:pt x="4" y="23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7" name="Freeform 16"/>
            <p:cNvSpPr>
              <a:spLocks noEditPoints="1"/>
            </p:cNvSpPr>
            <p:nvPr/>
          </p:nvSpPr>
          <p:spPr bwMode="auto">
            <a:xfrm>
              <a:off x="5818189" y="1958042"/>
              <a:ext cx="5656828" cy="3021100"/>
            </a:xfrm>
            <a:custGeom>
              <a:avLst/>
              <a:gdLst>
                <a:gd name="T0" fmla="*/ 531 w 957"/>
                <a:gd name="T1" fmla="*/ 375 h 512"/>
                <a:gd name="T2" fmla="*/ 499 w 957"/>
                <a:gd name="T3" fmla="*/ 292 h 512"/>
                <a:gd name="T4" fmla="*/ 477 w 957"/>
                <a:gd name="T5" fmla="*/ 84 h 512"/>
                <a:gd name="T6" fmla="*/ 467 w 957"/>
                <a:gd name="T7" fmla="*/ 53 h 512"/>
                <a:gd name="T8" fmla="*/ 455 w 957"/>
                <a:gd name="T9" fmla="*/ 53 h 512"/>
                <a:gd name="T10" fmla="*/ 450 w 957"/>
                <a:gd name="T11" fmla="*/ 86 h 512"/>
                <a:gd name="T12" fmla="*/ 431 w 957"/>
                <a:gd name="T13" fmla="*/ 296 h 512"/>
                <a:gd name="T14" fmla="*/ 396 w 957"/>
                <a:gd name="T15" fmla="*/ 399 h 512"/>
                <a:gd name="T16" fmla="*/ 4 w 957"/>
                <a:gd name="T17" fmla="*/ 512 h 512"/>
                <a:gd name="T18" fmla="*/ 583 w 957"/>
                <a:gd name="T19" fmla="*/ 512 h 512"/>
                <a:gd name="T20" fmla="*/ 377 w 957"/>
                <a:gd name="T21" fmla="*/ 456 h 512"/>
                <a:gd name="T22" fmla="*/ 392 w 957"/>
                <a:gd name="T23" fmla="*/ 429 h 512"/>
                <a:gd name="T24" fmla="*/ 510 w 957"/>
                <a:gd name="T25" fmla="*/ 429 h 512"/>
                <a:gd name="T26" fmla="*/ 506 w 957"/>
                <a:gd name="T27" fmla="*/ 421 h 512"/>
                <a:gd name="T28" fmla="*/ 523 w 957"/>
                <a:gd name="T29" fmla="*/ 395 h 512"/>
                <a:gd name="T30" fmla="*/ 404 w 957"/>
                <a:gd name="T31" fmla="*/ 395 h 512"/>
                <a:gd name="T32" fmla="*/ 420 w 957"/>
                <a:gd name="T33" fmla="*/ 421 h 512"/>
                <a:gd name="T34" fmla="*/ 432 w 957"/>
                <a:gd name="T35" fmla="*/ 429 h 512"/>
                <a:gd name="T36" fmla="*/ 489 w 957"/>
                <a:gd name="T37" fmla="*/ 403 h 512"/>
                <a:gd name="T38" fmla="*/ 495 w 957"/>
                <a:gd name="T39" fmla="*/ 429 h 512"/>
                <a:gd name="T40" fmla="*/ 532 w 957"/>
                <a:gd name="T41" fmla="*/ 475 h 512"/>
                <a:gd name="T42" fmla="*/ 419 w 957"/>
                <a:gd name="T43" fmla="*/ 370 h 512"/>
                <a:gd name="T44" fmla="*/ 424 w 957"/>
                <a:gd name="T45" fmla="*/ 350 h 512"/>
                <a:gd name="T46" fmla="*/ 430 w 957"/>
                <a:gd name="T47" fmla="*/ 330 h 512"/>
                <a:gd name="T48" fmla="*/ 446 w 957"/>
                <a:gd name="T49" fmla="*/ 370 h 512"/>
                <a:gd name="T50" fmla="*/ 489 w 957"/>
                <a:gd name="T51" fmla="*/ 370 h 512"/>
                <a:gd name="T52" fmla="*/ 502 w 957"/>
                <a:gd name="T53" fmla="*/ 350 h 512"/>
                <a:gd name="T54" fmla="*/ 493 w 957"/>
                <a:gd name="T55" fmla="*/ 318 h 512"/>
                <a:gd name="T56" fmla="*/ 435 w 957"/>
                <a:gd name="T57" fmla="*/ 288 h 512"/>
                <a:gd name="T58" fmla="*/ 490 w 957"/>
                <a:gd name="T59" fmla="*/ 288 h 512"/>
                <a:gd name="T60" fmla="*/ 484 w 957"/>
                <a:gd name="T61" fmla="*/ 276 h 512"/>
                <a:gd name="T62" fmla="*/ 453 w 957"/>
                <a:gd name="T63" fmla="*/ 208 h 512"/>
                <a:gd name="T64" fmla="*/ 448 w 957"/>
                <a:gd name="T65" fmla="*/ 216 h 512"/>
                <a:gd name="T66" fmla="*/ 453 w 957"/>
                <a:gd name="T67" fmla="*/ 233 h 512"/>
                <a:gd name="T68" fmla="*/ 452 w 957"/>
                <a:gd name="T69" fmla="*/ 250 h 512"/>
                <a:gd name="T70" fmla="*/ 473 w 957"/>
                <a:gd name="T71" fmla="*/ 200 h 512"/>
                <a:gd name="T72" fmla="*/ 475 w 957"/>
                <a:gd name="T73" fmla="*/ 250 h 512"/>
                <a:gd name="T74" fmla="*/ 475 w 957"/>
                <a:gd name="T75" fmla="*/ 242 h 512"/>
                <a:gd name="T76" fmla="*/ 474 w 957"/>
                <a:gd name="T77" fmla="*/ 225 h 512"/>
                <a:gd name="T78" fmla="*/ 473 w 957"/>
                <a:gd name="T79" fmla="*/ 192 h 512"/>
                <a:gd name="T80" fmla="*/ 469 w 957"/>
                <a:gd name="T81" fmla="*/ 80 h 512"/>
                <a:gd name="T82" fmla="*/ 469 w 957"/>
                <a:gd name="T83" fmla="*/ 72 h 512"/>
                <a:gd name="T84" fmla="*/ 457 w 957"/>
                <a:gd name="T85" fmla="*/ 99 h 512"/>
                <a:gd name="T86" fmla="*/ 454 w 957"/>
                <a:gd name="T87" fmla="*/ 183 h 512"/>
                <a:gd name="T88" fmla="*/ 444 w 957"/>
                <a:gd name="T89" fmla="*/ 266 h 512"/>
                <a:gd name="T90" fmla="*/ 466 w 957"/>
                <a:gd name="T91" fmla="*/ 212 h 512"/>
                <a:gd name="T92" fmla="*/ 467 w 957"/>
                <a:gd name="T93" fmla="*/ 230 h 512"/>
                <a:gd name="T94" fmla="*/ 467 w 957"/>
                <a:gd name="T95" fmla="*/ 61 h 512"/>
                <a:gd name="T96" fmla="*/ 491 w 957"/>
                <a:gd name="T97" fmla="*/ 310 h 512"/>
                <a:gd name="T98" fmla="*/ 523 w 957"/>
                <a:gd name="T99" fmla="*/ 383 h 512"/>
                <a:gd name="T100" fmla="*/ 391 w 957"/>
                <a:gd name="T101" fmla="*/ 483 h 512"/>
                <a:gd name="T102" fmla="*/ 409 w 957"/>
                <a:gd name="T103" fmla="*/ 464 h 512"/>
                <a:gd name="T104" fmla="*/ 537 w 957"/>
                <a:gd name="T105" fmla="*/ 504 h 512"/>
                <a:gd name="T106" fmla="*/ 577 w 957"/>
                <a:gd name="T107" fmla="*/ 504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57" h="512">
                  <a:moveTo>
                    <a:pt x="953" y="504"/>
                  </a:moveTo>
                  <a:cubicBezTo>
                    <a:pt x="586" y="504"/>
                    <a:pt x="586" y="504"/>
                    <a:pt x="586" y="504"/>
                  </a:cubicBezTo>
                  <a:cubicBezTo>
                    <a:pt x="528" y="402"/>
                    <a:pt x="528" y="402"/>
                    <a:pt x="528" y="402"/>
                  </a:cubicBezTo>
                  <a:cubicBezTo>
                    <a:pt x="530" y="402"/>
                    <a:pt x="531" y="400"/>
                    <a:pt x="531" y="399"/>
                  </a:cubicBezTo>
                  <a:cubicBezTo>
                    <a:pt x="531" y="375"/>
                    <a:pt x="531" y="375"/>
                    <a:pt x="531" y="375"/>
                  </a:cubicBezTo>
                  <a:cubicBezTo>
                    <a:pt x="531" y="373"/>
                    <a:pt x="529" y="371"/>
                    <a:pt x="527" y="371"/>
                  </a:cubicBezTo>
                  <a:cubicBezTo>
                    <a:pt x="517" y="371"/>
                    <a:pt x="517" y="371"/>
                    <a:pt x="517" y="371"/>
                  </a:cubicBezTo>
                  <a:cubicBezTo>
                    <a:pt x="495" y="296"/>
                    <a:pt x="495" y="296"/>
                    <a:pt x="495" y="296"/>
                  </a:cubicBezTo>
                  <a:cubicBezTo>
                    <a:pt x="495" y="296"/>
                    <a:pt x="495" y="296"/>
                    <a:pt x="495" y="296"/>
                  </a:cubicBezTo>
                  <a:cubicBezTo>
                    <a:pt x="498" y="296"/>
                    <a:pt x="499" y="294"/>
                    <a:pt x="499" y="292"/>
                  </a:cubicBezTo>
                  <a:cubicBezTo>
                    <a:pt x="499" y="280"/>
                    <a:pt x="499" y="280"/>
                    <a:pt x="499" y="280"/>
                  </a:cubicBezTo>
                  <a:cubicBezTo>
                    <a:pt x="499" y="278"/>
                    <a:pt x="498" y="276"/>
                    <a:pt x="495" y="276"/>
                  </a:cubicBezTo>
                  <a:cubicBezTo>
                    <a:pt x="492" y="276"/>
                    <a:pt x="492" y="276"/>
                    <a:pt x="492" y="276"/>
                  </a:cubicBezTo>
                  <a:cubicBezTo>
                    <a:pt x="477" y="86"/>
                    <a:pt x="477" y="86"/>
                    <a:pt x="477" y="86"/>
                  </a:cubicBezTo>
                  <a:cubicBezTo>
                    <a:pt x="477" y="85"/>
                    <a:pt x="477" y="85"/>
                    <a:pt x="477" y="84"/>
                  </a:cubicBezTo>
                  <a:cubicBezTo>
                    <a:pt x="477" y="68"/>
                    <a:pt x="477" y="68"/>
                    <a:pt x="477" y="68"/>
                  </a:cubicBezTo>
                  <a:cubicBezTo>
                    <a:pt x="477" y="67"/>
                    <a:pt x="477" y="66"/>
                    <a:pt x="475" y="65"/>
                  </a:cubicBezTo>
                  <a:cubicBezTo>
                    <a:pt x="475" y="57"/>
                    <a:pt x="475" y="57"/>
                    <a:pt x="475" y="57"/>
                  </a:cubicBezTo>
                  <a:cubicBezTo>
                    <a:pt x="475" y="55"/>
                    <a:pt x="474" y="53"/>
                    <a:pt x="471" y="53"/>
                  </a:cubicBezTo>
                  <a:cubicBezTo>
                    <a:pt x="467" y="53"/>
                    <a:pt x="467" y="53"/>
                    <a:pt x="467" y="53"/>
                  </a:cubicBezTo>
                  <a:cubicBezTo>
                    <a:pt x="467" y="4"/>
                    <a:pt x="467" y="4"/>
                    <a:pt x="467" y="4"/>
                  </a:cubicBezTo>
                  <a:cubicBezTo>
                    <a:pt x="467" y="2"/>
                    <a:pt x="465" y="0"/>
                    <a:pt x="463" y="0"/>
                  </a:cubicBezTo>
                  <a:cubicBezTo>
                    <a:pt x="461" y="0"/>
                    <a:pt x="459" y="2"/>
                    <a:pt x="459" y="4"/>
                  </a:cubicBezTo>
                  <a:cubicBezTo>
                    <a:pt x="459" y="53"/>
                    <a:pt x="459" y="53"/>
                    <a:pt x="459" y="53"/>
                  </a:cubicBezTo>
                  <a:cubicBezTo>
                    <a:pt x="455" y="53"/>
                    <a:pt x="455" y="53"/>
                    <a:pt x="455" y="53"/>
                  </a:cubicBezTo>
                  <a:cubicBezTo>
                    <a:pt x="453" y="53"/>
                    <a:pt x="451" y="55"/>
                    <a:pt x="451" y="57"/>
                  </a:cubicBezTo>
                  <a:cubicBezTo>
                    <a:pt x="451" y="65"/>
                    <a:pt x="451" y="65"/>
                    <a:pt x="451" y="65"/>
                  </a:cubicBezTo>
                  <a:cubicBezTo>
                    <a:pt x="450" y="66"/>
                    <a:pt x="449" y="67"/>
                    <a:pt x="449" y="68"/>
                  </a:cubicBezTo>
                  <a:cubicBezTo>
                    <a:pt x="449" y="84"/>
                    <a:pt x="449" y="84"/>
                    <a:pt x="449" y="84"/>
                  </a:cubicBezTo>
                  <a:cubicBezTo>
                    <a:pt x="449" y="85"/>
                    <a:pt x="450" y="86"/>
                    <a:pt x="450" y="86"/>
                  </a:cubicBezTo>
                  <a:cubicBezTo>
                    <a:pt x="435" y="276"/>
                    <a:pt x="435" y="276"/>
                    <a:pt x="435" y="276"/>
                  </a:cubicBezTo>
                  <a:cubicBezTo>
                    <a:pt x="431" y="276"/>
                    <a:pt x="431" y="276"/>
                    <a:pt x="431" y="276"/>
                  </a:cubicBezTo>
                  <a:cubicBezTo>
                    <a:pt x="429" y="276"/>
                    <a:pt x="427" y="278"/>
                    <a:pt x="427" y="280"/>
                  </a:cubicBezTo>
                  <a:cubicBezTo>
                    <a:pt x="427" y="292"/>
                    <a:pt x="427" y="292"/>
                    <a:pt x="427" y="292"/>
                  </a:cubicBezTo>
                  <a:cubicBezTo>
                    <a:pt x="427" y="294"/>
                    <a:pt x="429" y="296"/>
                    <a:pt x="431" y="296"/>
                  </a:cubicBezTo>
                  <a:cubicBezTo>
                    <a:pt x="432" y="296"/>
                    <a:pt x="432" y="296"/>
                    <a:pt x="432" y="296"/>
                  </a:cubicBezTo>
                  <a:cubicBezTo>
                    <a:pt x="410" y="371"/>
                    <a:pt x="410" y="371"/>
                    <a:pt x="410" y="371"/>
                  </a:cubicBezTo>
                  <a:cubicBezTo>
                    <a:pt x="400" y="371"/>
                    <a:pt x="400" y="371"/>
                    <a:pt x="400" y="371"/>
                  </a:cubicBezTo>
                  <a:cubicBezTo>
                    <a:pt x="398" y="371"/>
                    <a:pt x="396" y="373"/>
                    <a:pt x="396" y="375"/>
                  </a:cubicBezTo>
                  <a:cubicBezTo>
                    <a:pt x="396" y="399"/>
                    <a:pt x="396" y="399"/>
                    <a:pt x="396" y="399"/>
                  </a:cubicBezTo>
                  <a:cubicBezTo>
                    <a:pt x="396" y="400"/>
                    <a:pt x="397" y="402"/>
                    <a:pt x="398" y="402"/>
                  </a:cubicBezTo>
                  <a:cubicBezTo>
                    <a:pt x="341" y="504"/>
                    <a:pt x="341" y="504"/>
                    <a:pt x="341" y="504"/>
                  </a:cubicBezTo>
                  <a:cubicBezTo>
                    <a:pt x="4" y="504"/>
                    <a:pt x="4" y="504"/>
                    <a:pt x="4" y="504"/>
                  </a:cubicBezTo>
                  <a:cubicBezTo>
                    <a:pt x="2" y="504"/>
                    <a:pt x="0" y="506"/>
                    <a:pt x="0" y="508"/>
                  </a:cubicBezTo>
                  <a:cubicBezTo>
                    <a:pt x="0" y="510"/>
                    <a:pt x="2" y="512"/>
                    <a:pt x="4" y="512"/>
                  </a:cubicBezTo>
                  <a:cubicBezTo>
                    <a:pt x="343" y="512"/>
                    <a:pt x="343" y="512"/>
                    <a:pt x="343" y="512"/>
                  </a:cubicBezTo>
                  <a:cubicBezTo>
                    <a:pt x="383" y="512"/>
                    <a:pt x="383" y="512"/>
                    <a:pt x="383" y="512"/>
                  </a:cubicBezTo>
                  <a:cubicBezTo>
                    <a:pt x="543" y="512"/>
                    <a:pt x="543" y="512"/>
                    <a:pt x="543" y="512"/>
                  </a:cubicBezTo>
                  <a:cubicBezTo>
                    <a:pt x="543" y="512"/>
                    <a:pt x="543" y="512"/>
                    <a:pt x="543" y="512"/>
                  </a:cubicBezTo>
                  <a:cubicBezTo>
                    <a:pt x="583" y="512"/>
                    <a:pt x="583" y="512"/>
                    <a:pt x="583" y="512"/>
                  </a:cubicBezTo>
                  <a:cubicBezTo>
                    <a:pt x="583" y="512"/>
                    <a:pt x="583" y="512"/>
                    <a:pt x="583" y="512"/>
                  </a:cubicBezTo>
                  <a:cubicBezTo>
                    <a:pt x="953" y="512"/>
                    <a:pt x="953" y="512"/>
                    <a:pt x="953" y="512"/>
                  </a:cubicBezTo>
                  <a:cubicBezTo>
                    <a:pt x="956" y="512"/>
                    <a:pt x="957" y="510"/>
                    <a:pt x="957" y="508"/>
                  </a:cubicBezTo>
                  <a:cubicBezTo>
                    <a:pt x="957" y="506"/>
                    <a:pt x="956" y="504"/>
                    <a:pt x="953" y="504"/>
                  </a:cubicBezTo>
                  <a:close/>
                  <a:moveTo>
                    <a:pt x="377" y="456"/>
                  </a:moveTo>
                  <a:cubicBezTo>
                    <a:pt x="404" y="456"/>
                    <a:pt x="404" y="456"/>
                    <a:pt x="404" y="456"/>
                  </a:cubicBezTo>
                  <a:cubicBezTo>
                    <a:pt x="395" y="475"/>
                    <a:pt x="395" y="475"/>
                    <a:pt x="395" y="475"/>
                  </a:cubicBezTo>
                  <a:cubicBezTo>
                    <a:pt x="367" y="475"/>
                    <a:pt x="367" y="475"/>
                    <a:pt x="367" y="475"/>
                  </a:cubicBezTo>
                  <a:lnTo>
                    <a:pt x="377" y="456"/>
                  </a:lnTo>
                  <a:close/>
                  <a:moveTo>
                    <a:pt x="392" y="429"/>
                  </a:moveTo>
                  <a:cubicBezTo>
                    <a:pt x="417" y="429"/>
                    <a:pt x="417" y="429"/>
                    <a:pt x="417" y="429"/>
                  </a:cubicBezTo>
                  <a:cubicBezTo>
                    <a:pt x="408" y="448"/>
                    <a:pt x="408" y="448"/>
                    <a:pt x="408" y="448"/>
                  </a:cubicBezTo>
                  <a:cubicBezTo>
                    <a:pt x="382" y="448"/>
                    <a:pt x="382" y="448"/>
                    <a:pt x="382" y="448"/>
                  </a:cubicBezTo>
                  <a:lnTo>
                    <a:pt x="392" y="429"/>
                  </a:lnTo>
                  <a:close/>
                  <a:moveTo>
                    <a:pt x="510" y="429"/>
                  </a:moveTo>
                  <a:cubicBezTo>
                    <a:pt x="534" y="429"/>
                    <a:pt x="534" y="429"/>
                    <a:pt x="534" y="429"/>
                  </a:cubicBezTo>
                  <a:cubicBezTo>
                    <a:pt x="545" y="448"/>
                    <a:pt x="545" y="448"/>
                    <a:pt x="545" y="448"/>
                  </a:cubicBezTo>
                  <a:cubicBezTo>
                    <a:pt x="519" y="448"/>
                    <a:pt x="519" y="448"/>
                    <a:pt x="519" y="448"/>
                  </a:cubicBezTo>
                  <a:lnTo>
                    <a:pt x="510" y="429"/>
                  </a:lnTo>
                  <a:close/>
                  <a:moveTo>
                    <a:pt x="506" y="421"/>
                  </a:moveTo>
                  <a:cubicBezTo>
                    <a:pt x="498" y="403"/>
                    <a:pt x="498" y="403"/>
                    <a:pt x="498" y="403"/>
                  </a:cubicBezTo>
                  <a:cubicBezTo>
                    <a:pt x="519" y="403"/>
                    <a:pt x="519" y="403"/>
                    <a:pt x="519" y="403"/>
                  </a:cubicBezTo>
                  <a:cubicBezTo>
                    <a:pt x="530" y="421"/>
                    <a:pt x="530" y="421"/>
                    <a:pt x="530" y="421"/>
                  </a:cubicBezTo>
                  <a:lnTo>
                    <a:pt x="506" y="421"/>
                  </a:lnTo>
                  <a:close/>
                  <a:moveTo>
                    <a:pt x="523" y="395"/>
                  </a:moveTo>
                  <a:cubicBezTo>
                    <a:pt x="522" y="395"/>
                    <a:pt x="522" y="395"/>
                    <a:pt x="522" y="395"/>
                  </a:cubicBezTo>
                  <a:cubicBezTo>
                    <a:pt x="491" y="395"/>
                    <a:pt x="491" y="395"/>
                    <a:pt x="491" y="395"/>
                  </a:cubicBezTo>
                  <a:cubicBezTo>
                    <a:pt x="435" y="395"/>
                    <a:pt x="435" y="395"/>
                    <a:pt x="435" y="395"/>
                  </a:cubicBezTo>
                  <a:cubicBezTo>
                    <a:pt x="405" y="395"/>
                    <a:pt x="405" y="395"/>
                    <a:pt x="405" y="395"/>
                  </a:cubicBezTo>
                  <a:cubicBezTo>
                    <a:pt x="404" y="395"/>
                    <a:pt x="404" y="395"/>
                    <a:pt x="404" y="395"/>
                  </a:cubicBezTo>
                  <a:cubicBezTo>
                    <a:pt x="404" y="391"/>
                    <a:pt x="404" y="391"/>
                    <a:pt x="404" y="391"/>
                  </a:cubicBezTo>
                  <a:cubicBezTo>
                    <a:pt x="523" y="391"/>
                    <a:pt x="523" y="391"/>
                    <a:pt x="523" y="391"/>
                  </a:cubicBezTo>
                  <a:lnTo>
                    <a:pt x="523" y="395"/>
                  </a:lnTo>
                  <a:close/>
                  <a:moveTo>
                    <a:pt x="429" y="403"/>
                  </a:moveTo>
                  <a:cubicBezTo>
                    <a:pt x="420" y="421"/>
                    <a:pt x="420" y="421"/>
                    <a:pt x="420" y="421"/>
                  </a:cubicBezTo>
                  <a:cubicBezTo>
                    <a:pt x="397" y="421"/>
                    <a:pt x="397" y="421"/>
                    <a:pt x="397" y="421"/>
                  </a:cubicBezTo>
                  <a:cubicBezTo>
                    <a:pt x="407" y="403"/>
                    <a:pt x="407" y="403"/>
                    <a:pt x="407" y="403"/>
                  </a:cubicBezTo>
                  <a:lnTo>
                    <a:pt x="429" y="403"/>
                  </a:lnTo>
                  <a:close/>
                  <a:moveTo>
                    <a:pt x="425" y="429"/>
                  </a:moveTo>
                  <a:cubicBezTo>
                    <a:pt x="432" y="429"/>
                    <a:pt x="432" y="429"/>
                    <a:pt x="432" y="429"/>
                  </a:cubicBezTo>
                  <a:cubicBezTo>
                    <a:pt x="429" y="431"/>
                    <a:pt x="425" y="433"/>
                    <a:pt x="422" y="436"/>
                  </a:cubicBezTo>
                  <a:lnTo>
                    <a:pt x="425" y="429"/>
                  </a:lnTo>
                  <a:close/>
                  <a:moveTo>
                    <a:pt x="429" y="421"/>
                  </a:moveTo>
                  <a:cubicBezTo>
                    <a:pt x="438" y="403"/>
                    <a:pt x="438" y="403"/>
                    <a:pt x="438" y="403"/>
                  </a:cubicBezTo>
                  <a:cubicBezTo>
                    <a:pt x="489" y="403"/>
                    <a:pt x="489" y="403"/>
                    <a:pt x="489" y="403"/>
                  </a:cubicBezTo>
                  <a:cubicBezTo>
                    <a:pt x="498" y="421"/>
                    <a:pt x="498" y="421"/>
                    <a:pt x="498" y="421"/>
                  </a:cubicBezTo>
                  <a:lnTo>
                    <a:pt x="429" y="421"/>
                  </a:lnTo>
                  <a:close/>
                  <a:moveTo>
                    <a:pt x="501" y="429"/>
                  </a:moveTo>
                  <a:cubicBezTo>
                    <a:pt x="504" y="435"/>
                    <a:pt x="504" y="435"/>
                    <a:pt x="504" y="435"/>
                  </a:cubicBezTo>
                  <a:cubicBezTo>
                    <a:pt x="502" y="433"/>
                    <a:pt x="499" y="431"/>
                    <a:pt x="495" y="429"/>
                  </a:cubicBezTo>
                  <a:lnTo>
                    <a:pt x="501" y="429"/>
                  </a:lnTo>
                  <a:close/>
                  <a:moveTo>
                    <a:pt x="523" y="456"/>
                  </a:moveTo>
                  <a:cubicBezTo>
                    <a:pt x="549" y="456"/>
                    <a:pt x="549" y="456"/>
                    <a:pt x="549" y="456"/>
                  </a:cubicBezTo>
                  <a:cubicBezTo>
                    <a:pt x="560" y="475"/>
                    <a:pt x="560" y="475"/>
                    <a:pt x="560" y="475"/>
                  </a:cubicBezTo>
                  <a:cubicBezTo>
                    <a:pt x="532" y="475"/>
                    <a:pt x="532" y="475"/>
                    <a:pt x="532" y="475"/>
                  </a:cubicBezTo>
                  <a:lnTo>
                    <a:pt x="523" y="456"/>
                  </a:lnTo>
                  <a:close/>
                  <a:moveTo>
                    <a:pt x="422" y="358"/>
                  </a:moveTo>
                  <a:cubicBezTo>
                    <a:pt x="440" y="358"/>
                    <a:pt x="440" y="358"/>
                    <a:pt x="440" y="358"/>
                  </a:cubicBezTo>
                  <a:cubicBezTo>
                    <a:pt x="438" y="370"/>
                    <a:pt x="438" y="370"/>
                    <a:pt x="438" y="370"/>
                  </a:cubicBezTo>
                  <a:cubicBezTo>
                    <a:pt x="419" y="370"/>
                    <a:pt x="419" y="370"/>
                    <a:pt x="419" y="370"/>
                  </a:cubicBezTo>
                  <a:lnTo>
                    <a:pt x="422" y="358"/>
                  </a:lnTo>
                  <a:close/>
                  <a:moveTo>
                    <a:pt x="428" y="338"/>
                  </a:moveTo>
                  <a:cubicBezTo>
                    <a:pt x="443" y="338"/>
                    <a:pt x="443" y="338"/>
                    <a:pt x="443" y="338"/>
                  </a:cubicBezTo>
                  <a:cubicBezTo>
                    <a:pt x="441" y="350"/>
                    <a:pt x="441" y="350"/>
                    <a:pt x="441" y="350"/>
                  </a:cubicBezTo>
                  <a:cubicBezTo>
                    <a:pt x="424" y="350"/>
                    <a:pt x="424" y="350"/>
                    <a:pt x="424" y="350"/>
                  </a:cubicBezTo>
                  <a:lnTo>
                    <a:pt x="428" y="338"/>
                  </a:lnTo>
                  <a:close/>
                  <a:moveTo>
                    <a:pt x="434" y="318"/>
                  </a:moveTo>
                  <a:cubicBezTo>
                    <a:pt x="446" y="318"/>
                    <a:pt x="446" y="318"/>
                    <a:pt x="446" y="318"/>
                  </a:cubicBezTo>
                  <a:cubicBezTo>
                    <a:pt x="444" y="330"/>
                    <a:pt x="444" y="330"/>
                    <a:pt x="444" y="330"/>
                  </a:cubicBezTo>
                  <a:cubicBezTo>
                    <a:pt x="430" y="330"/>
                    <a:pt x="430" y="330"/>
                    <a:pt x="430" y="330"/>
                  </a:cubicBezTo>
                  <a:lnTo>
                    <a:pt x="434" y="318"/>
                  </a:lnTo>
                  <a:close/>
                  <a:moveTo>
                    <a:pt x="454" y="318"/>
                  </a:moveTo>
                  <a:cubicBezTo>
                    <a:pt x="473" y="318"/>
                    <a:pt x="473" y="318"/>
                    <a:pt x="473" y="318"/>
                  </a:cubicBezTo>
                  <a:cubicBezTo>
                    <a:pt x="481" y="370"/>
                    <a:pt x="481" y="370"/>
                    <a:pt x="481" y="370"/>
                  </a:cubicBezTo>
                  <a:cubicBezTo>
                    <a:pt x="446" y="370"/>
                    <a:pt x="446" y="370"/>
                    <a:pt x="446" y="370"/>
                  </a:cubicBezTo>
                  <a:lnTo>
                    <a:pt x="454" y="318"/>
                  </a:lnTo>
                  <a:close/>
                  <a:moveTo>
                    <a:pt x="487" y="358"/>
                  </a:moveTo>
                  <a:cubicBezTo>
                    <a:pt x="505" y="358"/>
                    <a:pt x="505" y="358"/>
                    <a:pt x="505" y="358"/>
                  </a:cubicBezTo>
                  <a:cubicBezTo>
                    <a:pt x="508" y="370"/>
                    <a:pt x="508" y="370"/>
                    <a:pt x="508" y="370"/>
                  </a:cubicBezTo>
                  <a:cubicBezTo>
                    <a:pt x="489" y="370"/>
                    <a:pt x="489" y="370"/>
                    <a:pt x="489" y="370"/>
                  </a:cubicBezTo>
                  <a:lnTo>
                    <a:pt x="487" y="358"/>
                  </a:lnTo>
                  <a:close/>
                  <a:moveTo>
                    <a:pt x="486" y="350"/>
                  </a:moveTo>
                  <a:cubicBezTo>
                    <a:pt x="484" y="338"/>
                    <a:pt x="484" y="338"/>
                    <a:pt x="484" y="338"/>
                  </a:cubicBezTo>
                  <a:cubicBezTo>
                    <a:pt x="499" y="338"/>
                    <a:pt x="499" y="338"/>
                    <a:pt x="499" y="338"/>
                  </a:cubicBezTo>
                  <a:cubicBezTo>
                    <a:pt x="502" y="350"/>
                    <a:pt x="502" y="350"/>
                    <a:pt x="502" y="350"/>
                  </a:cubicBezTo>
                  <a:lnTo>
                    <a:pt x="486" y="350"/>
                  </a:lnTo>
                  <a:close/>
                  <a:moveTo>
                    <a:pt x="497" y="330"/>
                  </a:moveTo>
                  <a:cubicBezTo>
                    <a:pt x="483" y="330"/>
                    <a:pt x="483" y="330"/>
                    <a:pt x="483" y="330"/>
                  </a:cubicBezTo>
                  <a:cubicBezTo>
                    <a:pt x="481" y="318"/>
                    <a:pt x="481" y="318"/>
                    <a:pt x="481" y="318"/>
                  </a:cubicBezTo>
                  <a:cubicBezTo>
                    <a:pt x="493" y="318"/>
                    <a:pt x="493" y="318"/>
                    <a:pt x="493" y="318"/>
                  </a:cubicBezTo>
                  <a:lnTo>
                    <a:pt x="497" y="330"/>
                  </a:lnTo>
                  <a:close/>
                  <a:moveTo>
                    <a:pt x="490" y="288"/>
                  </a:moveTo>
                  <a:cubicBezTo>
                    <a:pt x="437" y="288"/>
                    <a:pt x="437" y="288"/>
                    <a:pt x="437" y="288"/>
                  </a:cubicBezTo>
                  <a:cubicBezTo>
                    <a:pt x="437" y="288"/>
                    <a:pt x="437" y="288"/>
                    <a:pt x="437" y="288"/>
                  </a:cubicBezTo>
                  <a:cubicBezTo>
                    <a:pt x="435" y="288"/>
                    <a:pt x="435" y="288"/>
                    <a:pt x="435" y="288"/>
                  </a:cubicBezTo>
                  <a:cubicBezTo>
                    <a:pt x="435" y="284"/>
                    <a:pt x="435" y="284"/>
                    <a:pt x="435" y="284"/>
                  </a:cubicBezTo>
                  <a:cubicBezTo>
                    <a:pt x="491" y="284"/>
                    <a:pt x="491" y="284"/>
                    <a:pt x="491" y="284"/>
                  </a:cubicBezTo>
                  <a:cubicBezTo>
                    <a:pt x="491" y="288"/>
                    <a:pt x="491" y="288"/>
                    <a:pt x="491" y="288"/>
                  </a:cubicBezTo>
                  <a:cubicBezTo>
                    <a:pt x="490" y="288"/>
                    <a:pt x="490" y="288"/>
                    <a:pt x="490" y="288"/>
                  </a:cubicBezTo>
                  <a:cubicBezTo>
                    <a:pt x="490" y="288"/>
                    <a:pt x="490" y="288"/>
                    <a:pt x="490" y="288"/>
                  </a:cubicBezTo>
                  <a:close/>
                  <a:moveTo>
                    <a:pt x="484" y="276"/>
                  </a:moveTo>
                  <a:cubicBezTo>
                    <a:pt x="476" y="276"/>
                    <a:pt x="476" y="276"/>
                    <a:pt x="476" y="276"/>
                  </a:cubicBezTo>
                  <a:cubicBezTo>
                    <a:pt x="476" y="266"/>
                    <a:pt x="476" y="266"/>
                    <a:pt x="476" y="266"/>
                  </a:cubicBezTo>
                  <a:cubicBezTo>
                    <a:pt x="483" y="266"/>
                    <a:pt x="483" y="266"/>
                    <a:pt x="483" y="266"/>
                  </a:cubicBezTo>
                  <a:lnTo>
                    <a:pt x="484" y="276"/>
                  </a:lnTo>
                  <a:close/>
                  <a:moveTo>
                    <a:pt x="453" y="208"/>
                  </a:moveTo>
                  <a:cubicBezTo>
                    <a:pt x="449" y="208"/>
                    <a:pt x="449" y="208"/>
                    <a:pt x="449" y="208"/>
                  </a:cubicBezTo>
                  <a:cubicBezTo>
                    <a:pt x="449" y="200"/>
                    <a:pt x="449" y="200"/>
                    <a:pt x="449" y="200"/>
                  </a:cubicBezTo>
                  <a:cubicBezTo>
                    <a:pt x="454" y="200"/>
                    <a:pt x="454" y="200"/>
                    <a:pt x="454" y="200"/>
                  </a:cubicBezTo>
                  <a:lnTo>
                    <a:pt x="453" y="208"/>
                  </a:lnTo>
                  <a:close/>
                  <a:moveTo>
                    <a:pt x="448" y="216"/>
                  </a:moveTo>
                  <a:cubicBezTo>
                    <a:pt x="453" y="216"/>
                    <a:pt x="453" y="216"/>
                    <a:pt x="453" y="216"/>
                  </a:cubicBezTo>
                  <a:cubicBezTo>
                    <a:pt x="453" y="225"/>
                    <a:pt x="453" y="225"/>
                    <a:pt x="453" y="225"/>
                  </a:cubicBezTo>
                  <a:cubicBezTo>
                    <a:pt x="447" y="225"/>
                    <a:pt x="447" y="225"/>
                    <a:pt x="447" y="225"/>
                  </a:cubicBezTo>
                  <a:lnTo>
                    <a:pt x="448" y="216"/>
                  </a:lnTo>
                  <a:close/>
                  <a:moveTo>
                    <a:pt x="453" y="233"/>
                  </a:moveTo>
                  <a:cubicBezTo>
                    <a:pt x="452" y="242"/>
                    <a:pt x="452" y="242"/>
                    <a:pt x="452" y="242"/>
                  </a:cubicBezTo>
                  <a:cubicBezTo>
                    <a:pt x="446" y="242"/>
                    <a:pt x="446" y="242"/>
                    <a:pt x="446" y="242"/>
                  </a:cubicBezTo>
                  <a:cubicBezTo>
                    <a:pt x="447" y="233"/>
                    <a:pt x="447" y="233"/>
                    <a:pt x="447" y="233"/>
                  </a:cubicBezTo>
                  <a:lnTo>
                    <a:pt x="453" y="233"/>
                  </a:lnTo>
                  <a:close/>
                  <a:moveTo>
                    <a:pt x="452" y="250"/>
                  </a:moveTo>
                  <a:cubicBezTo>
                    <a:pt x="452" y="258"/>
                    <a:pt x="452" y="258"/>
                    <a:pt x="452" y="258"/>
                  </a:cubicBezTo>
                  <a:cubicBezTo>
                    <a:pt x="445" y="258"/>
                    <a:pt x="445" y="258"/>
                    <a:pt x="445" y="258"/>
                  </a:cubicBezTo>
                  <a:cubicBezTo>
                    <a:pt x="445" y="250"/>
                    <a:pt x="445" y="250"/>
                    <a:pt x="445" y="250"/>
                  </a:cubicBezTo>
                  <a:lnTo>
                    <a:pt x="452" y="250"/>
                  </a:lnTo>
                  <a:close/>
                  <a:moveTo>
                    <a:pt x="473" y="200"/>
                  </a:moveTo>
                  <a:cubicBezTo>
                    <a:pt x="478" y="200"/>
                    <a:pt x="478" y="200"/>
                    <a:pt x="478" y="200"/>
                  </a:cubicBezTo>
                  <a:cubicBezTo>
                    <a:pt x="479" y="208"/>
                    <a:pt x="479" y="208"/>
                    <a:pt x="479" y="208"/>
                  </a:cubicBezTo>
                  <a:cubicBezTo>
                    <a:pt x="474" y="208"/>
                    <a:pt x="474" y="208"/>
                    <a:pt x="474" y="208"/>
                  </a:cubicBezTo>
                  <a:lnTo>
                    <a:pt x="473" y="200"/>
                  </a:lnTo>
                  <a:close/>
                  <a:moveTo>
                    <a:pt x="475" y="250"/>
                  </a:moveTo>
                  <a:cubicBezTo>
                    <a:pt x="482" y="250"/>
                    <a:pt x="482" y="250"/>
                    <a:pt x="482" y="250"/>
                  </a:cubicBezTo>
                  <a:cubicBezTo>
                    <a:pt x="483" y="258"/>
                    <a:pt x="483" y="258"/>
                    <a:pt x="483" y="258"/>
                  </a:cubicBezTo>
                  <a:cubicBezTo>
                    <a:pt x="476" y="258"/>
                    <a:pt x="476" y="258"/>
                    <a:pt x="476" y="258"/>
                  </a:cubicBezTo>
                  <a:lnTo>
                    <a:pt x="475" y="250"/>
                  </a:lnTo>
                  <a:close/>
                  <a:moveTo>
                    <a:pt x="475" y="242"/>
                  </a:moveTo>
                  <a:cubicBezTo>
                    <a:pt x="475" y="233"/>
                    <a:pt x="475" y="233"/>
                    <a:pt x="475" y="233"/>
                  </a:cubicBezTo>
                  <a:cubicBezTo>
                    <a:pt x="481" y="233"/>
                    <a:pt x="481" y="233"/>
                    <a:pt x="481" y="233"/>
                  </a:cubicBezTo>
                  <a:cubicBezTo>
                    <a:pt x="481" y="242"/>
                    <a:pt x="481" y="242"/>
                    <a:pt x="481" y="242"/>
                  </a:cubicBezTo>
                  <a:lnTo>
                    <a:pt x="475" y="242"/>
                  </a:lnTo>
                  <a:close/>
                  <a:moveTo>
                    <a:pt x="474" y="225"/>
                  </a:moveTo>
                  <a:cubicBezTo>
                    <a:pt x="474" y="216"/>
                    <a:pt x="474" y="216"/>
                    <a:pt x="474" y="216"/>
                  </a:cubicBezTo>
                  <a:cubicBezTo>
                    <a:pt x="479" y="216"/>
                    <a:pt x="479" y="216"/>
                    <a:pt x="479" y="216"/>
                  </a:cubicBezTo>
                  <a:cubicBezTo>
                    <a:pt x="480" y="225"/>
                    <a:pt x="480" y="225"/>
                    <a:pt x="480" y="225"/>
                  </a:cubicBezTo>
                  <a:lnTo>
                    <a:pt x="474" y="225"/>
                  </a:lnTo>
                  <a:close/>
                  <a:moveTo>
                    <a:pt x="473" y="192"/>
                  </a:moveTo>
                  <a:cubicBezTo>
                    <a:pt x="473" y="183"/>
                    <a:pt x="473" y="183"/>
                    <a:pt x="473" y="183"/>
                  </a:cubicBezTo>
                  <a:cubicBezTo>
                    <a:pt x="477" y="183"/>
                    <a:pt x="477" y="183"/>
                    <a:pt x="477" y="183"/>
                  </a:cubicBezTo>
                  <a:cubicBezTo>
                    <a:pt x="477" y="192"/>
                    <a:pt x="477" y="192"/>
                    <a:pt x="477" y="192"/>
                  </a:cubicBezTo>
                  <a:lnTo>
                    <a:pt x="473" y="192"/>
                  </a:lnTo>
                  <a:close/>
                  <a:moveTo>
                    <a:pt x="473" y="175"/>
                  </a:moveTo>
                  <a:cubicBezTo>
                    <a:pt x="470" y="99"/>
                    <a:pt x="470" y="99"/>
                    <a:pt x="470" y="99"/>
                  </a:cubicBezTo>
                  <a:cubicBezTo>
                    <a:pt x="476" y="175"/>
                    <a:pt x="476" y="175"/>
                    <a:pt x="476" y="175"/>
                  </a:cubicBezTo>
                  <a:lnTo>
                    <a:pt x="473" y="175"/>
                  </a:lnTo>
                  <a:close/>
                  <a:moveTo>
                    <a:pt x="469" y="80"/>
                  </a:moveTo>
                  <a:cubicBezTo>
                    <a:pt x="465" y="80"/>
                    <a:pt x="465" y="80"/>
                    <a:pt x="465" y="80"/>
                  </a:cubicBezTo>
                  <a:cubicBezTo>
                    <a:pt x="462" y="80"/>
                    <a:pt x="462" y="80"/>
                    <a:pt x="462" y="80"/>
                  </a:cubicBezTo>
                  <a:cubicBezTo>
                    <a:pt x="457" y="80"/>
                    <a:pt x="457" y="80"/>
                    <a:pt x="457" y="80"/>
                  </a:cubicBezTo>
                  <a:cubicBezTo>
                    <a:pt x="457" y="72"/>
                    <a:pt x="457" y="72"/>
                    <a:pt x="457" y="72"/>
                  </a:cubicBezTo>
                  <a:cubicBezTo>
                    <a:pt x="469" y="72"/>
                    <a:pt x="469" y="72"/>
                    <a:pt x="469" y="72"/>
                  </a:cubicBezTo>
                  <a:lnTo>
                    <a:pt x="469" y="80"/>
                  </a:lnTo>
                  <a:close/>
                  <a:moveTo>
                    <a:pt x="457" y="99"/>
                  </a:moveTo>
                  <a:cubicBezTo>
                    <a:pt x="455" y="175"/>
                    <a:pt x="455" y="175"/>
                    <a:pt x="455" y="175"/>
                  </a:cubicBezTo>
                  <a:cubicBezTo>
                    <a:pt x="451" y="175"/>
                    <a:pt x="451" y="175"/>
                    <a:pt x="451" y="175"/>
                  </a:cubicBezTo>
                  <a:lnTo>
                    <a:pt x="457" y="99"/>
                  </a:lnTo>
                  <a:close/>
                  <a:moveTo>
                    <a:pt x="454" y="183"/>
                  </a:moveTo>
                  <a:cubicBezTo>
                    <a:pt x="454" y="192"/>
                    <a:pt x="454" y="192"/>
                    <a:pt x="454" y="192"/>
                  </a:cubicBezTo>
                  <a:cubicBezTo>
                    <a:pt x="450" y="192"/>
                    <a:pt x="450" y="192"/>
                    <a:pt x="450" y="192"/>
                  </a:cubicBezTo>
                  <a:cubicBezTo>
                    <a:pt x="450" y="183"/>
                    <a:pt x="450" y="183"/>
                    <a:pt x="450" y="183"/>
                  </a:cubicBezTo>
                  <a:lnTo>
                    <a:pt x="454" y="183"/>
                  </a:lnTo>
                  <a:close/>
                  <a:moveTo>
                    <a:pt x="444" y="266"/>
                  </a:moveTo>
                  <a:cubicBezTo>
                    <a:pt x="451" y="266"/>
                    <a:pt x="451" y="266"/>
                    <a:pt x="451" y="266"/>
                  </a:cubicBezTo>
                  <a:cubicBezTo>
                    <a:pt x="451" y="276"/>
                    <a:pt x="451" y="276"/>
                    <a:pt x="451" y="276"/>
                  </a:cubicBezTo>
                  <a:cubicBezTo>
                    <a:pt x="443" y="276"/>
                    <a:pt x="443" y="276"/>
                    <a:pt x="443" y="276"/>
                  </a:cubicBezTo>
                  <a:lnTo>
                    <a:pt x="444" y="266"/>
                  </a:lnTo>
                  <a:close/>
                  <a:moveTo>
                    <a:pt x="464" y="147"/>
                  </a:moveTo>
                  <a:cubicBezTo>
                    <a:pt x="465" y="195"/>
                    <a:pt x="465" y="195"/>
                    <a:pt x="465" y="195"/>
                  </a:cubicBezTo>
                  <a:cubicBezTo>
                    <a:pt x="465" y="195"/>
                    <a:pt x="465" y="196"/>
                    <a:pt x="465" y="196"/>
                  </a:cubicBezTo>
                  <a:cubicBezTo>
                    <a:pt x="465" y="196"/>
                    <a:pt x="465" y="196"/>
                    <a:pt x="465" y="196"/>
                  </a:cubicBezTo>
                  <a:cubicBezTo>
                    <a:pt x="466" y="212"/>
                    <a:pt x="466" y="212"/>
                    <a:pt x="466" y="212"/>
                  </a:cubicBezTo>
                  <a:cubicBezTo>
                    <a:pt x="466" y="212"/>
                    <a:pt x="466" y="212"/>
                    <a:pt x="466" y="212"/>
                  </a:cubicBezTo>
                  <a:cubicBezTo>
                    <a:pt x="466" y="213"/>
                    <a:pt x="466" y="213"/>
                    <a:pt x="466" y="213"/>
                  </a:cubicBezTo>
                  <a:cubicBezTo>
                    <a:pt x="466" y="229"/>
                    <a:pt x="466" y="229"/>
                    <a:pt x="466" y="229"/>
                  </a:cubicBezTo>
                  <a:cubicBezTo>
                    <a:pt x="466" y="229"/>
                    <a:pt x="466" y="229"/>
                    <a:pt x="466" y="229"/>
                  </a:cubicBezTo>
                  <a:cubicBezTo>
                    <a:pt x="466" y="229"/>
                    <a:pt x="466" y="230"/>
                    <a:pt x="467" y="230"/>
                  </a:cubicBezTo>
                  <a:cubicBezTo>
                    <a:pt x="468" y="276"/>
                    <a:pt x="468" y="276"/>
                    <a:pt x="468" y="276"/>
                  </a:cubicBezTo>
                  <a:cubicBezTo>
                    <a:pt x="459" y="276"/>
                    <a:pt x="459" y="276"/>
                    <a:pt x="459" y="276"/>
                  </a:cubicBezTo>
                  <a:lnTo>
                    <a:pt x="464" y="147"/>
                  </a:lnTo>
                  <a:close/>
                  <a:moveTo>
                    <a:pt x="459" y="61"/>
                  </a:moveTo>
                  <a:cubicBezTo>
                    <a:pt x="467" y="61"/>
                    <a:pt x="467" y="61"/>
                    <a:pt x="467" y="61"/>
                  </a:cubicBezTo>
                  <a:cubicBezTo>
                    <a:pt x="467" y="64"/>
                    <a:pt x="467" y="64"/>
                    <a:pt x="467" y="64"/>
                  </a:cubicBezTo>
                  <a:cubicBezTo>
                    <a:pt x="459" y="64"/>
                    <a:pt x="459" y="64"/>
                    <a:pt x="459" y="64"/>
                  </a:cubicBezTo>
                  <a:lnTo>
                    <a:pt x="459" y="61"/>
                  </a:lnTo>
                  <a:close/>
                  <a:moveTo>
                    <a:pt x="487" y="296"/>
                  </a:moveTo>
                  <a:cubicBezTo>
                    <a:pt x="491" y="310"/>
                    <a:pt x="491" y="310"/>
                    <a:pt x="491" y="310"/>
                  </a:cubicBezTo>
                  <a:cubicBezTo>
                    <a:pt x="436" y="310"/>
                    <a:pt x="436" y="310"/>
                    <a:pt x="436" y="310"/>
                  </a:cubicBezTo>
                  <a:cubicBezTo>
                    <a:pt x="440" y="296"/>
                    <a:pt x="440" y="296"/>
                    <a:pt x="440" y="296"/>
                  </a:cubicBezTo>
                  <a:lnTo>
                    <a:pt x="487" y="296"/>
                  </a:lnTo>
                  <a:close/>
                  <a:moveTo>
                    <a:pt x="523" y="379"/>
                  </a:moveTo>
                  <a:cubicBezTo>
                    <a:pt x="523" y="383"/>
                    <a:pt x="523" y="383"/>
                    <a:pt x="523" y="383"/>
                  </a:cubicBezTo>
                  <a:cubicBezTo>
                    <a:pt x="404" y="383"/>
                    <a:pt x="404" y="383"/>
                    <a:pt x="404" y="383"/>
                  </a:cubicBezTo>
                  <a:cubicBezTo>
                    <a:pt x="404" y="379"/>
                    <a:pt x="404" y="379"/>
                    <a:pt x="404" y="379"/>
                  </a:cubicBezTo>
                  <a:lnTo>
                    <a:pt x="523" y="379"/>
                  </a:lnTo>
                  <a:close/>
                  <a:moveTo>
                    <a:pt x="362" y="483"/>
                  </a:moveTo>
                  <a:cubicBezTo>
                    <a:pt x="391" y="483"/>
                    <a:pt x="391" y="483"/>
                    <a:pt x="391" y="483"/>
                  </a:cubicBezTo>
                  <a:cubicBezTo>
                    <a:pt x="381" y="504"/>
                    <a:pt x="381" y="504"/>
                    <a:pt x="381" y="504"/>
                  </a:cubicBezTo>
                  <a:cubicBezTo>
                    <a:pt x="350" y="504"/>
                    <a:pt x="350" y="504"/>
                    <a:pt x="350" y="504"/>
                  </a:cubicBezTo>
                  <a:lnTo>
                    <a:pt x="362" y="483"/>
                  </a:lnTo>
                  <a:close/>
                  <a:moveTo>
                    <a:pt x="390" y="504"/>
                  </a:moveTo>
                  <a:cubicBezTo>
                    <a:pt x="409" y="464"/>
                    <a:pt x="409" y="464"/>
                    <a:pt x="409" y="464"/>
                  </a:cubicBezTo>
                  <a:cubicBezTo>
                    <a:pt x="409" y="464"/>
                    <a:pt x="409" y="464"/>
                    <a:pt x="409" y="464"/>
                  </a:cubicBezTo>
                  <a:cubicBezTo>
                    <a:pt x="409" y="464"/>
                    <a:pt x="426" y="429"/>
                    <a:pt x="463" y="429"/>
                  </a:cubicBezTo>
                  <a:cubicBezTo>
                    <a:pt x="502" y="429"/>
                    <a:pt x="518" y="463"/>
                    <a:pt x="518" y="464"/>
                  </a:cubicBezTo>
                  <a:cubicBezTo>
                    <a:pt x="518" y="464"/>
                    <a:pt x="518" y="464"/>
                    <a:pt x="518" y="464"/>
                  </a:cubicBezTo>
                  <a:cubicBezTo>
                    <a:pt x="537" y="504"/>
                    <a:pt x="537" y="504"/>
                    <a:pt x="537" y="504"/>
                  </a:cubicBezTo>
                  <a:lnTo>
                    <a:pt x="390" y="504"/>
                  </a:lnTo>
                  <a:close/>
                  <a:moveTo>
                    <a:pt x="546" y="504"/>
                  </a:moveTo>
                  <a:cubicBezTo>
                    <a:pt x="536" y="483"/>
                    <a:pt x="536" y="483"/>
                    <a:pt x="536" y="483"/>
                  </a:cubicBezTo>
                  <a:cubicBezTo>
                    <a:pt x="565" y="483"/>
                    <a:pt x="565" y="483"/>
                    <a:pt x="565" y="483"/>
                  </a:cubicBezTo>
                  <a:cubicBezTo>
                    <a:pt x="577" y="504"/>
                    <a:pt x="577" y="504"/>
                    <a:pt x="577" y="504"/>
                  </a:cubicBezTo>
                  <a:lnTo>
                    <a:pt x="546" y="504"/>
                  </a:ln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</p:grpSp>
      <p:sp>
        <p:nvSpPr>
          <p:cNvPr id="18" name="Rectangle 17"/>
          <p:cNvSpPr/>
          <p:nvPr userDrawn="1"/>
        </p:nvSpPr>
        <p:spPr>
          <a:xfrm>
            <a:off x="100012" y="6804000"/>
            <a:ext cx="12091987" cy="540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6334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hone6 Plus and Tex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5"/>
          <p:cNvSpPr>
            <a:spLocks/>
          </p:cNvSpPr>
          <p:nvPr/>
        </p:nvSpPr>
        <p:spPr bwMode="auto">
          <a:xfrm>
            <a:off x="10301108" y="2201802"/>
            <a:ext cx="49393" cy="554717"/>
          </a:xfrm>
          <a:custGeom>
            <a:avLst/>
            <a:gdLst>
              <a:gd name="T0" fmla="*/ 0 w 11"/>
              <a:gd name="T1" fmla="*/ 4 h 126"/>
              <a:gd name="T2" fmla="*/ 0 w 11"/>
              <a:gd name="T3" fmla="*/ 123 h 126"/>
              <a:gd name="T4" fmla="*/ 3 w 11"/>
              <a:gd name="T5" fmla="*/ 126 h 126"/>
              <a:gd name="T6" fmla="*/ 8 w 11"/>
              <a:gd name="T7" fmla="*/ 126 h 126"/>
              <a:gd name="T8" fmla="*/ 11 w 11"/>
              <a:gd name="T9" fmla="*/ 123 h 126"/>
              <a:gd name="T10" fmla="*/ 11 w 11"/>
              <a:gd name="T11" fmla="*/ 4 h 126"/>
              <a:gd name="T12" fmla="*/ 8 w 11"/>
              <a:gd name="T13" fmla="*/ 0 h 126"/>
              <a:gd name="T14" fmla="*/ 3 w 11"/>
              <a:gd name="T15" fmla="*/ 0 h 126"/>
              <a:gd name="T16" fmla="*/ 0 w 11"/>
              <a:gd name="T17" fmla="*/ 4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" h="126">
                <a:moveTo>
                  <a:pt x="0" y="4"/>
                </a:moveTo>
                <a:cubicBezTo>
                  <a:pt x="0" y="123"/>
                  <a:pt x="0" y="123"/>
                  <a:pt x="0" y="123"/>
                </a:cubicBezTo>
                <a:cubicBezTo>
                  <a:pt x="0" y="125"/>
                  <a:pt x="1" y="126"/>
                  <a:pt x="3" y="126"/>
                </a:cubicBezTo>
                <a:cubicBezTo>
                  <a:pt x="8" y="126"/>
                  <a:pt x="8" y="126"/>
                  <a:pt x="8" y="126"/>
                </a:cubicBezTo>
                <a:cubicBezTo>
                  <a:pt x="9" y="126"/>
                  <a:pt x="11" y="125"/>
                  <a:pt x="11" y="123"/>
                </a:cubicBezTo>
                <a:cubicBezTo>
                  <a:pt x="11" y="4"/>
                  <a:pt x="11" y="4"/>
                  <a:pt x="11" y="4"/>
                </a:cubicBezTo>
                <a:cubicBezTo>
                  <a:pt x="11" y="2"/>
                  <a:pt x="9" y="0"/>
                  <a:pt x="8" y="0"/>
                </a:cubicBezTo>
                <a:cubicBezTo>
                  <a:pt x="3" y="0"/>
                  <a:pt x="3" y="0"/>
                  <a:pt x="3" y="0"/>
                </a:cubicBezTo>
                <a:cubicBezTo>
                  <a:pt x="1" y="0"/>
                  <a:pt x="0" y="2"/>
                  <a:pt x="0" y="4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10263114" y="7684386"/>
            <a:ext cx="53192" cy="136780"/>
          </a:xfrm>
          <a:prstGeom prst="rect">
            <a:avLst/>
          </a:prstGeom>
          <a:solidFill>
            <a:srgbClr val="BCBC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10263114" y="1111364"/>
            <a:ext cx="53192" cy="136780"/>
          </a:xfrm>
          <a:prstGeom prst="rect">
            <a:avLst/>
          </a:prstGeom>
          <a:solidFill>
            <a:srgbClr val="BCBC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" name="Freeform 8"/>
          <p:cNvSpPr>
            <a:spLocks noEditPoints="1"/>
          </p:cNvSpPr>
          <p:nvPr/>
        </p:nvSpPr>
        <p:spPr bwMode="auto">
          <a:xfrm>
            <a:off x="6486474" y="549048"/>
            <a:ext cx="3829832" cy="7868629"/>
          </a:xfrm>
          <a:custGeom>
            <a:avLst/>
            <a:gdLst>
              <a:gd name="T0" fmla="*/ 738 w 868"/>
              <a:gd name="T1" fmla="*/ 0 h 1791"/>
              <a:gd name="T2" fmla="*/ 127 w 868"/>
              <a:gd name="T3" fmla="*/ 0 h 1791"/>
              <a:gd name="T4" fmla="*/ 0 w 868"/>
              <a:gd name="T5" fmla="*/ 128 h 1791"/>
              <a:gd name="T6" fmla="*/ 0 w 868"/>
              <a:gd name="T7" fmla="*/ 1664 h 1791"/>
              <a:gd name="T8" fmla="*/ 127 w 868"/>
              <a:gd name="T9" fmla="*/ 1791 h 1791"/>
              <a:gd name="T10" fmla="*/ 738 w 868"/>
              <a:gd name="T11" fmla="*/ 1791 h 1791"/>
              <a:gd name="T12" fmla="*/ 868 w 868"/>
              <a:gd name="T13" fmla="*/ 1664 h 1791"/>
              <a:gd name="T14" fmla="*/ 868 w 868"/>
              <a:gd name="T15" fmla="*/ 128 h 1791"/>
              <a:gd name="T16" fmla="*/ 738 w 868"/>
              <a:gd name="T17" fmla="*/ 0 h 1791"/>
              <a:gd name="T18" fmla="*/ 847 w 868"/>
              <a:gd name="T19" fmla="*/ 1654 h 1791"/>
              <a:gd name="T20" fmla="*/ 732 w 868"/>
              <a:gd name="T21" fmla="*/ 1769 h 1791"/>
              <a:gd name="T22" fmla="*/ 134 w 868"/>
              <a:gd name="T23" fmla="*/ 1769 h 1791"/>
              <a:gd name="T24" fmla="*/ 19 w 868"/>
              <a:gd name="T25" fmla="*/ 1654 h 1791"/>
              <a:gd name="T26" fmla="*/ 19 w 868"/>
              <a:gd name="T27" fmla="*/ 131 h 1791"/>
              <a:gd name="T28" fmla="*/ 134 w 868"/>
              <a:gd name="T29" fmla="*/ 16 h 1791"/>
              <a:gd name="T30" fmla="*/ 732 w 868"/>
              <a:gd name="T31" fmla="*/ 16 h 1791"/>
              <a:gd name="T32" fmla="*/ 847 w 868"/>
              <a:gd name="T33" fmla="*/ 131 h 1791"/>
              <a:gd name="T34" fmla="*/ 847 w 868"/>
              <a:gd name="T35" fmla="*/ 1654 h 17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868" h="1791">
                <a:moveTo>
                  <a:pt x="738" y="0"/>
                </a:moveTo>
                <a:cubicBezTo>
                  <a:pt x="127" y="0"/>
                  <a:pt x="127" y="0"/>
                  <a:pt x="127" y="0"/>
                </a:cubicBezTo>
                <a:cubicBezTo>
                  <a:pt x="57" y="0"/>
                  <a:pt x="0" y="57"/>
                  <a:pt x="0" y="128"/>
                </a:cubicBezTo>
                <a:cubicBezTo>
                  <a:pt x="0" y="1664"/>
                  <a:pt x="0" y="1664"/>
                  <a:pt x="0" y="1664"/>
                </a:cubicBezTo>
                <a:cubicBezTo>
                  <a:pt x="0" y="1734"/>
                  <a:pt x="57" y="1791"/>
                  <a:pt x="127" y="1791"/>
                </a:cubicBezTo>
                <a:cubicBezTo>
                  <a:pt x="738" y="1791"/>
                  <a:pt x="738" y="1791"/>
                  <a:pt x="738" y="1791"/>
                </a:cubicBezTo>
                <a:cubicBezTo>
                  <a:pt x="809" y="1791"/>
                  <a:pt x="866" y="1734"/>
                  <a:pt x="868" y="1664"/>
                </a:cubicBezTo>
                <a:cubicBezTo>
                  <a:pt x="868" y="128"/>
                  <a:pt x="868" y="128"/>
                  <a:pt x="868" y="128"/>
                </a:cubicBezTo>
                <a:cubicBezTo>
                  <a:pt x="866" y="57"/>
                  <a:pt x="809" y="0"/>
                  <a:pt x="738" y="0"/>
                </a:cubicBezTo>
                <a:close/>
                <a:moveTo>
                  <a:pt x="847" y="1654"/>
                </a:moveTo>
                <a:cubicBezTo>
                  <a:pt x="847" y="1718"/>
                  <a:pt x="796" y="1769"/>
                  <a:pt x="732" y="1769"/>
                </a:cubicBezTo>
                <a:cubicBezTo>
                  <a:pt x="134" y="1769"/>
                  <a:pt x="134" y="1769"/>
                  <a:pt x="134" y="1769"/>
                </a:cubicBezTo>
                <a:cubicBezTo>
                  <a:pt x="71" y="1769"/>
                  <a:pt x="19" y="1718"/>
                  <a:pt x="19" y="1654"/>
                </a:cubicBezTo>
                <a:cubicBezTo>
                  <a:pt x="19" y="131"/>
                  <a:pt x="19" y="131"/>
                  <a:pt x="19" y="131"/>
                </a:cubicBezTo>
                <a:cubicBezTo>
                  <a:pt x="19" y="68"/>
                  <a:pt x="71" y="16"/>
                  <a:pt x="134" y="16"/>
                </a:cubicBezTo>
                <a:cubicBezTo>
                  <a:pt x="732" y="16"/>
                  <a:pt x="732" y="16"/>
                  <a:pt x="732" y="16"/>
                </a:cubicBezTo>
                <a:cubicBezTo>
                  <a:pt x="796" y="16"/>
                  <a:pt x="847" y="68"/>
                  <a:pt x="847" y="131"/>
                </a:cubicBezTo>
                <a:lnTo>
                  <a:pt x="847" y="1654"/>
                </a:ln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" name="Freeform 9"/>
          <p:cNvSpPr>
            <a:spLocks/>
          </p:cNvSpPr>
          <p:nvPr/>
        </p:nvSpPr>
        <p:spPr bwMode="auto">
          <a:xfrm>
            <a:off x="6543466" y="602240"/>
            <a:ext cx="3719648" cy="7766044"/>
          </a:xfrm>
          <a:custGeom>
            <a:avLst/>
            <a:gdLst>
              <a:gd name="T0" fmla="*/ 718 w 843"/>
              <a:gd name="T1" fmla="*/ 1768 h 1768"/>
              <a:gd name="T2" fmla="*/ 120 w 843"/>
              <a:gd name="T3" fmla="*/ 1768 h 1768"/>
              <a:gd name="T4" fmla="*/ 0 w 843"/>
              <a:gd name="T5" fmla="*/ 1648 h 1768"/>
              <a:gd name="T6" fmla="*/ 0 w 843"/>
              <a:gd name="T7" fmla="*/ 120 h 1768"/>
              <a:gd name="T8" fmla="*/ 120 w 843"/>
              <a:gd name="T9" fmla="*/ 0 h 1768"/>
              <a:gd name="T10" fmla="*/ 718 w 843"/>
              <a:gd name="T11" fmla="*/ 0 h 1768"/>
              <a:gd name="T12" fmla="*/ 843 w 843"/>
              <a:gd name="T13" fmla="*/ 125 h 1768"/>
              <a:gd name="T14" fmla="*/ 843 w 843"/>
              <a:gd name="T15" fmla="*/ 1643 h 1768"/>
              <a:gd name="T16" fmla="*/ 718 w 843"/>
              <a:gd name="T17" fmla="*/ 1768 h 17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43" h="1768">
                <a:moveTo>
                  <a:pt x="718" y="1768"/>
                </a:moveTo>
                <a:cubicBezTo>
                  <a:pt x="120" y="1768"/>
                  <a:pt x="120" y="1768"/>
                  <a:pt x="120" y="1768"/>
                </a:cubicBezTo>
                <a:cubicBezTo>
                  <a:pt x="54" y="1768"/>
                  <a:pt x="0" y="1714"/>
                  <a:pt x="0" y="1648"/>
                </a:cubicBezTo>
                <a:cubicBezTo>
                  <a:pt x="0" y="120"/>
                  <a:pt x="0" y="120"/>
                  <a:pt x="0" y="120"/>
                </a:cubicBezTo>
                <a:cubicBezTo>
                  <a:pt x="0" y="54"/>
                  <a:pt x="54" y="0"/>
                  <a:pt x="120" y="0"/>
                </a:cubicBezTo>
                <a:cubicBezTo>
                  <a:pt x="718" y="0"/>
                  <a:pt x="718" y="0"/>
                  <a:pt x="718" y="0"/>
                </a:cubicBezTo>
                <a:cubicBezTo>
                  <a:pt x="787" y="0"/>
                  <a:pt x="843" y="56"/>
                  <a:pt x="843" y="125"/>
                </a:cubicBezTo>
                <a:cubicBezTo>
                  <a:pt x="843" y="1643"/>
                  <a:pt x="843" y="1643"/>
                  <a:pt x="843" y="1643"/>
                </a:cubicBezTo>
                <a:cubicBezTo>
                  <a:pt x="843" y="1712"/>
                  <a:pt x="787" y="1768"/>
                  <a:pt x="718" y="1768"/>
                </a:cubicBezTo>
                <a:close/>
              </a:path>
            </a:pathLst>
          </a:cu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6703042" y="1517904"/>
            <a:ext cx="3400495" cy="59005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9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4638" y="7581801"/>
            <a:ext cx="649703" cy="645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8127831" y="7631194"/>
            <a:ext cx="547119" cy="547118"/>
          </a:xfrm>
          <a:prstGeom prst="ellipse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8340599" y="761816"/>
            <a:ext cx="102585" cy="102585"/>
          </a:xfrm>
          <a:prstGeom prst="ellipse">
            <a:avLst/>
          </a:prstGeom>
          <a:solidFill>
            <a:srgbClr val="3C3E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8089836" y="993582"/>
            <a:ext cx="615509" cy="83588"/>
          </a:xfrm>
          <a:custGeom>
            <a:avLst/>
            <a:gdLst>
              <a:gd name="T0" fmla="*/ 130 w 139"/>
              <a:gd name="T1" fmla="*/ 19 h 19"/>
              <a:gd name="T2" fmla="*/ 10 w 139"/>
              <a:gd name="T3" fmla="*/ 19 h 19"/>
              <a:gd name="T4" fmla="*/ 0 w 139"/>
              <a:gd name="T5" fmla="*/ 9 h 19"/>
              <a:gd name="T6" fmla="*/ 0 w 139"/>
              <a:gd name="T7" fmla="*/ 9 h 19"/>
              <a:gd name="T8" fmla="*/ 10 w 139"/>
              <a:gd name="T9" fmla="*/ 0 h 19"/>
              <a:gd name="T10" fmla="*/ 130 w 139"/>
              <a:gd name="T11" fmla="*/ 0 h 19"/>
              <a:gd name="T12" fmla="*/ 139 w 139"/>
              <a:gd name="T13" fmla="*/ 9 h 19"/>
              <a:gd name="T14" fmla="*/ 139 w 139"/>
              <a:gd name="T15" fmla="*/ 9 h 19"/>
              <a:gd name="T16" fmla="*/ 130 w 139"/>
              <a:gd name="T17" fmla="*/ 1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9" h="19">
                <a:moveTo>
                  <a:pt x="130" y="19"/>
                </a:moveTo>
                <a:cubicBezTo>
                  <a:pt x="10" y="19"/>
                  <a:pt x="10" y="19"/>
                  <a:pt x="10" y="19"/>
                </a:cubicBezTo>
                <a:cubicBezTo>
                  <a:pt x="5" y="19"/>
                  <a:pt x="0" y="15"/>
                  <a:pt x="0" y="9"/>
                </a:cubicBezTo>
                <a:cubicBezTo>
                  <a:pt x="0" y="9"/>
                  <a:pt x="0" y="9"/>
                  <a:pt x="0" y="9"/>
                </a:cubicBezTo>
                <a:cubicBezTo>
                  <a:pt x="0" y="4"/>
                  <a:pt x="5" y="0"/>
                  <a:pt x="10" y="0"/>
                </a:cubicBezTo>
                <a:cubicBezTo>
                  <a:pt x="130" y="0"/>
                  <a:pt x="130" y="0"/>
                  <a:pt x="130" y="0"/>
                </a:cubicBezTo>
                <a:cubicBezTo>
                  <a:pt x="135" y="0"/>
                  <a:pt x="139" y="4"/>
                  <a:pt x="139" y="9"/>
                </a:cubicBezTo>
                <a:cubicBezTo>
                  <a:pt x="139" y="9"/>
                  <a:pt x="139" y="9"/>
                  <a:pt x="139" y="9"/>
                </a:cubicBezTo>
                <a:cubicBezTo>
                  <a:pt x="139" y="15"/>
                  <a:pt x="135" y="19"/>
                  <a:pt x="130" y="19"/>
                </a:cubicBezTo>
                <a:close/>
              </a:path>
            </a:pathLst>
          </a:custGeom>
          <a:solidFill>
            <a:srgbClr val="3C3E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>
            <a:off x="6467477" y="1536901"/>
            <a:ext cx="56992" cy="338150"/>
          </a:xfrm>
          <a:custGeom>
            <a:avLst/>
            <a:gdLst>
              <a:gd name="T0" fmla="*/ 0 w 13"/>
              <a:gd name="T1" fmla="*/ 4 h 77"/>
              <a:gd name="T2" fmla="*/ 0 w 13"/>
              <a:gd name="T3" fmla="*/ 73 h 77"/>
              <a:gd name="T4" fmla="*/ 4 w 13"/>
              <a:gd name="T5" fmla="*/ 77 h 77"/>
              <a:gd name="T6" fmla="*/ 9 w 13"/>
              <a:gd name="T7" fmla="*/ 77 h 77"/>
              <a:gd name="T8" fmla="*/ 13 w 13"/>
              <a:gd name="T9" fmla="*/ 73 h 77"/>
              <a:gd name="T10" fmla="*/ 13 w 13"/>
              <a:gd name="T11" fmla="*/ 4 h 77"/>
              <a:gd name="T12" fmla="*/ 9 w 13"/>
              <a:gd name="T13" fmla="*/ 0 h 77"/>
              <a:gd name="T14" fmla="*/ 4 w 13"/>
              <a:gd name="T15" fmla="*/ 0 h 77"/>
              <a:gd name="T16" fmla="*/ 0 w 13"/>
              <a:gd name="T17" fmla="*/ 4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77">
                <a:moveTo>
                  <a:pt x="0" y="4"/>
                </a:moveTo>
                <a:cubicBezTo>
                  <a:pt x="0" y="73"/>
                  <a:pt x="0" y="73"/>
                  <a:pt x="0" y="73"/>
                </a:cubicBezTo>
                <a:cubicBezTo>
                  <a:pt x="0" y="75"/>
                  <a:pt x="2" y="77"/>
                  <a:pt x="4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11" y="77"/>
                  <a:pt x="13" y="75"/>
                  <a:pt x="13" y="73"/>
                </a:cubicBezTo>
                <a:cubicBezTo>
                  <a:pt x="13" y="4"/>
                  <a:pt x="13" y="4"/>
                  <a:pt x="13" y="4"/>
                </a:cubicBezTo>
                <a:cubicBezTo>
                  <a:pt x="13" y="2"/>
                  <a:pt x="11" y="0"/>
                  <a:pt x="9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" name="Freeform 13"/>
          <p:cNvSpPr>
            <a:spLocks/>
          </p:cNvSpPr>
          <p:nvPr/>
        </p:nvSpPr>
        <p:spPr bwMode="auto">
          <a:xfrm>
            <a:off x="6467477" y="2232197"/>
            <a:ext cx="56992" cy="577514"/>
          </a:xfrm>
          <a:custGeom>
            <a:avLst/>
            <a:gdLst>
              <a:gd name="T0" fmla="*/ 0 w 13"/>
              <a:gd name="T1" fmla="*/ 4 h 131"/>
              <a:gd name="T2" fmla="*/ 0 w 13"/>
              <a:gd name="T3" fmla="*/ 127 h 131"/>
              <a:gd name="T4" fmla="*/ 4 w 13"/>
              <a:gd name="T5" fmla="*/ 131 h 131"/>
              <a:gd name="T6" fmla="*/ 9 w 13"/>
              <a:gd name="T7" fmla="*/ 131 h 131"/>
              <a:gd name="T8" fmla="*/ 13 w 13"/>
              <a:gd name="T9" fmla="*/ 127 h 131"/>
              <a:gd name="T10" fmla="*/ 13 w 13"/>
              <a:gd name="T11" fmla="*/ 4 h 131"/>
              <a:gd name="T12" fmla="*/ 9 w 13"/>
              <a:gd name="T13" fmla="*/ 0 h 131"/>
              <a:gd name="T14" fmla="*/ 4 w 13"/>
              <a:gd name="T15" fmla="*/ 0 h 131"/>
              <a:gd name="T16" fmla="*/ 0 w 13"/>
              <a:gd name="T17" fmla="*/ 4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131">
                <a:moveTo>
                  <a:pt x="0" y="4"/>
                </a:moveTo>
                <a:cubicBezTo>
                  <a:pt x="0" y="127"/>
                  <a:pt x="0" y="127"/>
                  <a:pt x="0" y="127"/>
                </a:cubicBezTo>
                <a:cubicBezTo>
                  <a:pt x="0" y="129"/>
                  <a:pt x="2" y="131"/>
                  <a:pt x="4" y="131"/>
                </a:cubicBezTo>
                <a:cubicBezTo>
                  <a:pt x="9" y="131"/>
                  <a:pt x="9" y="131"/>
                  <a:pt x="9" y="131"/>
                </a:cubicBezTo>
                <a:cubicBezTo>
                  <a:pt x="11" y="131"/>
                  <a:pt x="13" y="129"/>
                  <a:pt x="13" y="127"/>
                </a:cubicBezTo>
                <a:cubicBezTo>
                  <a:pt x="13" y="4"/>
                  <a:pt x="13" y="4"/>
                  <a:pt x="13" y="4"/>
                </a:cubicBezTo>
                <a:cubicBezTo>
                  <a:pt x="13" y="2"/>
                  <a:pt x="11" y="0"/>
                  <a:pt x="9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6467477" y="2950291"/>
            <a:ext cx="56992" cy="569915"/>
          </a:xfrm>
          <a:custGeom>
            <a:avLst/>
            <a:gdLst>
              <a:gd name="T0" fmla="*/ 0 w 13"/>
              <a:gd name="T1" fmla="*/ 3 h 130"/>
              <a:gd name="T2" fmla="*/ 0 w 13"/>
              <a:gd name="T3" fmla="*/ 127 h 130"/>
              <a:gd name="T4" fmla="*/ 4 w 13"/>
              <a:gd name="T5" fmla="*/ 130 h 130"/>
              <a:gd name="T6" fmla="*/ 9 w 13"/>
              <a:gd name="T7" fmla="*/ 130 h 130"/>
              <a:gd name="T8" fmla="*/ 13 w 13"/>
              <a:gd name="T9" fmla="*/ 127 h 130"/>
              <a:gd name="T10" fmla="*/ 13 w 13"/>
              <a:gd name="T11" fmla="*/ 3 h 130"/>
              <a:gd name="T12" fmla="*/ 9 w 13"/>
              <a:gd name="T13" fmla="*/ 0 h 130"/>
              <a:gd name="T14" fmla="*/ 4 w 13"/>
              <a:gd name="T15" fmla="*/ 0 h 130"/>
              <a:gd name="T16" fmla="*/ 0 w 13"/>
              <a:gd name="T17" fmla="*/ 3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130">
                <a:moveTo>
                  <a:pt x="0" y="3"/>
                </a:moveTo>
                <a:cubicBezTo>
                  <a:pt x="0" y="127"/>
                  <a:pt x="0" y="127"/>
                  <a:pt x="0" y="127"/>
                </a:cubicBezTo>
                <a:cubicBezTo>
                  <a:pt x="0" y="129"/>
                  <a:pt x="2" y="130"/>
                  <a:pt x="4" y="130"/>
                </a:cubicBezTo>
                <a:cubicBezTo>
                  <a:pt x="9" y="130"/>
                  <a:pt x="9" y="130"/>
                  <a:pt x="9" y="130"/>
                </a:cubicBezTo>
                <a:cubicBezTo>
                  <a:pt x="11" y="130"/>
                  <a:pt x="13" y="129"/>
                  <a:pt x="13" y="127"/>
                </a:cubicBezTo>
                <a:cubicBezTo>
                  <a:pt x="13" y="3"/>
                  <a:pt x="13" y="3"/>
                  <a:pt x="13" y="3"/>
                </a:cubicBezTo>
                <a:cubicBezTo>
                  <a:pt x="13" y="1"/>
                  <a:pt x="11" y="0"/>
                  <a:pt x="9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1"/>
                  <a:pt x="0" y="3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6486474" y="7718581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10263114" y="7718581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6486474" y="1145559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0263114" y="1145559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0" name="Oval 19"/>
          <p:cNvSpPr>
            <a:spLocks noChangeArrowheads="1"/>
          </p:cNvSpPr>
          <p:nvPr/>
        </p:nvSpPr>
        <p:spPr bwMode="auto">
          <a:xfrm>
            <a:off x="7740288" y="970785"/>
            <a:ext cx="140579" cy="140579"/>
          </a:xfrm>
          <a:prstGeom prst="ellipse">
            <a:avLst/>
          </a:prstGeom>
          <a:solidFill>
            <a:srgbClr val="3C3E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703041" y="1517904"/>
            <a:ext cx="3400495" cy="59005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21" name="Date Placeholder 3">
            <a:extLst>
              <a:ext uri="{FF2B5EF4-FFF2-40B4-BE49-F238E27FC236}">
                <a16:creationId xmlns:a16="http://schemas.microsoft.com/office/drawing/2014/main" id="{B9287C6F-AF18-4E1D-A332-6795B82A36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B758D6-ED01-4AE2-915C-7364812A8626}" type="datetime1">
              <a:rPr lang="fr-FR" altLang="zh-TW" smtClean="0"/>
              <a:t>22/05/2019</a:t>
            </a:fld>
            <a:endParaRPr lang="fr-FR"/>
          </a:p>
        </p:txBody>
      </p:sp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E52D4871-2BFE-440D-9565-05EC7991F3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744D931A-A296-4060-B127-F6EBFCAE44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9004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hone 6 Plus - 3 mockups view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 userDrawn="1"/>
        </p:nvGrpSpPr>
        <p:grpSpPr>
          <a:xfrm>
            <a:off x="650015" y="731462"/>
            <a:ext cx="2662371" cy="5395077"/>
            <a:chOff x="6467477" y="549048"/>
            <a:chExt cx="3883024" cy="7868629"/>
          </a:xfrm>
        </p:grpSpPr>
        <p:sp>
          <p:nvSpPr>
            <p:cNvPr id="2" name="Freeform 5"/>
            <p:cNvSpPr>
              <a:spLocks/>
            </p:cNvSpPr>
            <p:nvPr userDrawn="1"/>
          </p:nvSpPr>
          <p:spPr bwMode="auto">
            <a:xfrm>
              <a:off x="10301108" y="2201802"/>
              <a:ext cx="49393" cy="554717"/>
            </a:xfrm>
            <a:custGeom>
              <a:avLst/>
              <a:gdLst>
                <a:gd name="T0" fmla="*/ 0 w 11"/>
                <a:gd name="T1" fmla="*/ 4 h 126"/>
                <a:gd name="T2" fmla="*/ 0 w 11"/>
                <a:gd name="T3" fmla="*/ 123 h 126"/>
                <a:gd name="T4" fmla="*/ 3 w 11"/>
                <a:gd name="T5" fmla="*/ 126 h 126"/>
                <a:gd name="T6" fmla="*/ 8 w 11"/>
                <a:gd name="T7" fmla="*/ 126 h 126"/>
                <a:gd name="T8" fmla="*/ 11 w 11"/>
                <a:gd name="T9" fmla="*/ 123 h 126"/>
                <a:gd name="T10" fmla="*/ 11 w 11"/>
                <a:gd name="T11" fmla="*/ 4 h 126"/>
                <a:gd name="T12" fmla="*/ 8 w 11"/>
                <a:gd name="T13" fmla="*/ 0 h 126"/>
                <a:gd name="T14" fmla="*/ 3 w 11"/>
                <a:gd name="T15" fmla="*/ 0 h 126"/>
                <a:gd name="T16" fmla="*/ 0 w 11"/>
                <a:gd name="T17" fmla="*/ 4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26">
                  <a:moveTo>
                    <a:pt x="0" y="4"/>
                  </a:moveTo>
                  <a:cubicBezTo>
                    <a:pt x="0" y="123"/>
                    <a:pt x="0" y="123"/>
                    <a:pt x="0" y="123"/>
                  </a:cubicBezTo>
                  <a:cubicBezTo>
                    <a:pt x="0" y="125"/>
                    <a:pt x="1" y="126"/>
                    <a:pt x="3" y="126"/>
                  </a:cubicBezTo>
                  <a:cubicBezTo>
                    <a:pt x="8" y="126"/>
                    <a:pt x="8" y="126"/>
                    <a:pt x="8" y="126"/>
                  </a:cubicBezTo>
                  <a:cubicBezTo>
                    <a:pt x="9" y="126"/>
                    <a:pt x="11" y="125"/>
                    <a:pt x="11" y="123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9" y="0"/>
                    <a:pt x="8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" name="Rectangle 6"/>
            <p:cNvSpPr>
              <a:spLocks noChangeArrowheads="1"/>
            </p:cNvSpPr>
            <p:nvPr userDrawn="1"/>
          </p:nvSpPr>
          <p:spPr bwMode="auto">
            <a:xfrm>
              <a:off x="10263114" y="7684386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" name="Rectangle 7"/>
            <p:cNvSpPr>
              <a:spLocks noChangeArrowheads="1"/>
            </p:cNvSpPr>
            <p:nvPr userDrawn="1"/>
          </p:nvSpPr>
          <p:spPr bwMode="auto">
            <a:xfrm>
              <a:off x="10263114" y="1111364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" name="Freeform 8"/>
            <p:cNvSpPr>
              <a:spLocks noEditPoints="1"/>
            </p:cNvSpPr>
            <p:nvPr userDrawn="1"/>
          </p:nvSpPr>
          <p:spPr bwMode="auto">
            <a:xfrm>
              <a:off x="6486474" y="549048"/>
              <a:ext cx="3829832" cy="7868629"/>
            </a:xfrm>
            <a:custGeom>
              <a:avLst/>
              <a:gdLst>
                <a:gd name="T0" fmla="*/ 738 w 868"/>
                <a:gd name="T1" fmla="*/ 0 h 1791"/>
                <a:gd name="T2" fmla="*/ 127 w 868"/>
                <a:gd name="T3" fmla="*/ 0 h 1791"/>
                <a:gd name="T4" fmla="*/ 0 w 868"/>
                <a:gd name="T5" fmla="*/ 128 h 1791"/>
                <a:gd name="T6" fmla="*/ 0 w 868"/>
                <a:gd name="T7" fmla="*/ 1664 h 1791"/>
                <a:gd name="T8" fmla="*/ 127 w 868"/>
                <a:gd name="T9" fmla="*/ 1791 h 1791"/>
                <a:gd name="T10" fmla="*/ 738 w 868"/>
                <a:gd name="T11" fmla="*/ 1791 h 1791"/>
                <a:gd name="T12" fmla="*/ 868 w 868"/>
                <a:gd name="T13" fmla="*/ 1664 h 1791"/>
                <a:gd name="T14" fmla="*/ 868 w 868"/>
                <a:gd name="T15" fmla="*/ 128 h 1791"/>
                <a:gd name="T16" fmla="*/ 738 w 868"/>
                <a:gd name="T17" fmla="*/ 0 h 1791"/>
                <a:gd name="T18" fmla="*/ 847 w 868"/>
                <a:gd name="T19" fmla="*/ 1654 h 1791"/>
                <a:gd name="T20" fmla="*/ 732 w 868"/>
                <a:gd name="T21" fmla="*/ 1769 h 1791"/>
                <a:gd name="T22" fmla="*/ 134 w 868"/>
                <a:gd name="T23" fmla="*/ 1769 h 1791"/>
                <a:gd name="T24" fmla="*/ 19 w 868"/>
                <a:gd name="T25" fmla="*/ 1654 h 1791"/>
                <a:gd name="T26" fmla="*/ 19 w 868"/>
                <a:gd name="T27" fmla="*/ 131 h 1791"/>
                <a:gd name="T28" fmla="*/ 134 w 868"/>
                <a:gd name="T29" fmla="*/ 16 h 1791"/>
                <a:gd name="T30" fmla="*/ 732 w 868"/>
                <a:gd name="T31" fmla="*/ 16 h 1791"/>
                <a:gd name="T32" fmla="*/ 847 w 868"/>
                <a:gd name="T33" fmla="*/ 131 h 1791"/>
                <a:gd name="T34" fmla="*/ 847 w 868"/>
                <a:gd name="T35" fmla="*/ 1654 h 1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68" h="1791">
                  <a:moveTo>
                    <a:pt x="738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57" y="0"/>
                    <a:pt x="0" y="57"/>
                    <a:pt x="0" y="128"/>
                  </a:cubicBezTo>
                  <a:cubicBezTo>
                    <a:pt x="0" y="1664"/>
                    <a:pt x="0" y="1664"/>
                    <a:pt x="0" y="1664"/>
                  </a:cubicBezTo>
                  <a:cubicBezTo>
                    <a:pt x="0" y="1734"/>
                    <a:pt x="57" y="1791"/>
                    <a:pt x="127" y="1791"/>
                  </a:cubicBezTo>
                  <a:cubicBezTo>
                    <a:pt x="738" y="1791"/>
                    <a:pt x="738" y="1791"/>
                    <a:pt x="738" y="1791"/>
                  </a:cubicBezTo>
                  <a:cubicBezTo>
                    <a:pt x="809" y="1791"/>
                    <a:pt x="866" y="1734"/>
                    <a:pt x="868" y="1664"/>
                  </a:cubicBezTo>
                  <a:cubicBezTo>
                    <a:pt x="868" y="128"/>
                    <a:pt x="868" y="128"/>
                    <a:pt x="868" y="128"/>
                  </a:cubicBezTo>
                  <a:cubicBezTo>
                    <a:pt x="866" y="57"/>
                    <a:pt x="809" y="0"/>
                    <a:pt x="738" y="0"/>
                  </a:cubicBezTo>
                  <a:close/>
                  <a:moveTo>
                    <a:pt x="847" y="1654"/>
                  </a:moveTo>
                  <a:cubicBezTo>
                    <a:pt x="847" y="1718"/>
                    <a:pt x="796" y="1769"/>
                    <a:pt x="732" y="1769"/>
                  </a:cubicBezTo>
                  <a:cubicBezTo>
                    <a:pt x="134" y="1769"/>
                    <a:pt x="134" y="1769"/>
                    <a:pt x="134" y="1769"/>
                  </a:cubicBezTo>
                  <a:cubicBezTo>
                    <a:pt x="71" y="1769"/>
                    <a:pt x="19" y="1718"/>
                    <a:pt x="19" y="1654"/>
                  </a:cubicBezTo>
                  <a:cubicBezTo>
                    <a:pt x="19" y="131"/>
                    <a:pt x="19" y="131"/>
                    <a:pt x="19" y="131"/>
                  </a:cubicBezTo>
                  <a:cubicBezTo>
                    <a:pt x="19" y="68"/>
                    <a:pt x="71" y="16"/>
                    <a:pt x="134" y="16"/>
                  </a:cubicBezTo>
                  <a:cubicBezTo>
                    <a:pt x="732" y="16"/>
                    <a:pt x="732" y="16"/>
                    <a:pt x="732" y="16"/>
                  </a:cubicBezTo>
                  <a:cubicBezTo>
                    <a:pt x="796" y="16"/>
                    <a:pt x="847" y="68"/>
                    <a:pt x="847" y="131"/>
                  </a:cubicBezTo>
                  <a:lnTo>
                    <a:pt x="847" y="1654"/>
                  </a:ln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6" name="Freeform 9"/>
            <p:cNvSpPr>
              <a:spLocks/>
            </p:cNvSpPr>
            <p:nvPr userDrawn="1"/>
          </p:nvSpPr>
          <p:spPr bwMode="auto">
            <a:xfrm>
              <a:off x="6543466" y="602240"/>
              <a:ext cx="3719648" cy="7766044"/>
            </a:xfrm>
            <a:custGeom>
              <a:avLst/>
              <a:gdLst>
                <a:gd name="T0" fmla="*/ 718 w 843"/>
                <a:gd name="T1" fmla="*/ 1768 h 1768"/>
                <a:gd name="T2" fmla="*/ 120 w 843"/>
                <a:gd name="T3" fmla="*/ 1768 h 1768"/>
                <a:gd name="T4" fmla="*/ 0 w 843"/>
                <a:gd name="T5" fmla="*/ 1648 h 1768"/>
                <a:gd name="T6" fmla="*/ 0 w 843"/>
                <a:gd name="T7" fmla="*/ 120 h 1768"/>
                <a:gd name="T8" fmla="*/ 120 w 843"/>
                <a:gd name="T9" fmla="*/ 0 h 1768"/>
                <a:gd name="T10" fmla="*/ 718 w 843"/>
                <a:gd name="T11" fmla="*/ 0 h 1768"/>
                <a:gd name="T12" fmla="*/ 843 w 843"/>
                <a:gd name="T13" fmla="*/ 125 h 1768"/>
                <a:gd name="T14" fmla="*/ 843 w 843"/>
                <a:gd name="T15" fmla="*/ 1643 h 1768"/>
                <a:gd name="T16" fmla="*/ 718 w 843"/>
                <a:gd name="T17" fmla="*/ 1768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3" h="1768">
                  <a:moveTo>
                    <a:pt x="718" y="1768"/>
                  </a:moveTo>
                  <a:cubicBezTo>
                    <a:pt x="120" y="1768"/>
                    <a:pt x="120" y="1768"/>
                    <a:pt x="120" y="1768"/>
                  </a:cubicBezTo>
                  <a:cubicBezTo>
                    <a:pt x="54" y="1768"/>
                    <a:pt x="0" y="1714"/>
                    <a:pt x="0" y="1648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718" y="0"/>
                    <a:pt x="718" y="0"/>
                    <a:pt x="718" y="0"/>
                  </a:cubicBezTo>
                  <a:cubicBezTo>
                    <a:pt x="787" y="0"/>
                    <a:pt x="843" y="56"/>
                    <a:pt x="843" y="125"/>
                  </a:cubicBezTo>
                  <a:cubicBezTo>
                    <a:pt x="843" y="1643"/>
                    <a:pt x="843" y="1643"/>
                    <a:pt x="843" y="1643"/>
                  </a:cubicBezTo>
                  <a:cubicBezTo>
                    <a:pt x="843" y="1712"/>
                    <a:pt x="787" y="1768"/>
                    <a:pt x="718" y="1768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" name="Rectangle 10"/>
            <p:cNvSpPr>
              <a:spLocks noChangeArrowheads="1"/>
            </p:cNvSpPr>
            <p:nvPr userDrawn="1"/>
          </p:nvSpPr>
          <p:spPr bwMode="auto">
            <a:xfrm>
              <a:off x="6703042" y="1517904"/>
              <a:ext cx="3400495" cy="590052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pic>
          <p:nvPicPr>
            <p:cNvPr id="8" name="Picture 11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4638" y="7581801"/>
              <a:ext cx="649703" cy="645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Oval 8"/>
            <p:cNvSpPr>
              <a:spLocks noChangeArrowheads="1"/>
            </p:cNvSpPr>
            <p:nvPr userDrawn="1"/>
          </p:nvSpPr>
          <p:spPr bwMode="auto">
            <a:xfrm>
              <a:off x="8127831" y="7631194"/>
              <a:ext cx="547119" cy="547118"/>
            </a:xfrm>
            <a:prstGeom prst="ellipse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" name="Oval 9"/>
            <p:cNvSpPr>
              <a:spLocks noChangeArrowheads="1"/>
            </p:cNvSpPr>
            <p:nvPr userDrawn="1"/>
          </p:nvSpPr>
          <p:spPr bwMode="auto">
            <a:xfrm>
              <a:off x="8340599" y="761816"/>
              <a:ext cx="102585" cy="102585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" name="Freeform 10"/>
            <p:cNvSpPr>
              <a:spLocks/>
            </p:cNvSpPr>
            <p:nvPr userDrawn="1"/>
          </p:nvSpPr>
          <p:spPr bwMode="auto">
            <a:xfrm>
              <a:off x="8089836" y="993582"/>
              <a:ext cx="615509" cy="83588"/>
            </a:xfrm>
            <a:custGeom>
              <a:avLst/>
              <a:gdLst>
                <a:gd name="T0" fmla="*/ 130 w 139"/>
                <a:gd name="T1" fmla="*/ 19 h 19"/>
                <a:gd name="T2" fmla="*/ 10 w 139"/>
                <a:gd name="T3" fmla="*/ 19 h 19"/>
                <a:gd name="T4" fmla="*/ 0 w 139"/>
                <a:gd name="T5" fmla="*/ 9 h 19"/>
                <a:gd name="T6" fmla="*/ 0 w 139"/>
                <a:gd name="T7" fmla="*/ 9 h 19"/>
                <a:gd name="T8" fmla="*/ 10 w 139"/>
                <a:gd name="T9" fmla="*/ 0 h 19"/>
                <a:gd name="T10" fmla="*/ 130 w 139"/>
                <a:gd name="T11" fmla="*/ 0 h 19"/>
                <a:gd name="T12" fmla="*/ 139 w 139"/>
                <a:gd name="T13" fmla="*/ 9 h 19"/>
                <a:gd name="T14" fmla="*/ 139 w 139"/>
                <a:gd name="T15" fmla="*/ 9 h 19"/>
                <a:gd name="T16" fmla="*/ 130 w 139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19">
                  <a:moveTo>
                    <a:pt x="130" y="19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5" y="19"/>
                    <a:pt x="0" y="15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5" y="0"/>
                    <a:pt x="139" y="4"/>
                    <a:pt x="139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39" y="15"/>
                    <a:pt x="135" y="19"/>
                    <a:pt x="130" y="19"/>
                  </a:cubicBezTo>
                  <a:close/>
                </a:path>
              </a:pathLst>
            </a:cu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" name="Freeform 11"/>
            <p:cNvSpPr>
              <a:spLocks/>
            </p:cNvSpPr>
            <p:nvPr userDrawn="1"/>
          </p:nvSpPr>
          <p:spPr bwMode="auto">
            <a:xfrm>
              <a:off x="6467477" y="1536901"/>
              <a:ext cx="56992" cy="338150"/>
            </a:xfrm>
            <a:custGeom>
              <a:avLst/>
              <a:gdLst>
                <a:gd name="T0" fmla="*/ 0 w 13"/>
                <a:gd name="T1" fmla="*/ 4 h 77"/>
                <a:gd name="T2" fmla="*/ 0 w 13"/>
                <a:gd name="T3" fmla="*/ 73 h 77"/>
                <a:gd name="T4" fmla="*/ 4 w 13"/>
                <a:gd name="T5" fmla="*/ 77 h 77"/>
                <a:gd name="T6" fmla="*/ 9 w 13"/>
                <a:gd name="T7" fmla="*/ 77 h 77"/>
                <a:gd name="T8" fmla="*/ 13 w 13"/>
                <a:gd name="T9" fmla="*/ 73 h 77"/>
                <a:gd name="T10" fmla="*/ 13 w 13"/>
                <a:gd name="T11" fmla="*/ 4 h 77"/>
                <a:gd name="T12" fmla="*/ 9 w 13"/>
                <a:gd name="T13" fmla="*/ 0 h 77"/>
                <a:gd name="T14" fmla="*/ 4 w 13"/>
                <a:gd name="T15" fmla="*/ 0 h 77"/>
                <a:gd name="T16" fmla="*/ 0 w 13"/>
                <a:gd name="T17" fmla="*/ 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77">
                  <a:moveTo>
                    <a:pt x="0" y="4"/>
                  </a:moveTo>
                  <a:cubicBezTo>
                    <a:pt x="0" y="73"/>
                    <a:pt x="0" y="73"/>
                    <a:pt x="0" y="73"/>
                  </a:cubicBezTo>
                  <a:cubicBezTo>
                    <a:pt x="0" y="75"/>
                    <a:pt x="2" y="77"/>
                    <a:pt x="4" y="77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11" y="77"/>
                    <a:pt x="13" y="75"/>
                    <a:pt x="13" y="73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" name="Freeform 12"/>
            <p:cNvSpPr>
              <a:spLocks/>
            </p:cNvSpPr>
            <p:nvPr userDrawn="1"/>
          </p:nvSpPr>
          <p:spPr bwMode="auto">
            <a:xfrm>
              <a:off x="6467477" y="2232197"/>
              <a:ext cx="56992" cy="577514"/>
            </a:xfrm>
            <a:custGeom>
              <a:avLst/>
              <a:gdLst>
                <a:gd name="T0" fmla="*/ 0 w 13"/>
                <a:gd name="T1" fmla="*/ 4 h 131"/>
                <a:gd name="T2" fmla="*/ 0 w 13"/>
                <a:gd name="T3" fmla="*/ 127 h 131"/>
                <a:gd name="T4" fmla="*/ 4 w 13"/>
                <a:gd name="T5" fmla="*/ 131 h 131"/>
                <a:gd name="T6" fmla="*/ 9 w 13"/>
                <a:gd name="T7" fmla="*/ 131 h 131"/>
                <a:gd name="T8" fmla="*/ 13 w 13"/>
                <a:gd name="T9" fmla="*/ 127 h 131"/>
                <a:gd name="T10" fmla="*/ 13 w 13"/>
                <a:gd name="T11" fmla="*/ 4 h 131"/>
                <a:gd name="T12" fmla="*/ 9 w 13"/>
                <a:gd name="T13" fmla="*/ 0 h 131"/>
                <a:gd name="T14" fmla="*/ 4 w 13"/>
                <a:gd name="T15" fmla="*/ 0 h 131"/>
                <a:gd name="T16" fmla="*/ 0 w 13"/>
                <a:gd name="T17" fmla="*/ 4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1">
                  <a:moveTo>
                    <a:pt x="0" y="4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1"/>
                    <a:pt x="4" y="131"/>
                  </a:cubicBezTo>
                  <a:cubicBezTo>
                    <a:pt x="9" y="131"/>
                    <a:pt x="9" y="131"/>
                    <a:pt x="9" y="131"/>
                  </a:cubicBezTo>
                  <a:cubicBezTo>
                    <a:pt x="11" y="131"/>
                    <a:pt x="13" y="129"/>
                    <a:pt x="13" y="127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" name="Freeform 13"/>
            <p:cNvSpPr>
              <a:spLocks/>
            </p:cNvSpPr>
            <p:nvPr userDrawn="1"/>
          </p:nvSpPr>
          <p:spPr bwMode="auto">
            <a:xfrm>
              <a:off x="6467477" y="2950291"/>
              <a:ext cx="56992" cy="569915"/>
            </a:xfrm>
            <a:custGeom>
              <a:avLst/>
              <a:gdLst>
                <a:gd name="T0" fmla="*/ 0 w 13"/>
                <a:gd name="T1" fmla="*/ 3 h 130"/>
                <a:gd name="T2" fmla="*/ 0 w 13"/>
                <a:gd name="T3" fmla="*/ 127 h 130"/>
                <a:gd name="T4" fmla="*/ 4 w 13"/>
                <a:gd name="T5" fmla="*/ 130 h 130"/>
                <a:gd name="T6" fmla="*/ 9 w 13"/>
                <a:gd name="T7" fmla="*/ 130 h 130"/>
                <a:gd name="T8" fmla="*/ 13 w 13"/>
                <a:gd name="T9" fmla="*/ 127 h 130"/>
                <a:gd name="T10" fmla="*/ 13 w 13"/>
                <a:gd name="T11" fmla="*/ 3 h 130"/>
                <a:gd name="T12" fmla="*/ 9 w 13"/>
                <a:gd name="T13" fmla="*/ 0 h 130"/>
                <a:gd name="T14" fmla="*/ 4 w 13"/>
                <a:gd name="T15" fmla="*/ 0 h 130"/>
                <a:gd name="T16" fmla="*/ 0 w 13"/>
                <a:gd name="T17" fmla="*/ 3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0">
                  <a:moveTo>
                    <a:pt x="0" y="3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0"/>
                    <a:pt x="4" y="130"/>
                  </a:cubicBezTo>
                  <a:cubicBezTo>
                    <a:pt x="9" y="130"/>
                    <a:pt x="9" y="130"/>
                    <a:pt x="9" y="130"/>
                  </a:cubicBezTo>
                  <a:cubicBezTo>
                    <a:pt x="11" y="130"/>
                    <a:pt x="13" y="129"/>
                    <a:pt x="13" y="127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1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5" name="Rectangle 14"/>
            <p:cNvSpPr>
              <a:spLocks noChangeArrowheads="1"/>
            </p:cNvSpPr>
            <p:nvPr userDrawn="1"/>
          </p:nvSpPr>
          <p:spPr bwMode="auto">
            <a:xfrm>
              <a:off x="648647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" name="Rectangle 15"/>
            <p:cNvSpPr>
              <a:spLocks noChangeArrowheads="1"/>
            </p:cNvSpPr>
            <p:nvPr userDrawn="1"/>
          </p:nvSpPr>
          <p:spPr bwMode="auto">
            <a:xfrm>
              <a:off x="1026311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" name="Rectangle 16"/>
            <p:cNvSpPr>
              <a:spLocks noChangeArrowheads="1"/>
            </p:cNvSpPr>
            <p:nvPr userDrawn="1"/>
          </p:nvSpPr>
          <p:spPr bwMode="auto">
            <a:xfrm>
              <a:off x="648647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" name="Rectangle 17"/>
            <p:cNvSpPr>
              <a:spLocks noChangeArrowheads="1"/>
            </p:cNvSpPr>
            <p:nvPr userDrawn="1"/>
          </p:nvSpPr>
          <p:spPr bwMode="auto">
            <a:xfrm>
              <a:off x="1026311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" name="Oval 18"/>
            <p:cNvSpPr>
              <a:spLocks noChangeArrowheads="1"/>
            </p:cNvSpPr>
            <p:nvPr userDrawn="1"/>
          </p:nvSpPr>
          <p:spPr bwMode="auto">
            <a:xfrm>
              <a:off x="7740288" y="970785"/>
              <a:ext cx="140579" cy="140579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0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811527" y="1385332"/>
            <a:ext cx="2331529" cy="40560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grpSp>
        <p:nvGrpSpPr>
          <p:cNvPr id="22" name="Group 21"/>
          <p:cNvGrpSpPr/>
          <p:nvPr userDrawn="1"/>
        </p:nvGrpSpPr>
        <p:grpSpPr>
          <a:xfrm>
            <a:off x="4764815" y="731462"/>
            <a:ext cx="2662371" cy="5395077"/>
            <a:chOff x="6467477" y="549048"/>
            <a:chExt cx="3883024" cy="7868629"/>
          </a:xfrm>
        </p:grpSpPr>
        <p:sp>
          <p:nvSpPr>
            <p:cNvPr id="23" name="Freeform 5"/>
            <p:cNvSpPr>
              <a:spLocks/>
            </p:cNvSpPr>
            <p:nvPr userDrawn="1"/>
          </p:nvSpPr>
          <p:spPr bwMode="auto">
            <a:xfrm>
              <a:off x="10301108" y="2201802"/>
              <a:ext cx="49393" cy="554717"/>
            </a:xfrm>
            <a:custGeom>
              <a:avLst/>
              <a:gdLst>
                <a:gd name="T0" fmla="*/ 0 w 11"/>
                <a:gd name="T1" fmla="*/ 4 h 126"/>
                <a:gd name="T2" fmla="*/ 0 w 11"/>
                <a:gd name="T3" fmla="*/ 123 h 126"/>
                <a:gd name="T4" fmla="*/ 3 w 11"/>
                <a:gd name="T5" fmla="*/ 126 h 126"/>
                <a:gd name="T6" fmla="*/ 8 w 11"/>
                <a:gd name="T7" fmla="*/ 126 h 126"/>
                <a:gd name="T8" fmla="*/ 11 w 11"/>
                <a:gd name="T9" fmla="*/ 123 h 126"/>
                <a:gd name="T10" fmla="*/ 11 w 11"/>
                <a:gd name="T11" fmla="*/ 4 h 126"/>
                <a:gd name="T12" fmla="*/ 8 w 11"/>
                <a:gd name="T13" fmla="*/ 0 h 126"/>
                <a:gd name="T14" fmla="*/ 3 w 11"/>
                <a:gd name="T15" fmla="*/ 0 h 126"/>
                <a:gd name="T16" fmla="*/ 0 w 11"/>
                <a:gd name="T17" fmla="*/ 4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26">
                  <a:moveTo>
                    <a:pt x="0" y="4"/>
                  </a:moveTo>
                  <a:cubicBezTo>
                    <a:pt x="0" y="123"/>
                    <a:pt x="0" y="123"/>
                    <a:pt x="0" y="123"/>
                  </a:cubicBezTo>
                  <a:cubicBezTo>
                    <a:pt x="0" y="125"/>
                    <a:pt x="1" y="126"/>
                    <a:pt x="3" y="126"/>
                  </a:cubicBezTo>
                  <a:cubicBezTo>
                    <a:pt x="8" y="126"/>
                    <a:pt x="8" y="126"/>
                    <a:pt x="8" y="126"/>
                  </a:cubicBezTo>
                  <a:cubicBezTo>
                    <a:pt x="9" y="126"/>
                    <a:pt x="11" y="125"/>
                    <a:pt x="11" y="123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9" y="0"/>
                    <a:pt x="8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" name="Rectangle 6"/>
            <p:cNvSpPr>
              <a:spLocks noChangeArrowheads="1"/>
            </p:cNvSpPr>
            <p:nvPr userDrawn="1"/>
          </p:nvSpPr>
          <p:spPr bwMode="auto">
            <a:xfrm>
              <a:off x="10263114" y="7684386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5" name="Rectangle 7"/>
            <p:cNvSpPr>
              <a:spLocks noChangeArrowheads="1"/>
            </p:cNvSpPr>
            <p:nvPr userDrawn="1"/>
          </p:nvSpPr>
          <p:spPr bwMode="auto">
            <a:xfrm>
              <a:off x="10263114" y="1111364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6" name="Freeform 8"/>
            <p:cNvSpPr>
              <a:spLocks noEditPoints="1"/>
            </p:cNvSpPr>
            <p:nvPr userDrawn="1"/>
          </p:nvSpPr>
          <p:spPr bwMode="auto">
            <a:xfrm>
              <a:off x="6486474" y="549048"/>
              <a:ext cx="3829832" cy="7868629"/>
            </a:xfrm>
            <a:custGeom>
              <a:avLst/>
              <a:gdLst>
                <a:gd name="T0" fmla="*/ 738 w 868"/>
                <a:gd name="T1" fmla="*/ 0 h 1791"/>
                <a:gd name="T2" fmla="*/ 127 w 868"/>
                <a:gd name="T3" fmla="*/ 0 h 1791"/>
                <a:gd name="T4" fmla="*/ 0 w 868"/>
                <a:gd name="T5" fmla="*/ 128 h 1791"/>
                <a:gd name="T6" fmla="*/ 0 w 868"/>
                <a:gd name="T7" fmla="*/ 1664 h 1791"/>
                <a:gd name="T8" fmla="*/ 127 w 868"/>
                <a:gd name="T9" fmla="*/ 1791 h 1791"/>
                <a:gd name="T10" fmla="*/ 738 w 868"/>
                <a:gd name="T11" fmla="*/ 1791 h 1791"/>
                <a:gd name="T12" fmla="*/ 868 w 868"/>
                <a:gd name="T13" fmla="*/ 1664 h 1791"/>
                <a:gd name="T14" fmla="*/ 868 w 868"/>
                <a:gd name="T15" fmla="*/ 128 h 1791"/>
                <a:gd name="T16" fmla="*/ 738 w 868"/>
                <a:gd name="T17" fmla="*/ 0 h 1791"/>
                <a:gd name="T18" fmla="*/ 847 w 868"/>
                <a:gd name="T19" fmla="*/ 1654 h 1791"/>
                <a:gd name="T20" fmla="*/ 732 w 868"/>
                <a:gd name="T21" fmla="*/ 1769 h 1791"/>
                <a:gd name="T22" fmla="*/ 134 w 868"/>
                <a:gd name="T23" fmla="*/ 1769 h 1791"/>
                <a:gd name="T24" fmla="*/ 19 w 868"/>
                <a:gd name="T25" fmla="*/ 1654 h 1791"/>
                <a:gd name="T26" fmla="*/ 19 w 868"/>
                <a:gd name="T27" fmla="*/ 131 h 1791"/>
                <a:gd name="T28" fmla="*/ 134 w 868"/>
                <a:gd name="T29" fmla="*/ 16 h 1791"/>
                <a:gd name="T30" fmla="*/ 732 w 868"/>
                <a:gd name="T31" fmla="*/ 16 h 1791"/>
                <a:gd name="T32" fmla="*/ 847 w 868"/>
                <a:gd name="T33" fmla="*/ 131 h 1791"/>
                <a:gd name="T34" fmla="*/ 847 w 868"/>
                <a:gd name="T35" fmla="*/ 1654 h 1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68" h="1791">
                  <a:moveTo>
                    <a:pt x="738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57" y="0"/>
                    <a:pt x="0" y="57"/>
                    <a:pt x="0" y="128"/>
                  </a:cubicBezTo>
                  <a:cubicBezTo>
                    <a:pt x="0" y="1664"/>
                    <a:pt x="0" y="1664"/>
                    <a:pt x="0" y="1664"/>
                  </a:cubicBezTo>
                  <a:cubicBezTo>
                    <a:pt x="0" y="1734"/>
                    <a:pt x="57" y="1791"/>
                    <a:pt x="127" y="1791"/>
                  </a:cubicBezTo>
                  <a:cubicBezTo>
                    <a:pt x="738" y="1791"/>
                    <a:pt x="738" y="1791"/>
                    <a:pt x="738" y="1791"/>
                  </a:cubicBezTo>
                  <a:cubicBezTo>
                    <a:pt x="809" y="1791"/>
                    <a:pt x="866" y="1734"/>
                    <a:pt x="868" y="1664"/>
                  </a:cubicBezTo>
                  <a:cubicBezTo>
                    <a:pt x="868" y="128"/>
                    <a:pt x="868" y="128"/>
                    <a:pt x="868" y="128"/>
                  </a:cubicBezTo>
                  <a:cubicBezTo>
                    <a:pt x="866" y="57"/>
                    <a:pt x="809" y="0"/>
                    <a:pt x="738" y="0"/>
                  </a:cubicBezTo>
                  <a:close/>
                  <a:moveTo>
                    <a:pt x="847" y="1654"/>
                  </a:moveTo>
                  <a:cubicBezTo>
                    <a:pt x="847" y="1718"/>
                    <a:pt x="796" y="1769"/>
                    <a:pt x="732" y="1769"/>
                  </a:cubicBezTo>
                  <a:cubicBezTo>
                    <a:pt x="134" y="1769"/>
                    <a:pt x="134" y="1769"/>
                    <a:pt x="134" y="1769"/>
                  </a:cubicBezTo>
                  <a:cubicBezTo>
                    <a:pt x="71" y="1769"/>
                    <a:pt x="19" y="1718"/>
                    <a:pt x="19" y="1654"/>
                  </a:cubicBezTo>
                  <a:cubicBezTo>
                    <a:pt x="19" y="131"/>
                    <a:pt x="19" y="131"/>
                    <a:pt x="19" y="131"/>
                  </a:cubicBezTo>
                  <a:cubicBezTo>
                    <a:pt x="19" y="68"/>
                    <a:pt x="71" y="16"/>
                    <a:pt x="134" y="16"/>
                  </a:cubicBezTo>
                  <a:cubicBezTo>
                    <a:pt x="732" y="16"/>
                    <a:pt x="732" y="16"/>
                    <a:pt x="732" y="16"/>
                  </a:cubicBezTo>
                  <a:cubicBezTo>
                    <a:pt x="796" y="16"/>
                    <a:pt x="847" y="68"/>
                    <a:pt x="847" y="131"/>
                  </a:cubicBezTo>
                  <a:lnTo>
                    <a:pt x="847" y="1654"/>
                  </a:ln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Freeform 9"/>
            <p:cNvSpPr>
              <a:spLocks/>
            </p:cNvSpPr>
            <p:nvPr userDrawn="1"/>
          </p:nvSpPr>
          <p:spPr bwMode="auto">
            <a:xfrm>
              <a:off x="6543466" y="602240"/>
              <a:ext cx="3719648" cy="7766044"/>
            </a:xfrm>
            <a:custGeom>
              <a:avLst/>
              <a:gdLst>
                <a:gd name="T0" fmla="*/ 718 w 843"/>
                <a:gd name="T1" fmla="*/ 1768 h 1768"/>
                <a:gd name="T2" fmla="*/ 120 w 843"/>
                <a:gd name="T3" fmla="*/ 1768 h 1768"/>
                <a:gd name="T4" fmla="*/ 0 w 843"/>
                <a:gd name="T5" fmla="*/ 1648 h 1768"/>
                <a:gd name="T6" fmla="*/ 0 w 843"/>
                <a:gd name="T7" fmla="*/ 120 h 1768"/>
                <a:gd name="T8" fmla="*/ 120 w 843"/>
                <a:gd name="T9" fmla="*/ 0 h 1768"/>
                <a:gd name="T10" fmla="*/ 718 w 843"/>
                <a:gd name="T11" fmla="*/ 0 h 1768"/>
                <a:gd name="T12" fmla="*/ 843 w 843"/>
                <a:gd name="T13" fmla="*/ 125 h 1768"/>
                <a:gd name="T14" fmla="*/ 843 w 843"/>
                <a:gd name="T15" fmla="*/ 1643 h 1768"/>
                <a:gd name="T16" fmla="*/ 718 w 843"/>
                <a:gd name="T17" fmla="*/ 1768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3" h="1768">
                  <a:moveTo>
                    <a:pt x="718" y="1768"/>
                  </a:moveTo>
                  <a:cubicBezTo>
                    <a:pt x="120" y="1768"/>
                    <a:pt x="120" y="1768"/>
                    <a:pt x="120" y="1768"/>
                  </a:cubicBezTo>
                  <a:cubicBezTo>
                    <a:pt x="54" y="1768"/>
                    <a:pt x="0" y="1714"/>
                    <a:pt x="0" y="1648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718" y="0"/>
                    <a:pt x="718" y="0"/>
                    <a:pt x="718" y="0"/>
                  </a:cubicBezTo>
                  <a:cubicBezTo>
                    <a:pt x="787" y="0"/>
                    <a:pt x="843" y="56"/>
                    <a:pt x="843" y="125"/>
                  </a:cubicBezTo>
                  <a:cubicBezTo>
                    <a:pt x="843" y="1643"/>
                    <a:pt x="843" y="1643"/>
                    <a:pt x="843" y="1643"/>
                  </a:cubicBezTo>
                  <a:cubicBezTo>
                    <a:pt x="843" y="1712"/>
                    <a:pt x="787" y="1768"/>
                    <a:pt x="718" y="1768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" name="Rectangle 10"/>
            <p:cNvSpPr>
              <a:spLocks noChangeArrowheads="1"/>
            </p:cNvSpPr>
            <p:nvPr userDrawn="1"/>
          </p:nvSpPr>
          <p:spPr bwMode="auto">
            <a:xfrm>
              <a:off x="6703042" y="1517904"/>
              <a:ext cx="3400495" cy="590052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pic>
          <p:nvPicPr>
            <p:cNvPr id="29" name="Picture 11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4638" y="7581801"/>
              <a:ext cx="649703" cy="645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Oval 29"/>
            <p:cNvSpPr>
              <a:spLocks noChangeArrowheads="1"/>
            </p:cNvSpPr>
            <p:nvPr userDrawn="1"/>
          </p:nvSpPr>
          <p:spPr bwMode="auto">
            <a:xfrm>
              <a:off x="8127831" y="7631194"/>
              <a:ext cx="547119" cy="547118"/>
            </a:xfrm>
            <a:prstGeom prst="ellipse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" name="Oval 30"/>
            <p:cNvSpPr>
              <a:spLocks noChangeArrowheads="1"/>
            </p:cNvSpPr>
            <p:nvPr userDrawn="1"/>
          </p:nvSpPr>
          <p:spPr bwMode="auto">
            <a:xfrm>
              <a:off x="8340599" y="761816"/>
              <a:ext cx="102585" cy="102585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2" name="Freeform 31"/>
            <p:cNvSpPr>
              <a:spLocks/>
            </p:cNvSpPr>
            <p:nvPr userDrawn="1"/>
          </p:nvSpPr>
          <p:spPr bwMode="auto">
            <a:xfrm>
              <a:off x="8089836" y="993582"/>
              <a:ext cx="615509" cy="83588"/>
            </a:xfrm>
            <a:custGeom>
              <a:avLst/>
              <a:gdLst>
                <a:gd name="T0" fmla="*/ 130 w 139"/>
                <a:gd name="T1" fmla="*/ 19 h 19"/>
                <a:gd name="T2" fmla="*/ 10 w 139"/>
                <a:gd name="T3" fmla="*/ 19 h 19"/>
                <a:gd name="T4" fmla="*/ 0 w 139"/>
                <a:gd name="T5" fmla="*/ 9 h 19"/>
                <a:gd name="T6" fmla="*/ 0 w 139"/>
                <a:gd name="T7" fmla="*/ 9 h 19"/>
                <a:gd name="T8" fmla="*/ 10 w 139"/>
                <a:gd name="T9" fmla="*/ 0 h 19"/>
                <a:gd name="T10" fmla="*/ 130 w 139"/>
                <a:gd name="T11" fmla="*/ 0 h 19"/>
                <a:gd name="T12" fmla="*/ 139 w 139"/>
                <a:gd name="T13" fmla="*/ 9 h 19"/>
                <a:gd name="T14" fmla="*/ 139 w 139"/>
                <a:gd name="T15" fmla="*/ 9 h 19"/>
                <a:gd name="T16" fmla="*/ 130 w 139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19">
                  <a:moveTo>
                    <a:pt x="130" y="19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5" y="19"/>
                    <a:pt x="0" y="15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5" y="0"/>
                    <a:pt x="139" y="4"/>
                    <a:pt x="139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39" y="15"/>
                    <a:pt x="135" y="19"/>
                    <a:pt x="130" y="19"/>
                  </a:cubicBezTo>
                  <a:close/>
                </a:path>
              </a:pathLst>
            </a:cu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3" name="Freeform 32"/>
            <p:cNvSpPr>
              <a:spLocks/>
            </p:cNvSpPr>
            <p:nvPr userDrawn="1"/>
          </p:nvSpPr>
          <p:spPr bwMode="auto">
            <a:xfrm>
              <a:off x="6467477" y="1536901"/>
              <a:ext cx="56992" cy="338150"/>
            </a:xfrm>
            <a:custGeom>
              <a:avLst/>
              <a:gdLst>
                <a:gd name="T0" fmla="*/ 0 w 13"/>
                <a:gd name="T1" fmla="*/ 4 h 77"/>
                <a:gd name="T2" fmla="*/ 0 w 13"/>
                <a:gd name="T3" fmla="*/ 73 h 77"/>
                <a:gd name="T4" fmla="*/ 4 w 13"/>
                <a:gd name="T5" fmla="*/ 77 h 77"/>
                <a:gd name="T6" fmla="*/ 9 w 13"/>
                <a:gd name="T7" fmla="*/ 77 h 77"/>
                <a:gd name="T8" fmla="*/ 13 w 13"/>
                <a:gd name="T9" fmla="*/ 73 h 77"/>
                <a:gd name="T10" fmla="*/ 13 w 13"/>
                <a:gd name="T11" fmla="*/ 4 h 77"/>
                <a:gd name="T12" fmla="*/ 9 w 13"/>
                <a:gd name="T13" fmla="*/ 0 h 77"/>
                <a:gd name="T14" fmla="*/ 4 w 13"/>
                <a:gd name="T15" fmla="*/ 0 h 77"/>
                <a:gd name="T16" fmla="*/ 0 w 13"/>
                <a:gd name="T17" fmla="*/ 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77">
                  <a:moveTo>
                    <a:pt x="0" y="4"/>
                  </a:moveTo>
                  <a:cubicBezTo>
                    <a:pt x="0" y="73"/>
                    <a:pt x="0" y="73"/>
                    <a:pt x="0" y="73"/>
                  </a:cubicBezTo>
                  <a:cubicBezTo>
                    <a:pt x="0" y="75"/>
                    <a:pt x="2" y="77"/>
                    <a:pt x="4" y="77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11" y="77"/>
                    <a:pt x="13" y="75"/>
                    <a:pt x="13" y="73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4" name="Freeform 33"/>
            <p:cNvSpPr>
              <a:spLocks/>
            </p:cNvSpPr>
            <p:nvPr userDrawn="1"/>
          </p:nvSpPr>
          <p:spPr bwMode="auto">
            <a:xfrm>
              <a:off x="6467477" y="2232197"/>
              <a:ext cx="56992" cy="577514"/>
            </a:xfrm>
            <a:custGeom>
              <a:avLst/>
              <a:gdLst>
                <a:gd name="T0" fmla="*/ 0 w 13"/>
                <a:gd name="T1" fmla="*/ 4 h 131"/>
                <a:gd name="T2" fmla="*/ 0 w 13"/>
                <a:gd name="T3" fmla="*/ 127 h 131"/>
                <a:gd name="T4" fmla="*/ 4 w 13"/>
                <a:gd name="T5" fmla="*/ 131 h 131"/>
                <a:gd name="T6" fmla="*/ 9 w 13"/>
                <a:gd name="T7" fmla="*/ 131 h 131"/>
                <a:gd name="T8" fmla="*/ 13 w 13"/>
                <a:gd name="T9" fmla="*/ 127 h 131"/>
                <a:gd name="T10" fmla="*/ 13 w 13"/>
                <a:gd name="T11" fmla="*/ 4 h 131"/>
                <a:gd name="T12" fmla="*/ 9 w 13"/>
                <a:gd name="T13" fmla="*/ 0 h 131"/>
                <a:gd name="T14" fmla="*/ 4 w 13"/>
                <a:gd name="T15" fmla="*/ 0 h 131"/>
                <a:gd name="T16" fmla="*/ 0 w 13"/>
                <a:gd name="T17" fmla="*/ 4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1">
                  <a:moveTo>
                    <a:pt x="0" y="4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1"/>
                    <a:pt x="4" y="131"/>
                  </a:cubicBezTo>
                  <a:cubicBezTo>
                    <a:pt x="9" y="131"/>
                    <a:pt x="9" y="131"/>
                    <a:pt x="9" y="131"/>
                  </a:cubicBezTo>
                  <a:cubicBezTo>
                    <a:pt x="11" y="131"/>
                    <a:pt x="13" y="129"/>
                    <a:pt x="13" y="127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5" name="Freeform 34"/>
            <p:cNvSpPr>
              <a:spLocks/>
            </p:cNvSpPr>
            <p:nvPr userDrawn="1"/>
          </p:nvSpPr>
          <p:spPr bwMode="auto">
            <a:xfrm>
              <a:off x="6467477" y="2950291"/>
              <a:ext cx="56992" cy="569915"/>
            </a:xfrm>
            <a:custGeom>
              <a:avLst/>
              <a:gdLst>
                <a:gd name="T0" fmla="*/ 0 w 13"/>
                <a:gd name="T1" fmla="*/ 3 h 130"/>
                <a:gd name="T2" fmla="*/ 0 w 13"/>
                <a:gd name="T3" fmla="*/ 127 h 130"/>
                <a:gd name="T4" fmla="*/ 4 w 13"/>
                <a:gd name="T5" fmla="*/ 130 h 130"/>
                <a:gd name="T6" fmla="*/ 9 w 13"/>
                <a:gd name="T7" fmla="*/ 130 h 130"/>
                <a:gd name="T8" fmla="*/ 13 w 13"/>
                <a:gd name="T9" fmla="*/ 127 h 130"/>
                <a:gd name="T10" fmla="*/ 13 w 13"/>
                <a:gd name="T11" fmla="*/ 3 h 130"/>
                <a:gd name="T12" fmla="*/ 9 w 13"/>
                <a:gd name="T13" fmla="*/ 0 h 130"/>
                <a:gd name="T14" fmla="*/ 4 w 13"/>
                <a:gd name="T15" fmla="*/ 0 h 130"/>
                <a:gd name="T16" fmla="*/ 0 w 13"/>
                <a:gd name="T17" fmla="*/ 3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0">
                  <a:moveTo>
                    <a:pt x="0" y="3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0"/>
                    <a:pt x="4" y="130"/>
                  </a:cubicBezTo>
                  <a:cubicBezTo>
                    <a:pt x="9" y="130"/>
                    <a:pt x="9" y="130"/>
                    <a:pt x="9" y="130"/>
                  </a:cubicBezTo>
                  <a:cubicBezTo>
                    <a:pt x="11" y="130"/>
                    <a:pt x="13" y="129"/>
                    <a:pt x="13" y="127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1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6" name="Rectangle 35"/>
            <p:cNvSpPr>
              <a:spLocks noChangeArrowheads="1"/>
            </p:cNvSpPr>
            <p:nvPr userDrawn="1"/>
          </p:nvSpPr>
          <p:spPr bwMode="auto">
            <a:xfrm>
              <a:off x="648647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7" name="Rectangle 36"/>
            <p:cNvSpPr>
              <a:spLocks noChangeArrowheads="1"/>
            </p:cNvSpPr>
            <p:nvPr userDrawn="1"/>
          </p:nvSpPr>
          <p:spPr bwMode="auto">
            <a:xfrm>
              <a:off x="1026311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8" name="Rectangle 37"/>
            <p:cNvSpPr>
              <a:spLocks noChangeArrowheads="1"/>
            </p:cNvSpPr>
            <p:nvPr userDrawn="1"/>
          </p:nvSpPr>
          <p:spPr bwMode="auto">
            <a:xfrm>
              <a:off x="648647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9" name="Rectangle 38"/>
            <p:cNvSpPr>
              <a:spLocks noChangeArrowheads="1"/>
            </p:cNvSpPr>
            <p:nvPr userDrawn="1"/>
          </p:nvSpPr>
          <p:spPr bwMode="auto">
            <a:xfrm>
              <a:off x="1026311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0" name="Oval 39"/>
            <p:cNvSpPr>
              <a:spLocks noChangeArrowheads="1"/>
            </p:cNvSpPr>
            <p:nvPr userDrawn="1"/>
          </p:nvSpPr>
          <p:spPr bwMode="auto">
            <a:xfrm>
              <a:off x="7740288" y="970785"/>
              <a:ext cx="140579" cy="140579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41" name="Group 40"/>
          <p:cNvGrpSpPr/>
          <p:nvPr userDrawn="1"/>
        </p:nvGrpSpPr>
        <p:grpSpPr>
          <a:xfrm>
            <a:off x="8879615" y="731462"/>
            <a:ext cx="2662371" cy="5395077"/>
            <a:chOff x="6467477" y="549048"/>
            <a:chExt cx="3883024" cy="7868629"/>
          </a:xfrm>
        </p:grpSpPr>
        <p:sp>
          <p:nvSpPr>
            <p:cNvPr id="42" name="Freeform 5"/>
            <p:cNvSpPr>
              <a:spLocks/>
            </p:cNvSpPr>
            <p:nvPr userDrawn="1"/>
          </p:nvSpPr>
          <p:spPr bwMode="auto">
            <a:xfrm>
              <a:off x="10301108" y="2201802"/>
              <a:ext cx="49393" cy="554717"/>
            </a:xfrm>
            <a:custGeom>
              <a:avLst/>
              <a:gdLst>
                <a:gd name="T0" fmla="*/ 0 w 11"/>
                <a:gd name="T1" fmla="*/ 4 h 126"/>
                <a:gd name="T2" fmla="*/ 0 w 11"/>
                <a:gd name="T3" fmla="*/ 123 h 126"/>
                <a:gd name="T4" fmla="*/ 3 w 11"/>
                <a:gd name="T5" fmla="*/ 126 h 126"/>
                <a:gd name="T6" fmla="*/ 8 w 11"/>
                <a:gd name="T7" fmla="*/ 126 h 126"/>
                <a:gd name="T8" fmla="*/ 11 w 11"/>
                <a:gd name="T9" fmla="*/ 123 h 126"/>
                <a:gd name="T10" fmla="*/ 11 w 11"/>
                <a:gd name="T11" fmla="*/ 4 h 126"/>
                <a:gd name="T12" fmla="*/ 8 w 11"/>
                <a:gd name="T13" fmla="*/ 0 h 126"/>
                <a:gd name="T14" fmla="*/ 3 w 11"/>
                <a:gd name="T15" fmla="*/ 0 h 126"/>
                <a:gd name="T16" fmla="*/ 0 w 11"/>
                <a:gd name="T17" fmla="*/ 4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26">
                  <a:moveTo>
                    <a:pt x="0" y="4"/>
                  </a:moveTo>
                  <a:cubicBezTo>
                    <a:pt x="0" y="123"/>
                    <a:pt x="0" y="123"/>
                    <a:pt x="0" y="123"/>
                  </a:cubicBezTo>
                  <a:cubicBezTo>
                    <a:pt x="0" y="125"/>
                    <a:pt x="1" y="126"/>
                    <a:pt x="3" y="126"/>
                  </a:cubicBezTo>
                  <a:cubicBezTo>
                    <a:pt x="8" y="126"/>
                    <a:pt x="8" y="126"/>
                    <a:pt x="8" y="126"/>
                  </a:cubicBezTo>
                  <a:cubicBezTo>
                    <a:pt x="9" y="126"/>
                    <a:pt x="11" y="125"/>
                    <a:pt x="11" y="123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9" y="0"/>
                    <a:pt x="8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3" name="Rectangle 6"/>
            <p:cNvSpPr>
              <a:spLocks noChangeArrowheads="1"/>
            </p:cNvSpPr>
            <p:nvPr userDrawn="1"/>
          </p:nvSpPr>
          <p:spPr bwMode="auto">
            <a:xfrm>
              <a:off x="10263114" y="7684386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4" name="Rectangle 7"/>
            <p:cNvSpPr>
              <a:spLocks noChangeArrowheads="1"/>
            </p:cNvSpPr>
            <p:nvPr userDrawn="1"/>
          </p:nvSpPr>
          <p:spPr bwMode="auto">
            <a:xfrm>
              <a:off x="10263114" y="1111364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5" name="Freeform 8"/>
            <p:cNvSpPr>
              <a:spLocks noEditPoints="1"/>
            </p:cNvSpPr>
            <p:nvPr userDrawn="1"/>
          </p:nvSpPr>
          <p:spPr bwMode="auto">
            <a:xfrm>
              <a:off x="6486474" y="549048"/>
              <a:ext cx="3829832" cy="7868629"/>
            </a:xfrm>
            <a:custGeom>
              <a:avLst/>
              <a:gdLst>
                <a:gd name="T0" fmla="*/ 738 w 868"/>
                <a:gd name="T1" fmla="*/ 0 h 1791"/>
                <a:gd name="T2" fmla="*/ 127 w 868"/>
                <a:gd name="T3" fmla="*/ 0 h 1791"/>
                <a:gd name="T4" fmla="*/ 0 w 868"/>
                <a:gd name="T5" fmla="*/ 128 h 1791"/>
                <a:gd name="T6" fmla="*/ 0 w 868"/>
                <a:gd name="T7" fmla="*/ 1664 h 1791"/>
                <a:gd name="T8" fmla="*/ 127 w 868"/>
                <a:gd name="T9" fmla="*/ 1791 h 1791"/>
                <a:gd name="T10" fmla="*/ 738 w 868"/>
                <a:gd name="T11" fmla="*/ 1791 h 1791"/>
                <a:gd name="T12" fmla="*/ 868 w 868"/>
                <a:gd name="T13" fmla="*/ 1664 h 1791"/>
                <a:gd name="T14" fmla="*/ 868 w 868"/>
                <a:gd name="T15" fmla="*/ 128 h 1791"/>
                <a:gd name="T16" fmla="*/ 738 w 868"/>
                <a:gd name="T17" fmla="*/ 0 h 1791"/>
                <a:gd name="T18" fmla="*/ 847 w 868"/>
                <a:gd name="T19" fmla="*/ 1654 h 1791"/>
                <a:gd name="T20" fmla="*/ 732 w 868"/>
                <a:gd name="T21" fmla="*/ 1769 h 1791"/>
                <a:gd name="T22" fmla="*/ 134 w 868"/>
                <a:gd name="T23" fmla="*/ 1769 h 1791"/>
                <a:gd name="T24" fmla="*/ 19 w 868"/>
                <a:gd name="T25" fmla="*/ 1654 h 1791"/>
                <a:gd name="T26" fmla="*/ 19 w 868"/>
                <a:gd name="T27" fmla="*/ 131 h 1791"/>
                <a:gd name="T28" fmla="*/ 134 w 868"/>
                <a:gd name="T29" fmla="*/ 16 h 1791"/>
                <a:gd name="T30" fmla="*/ 732 w 868"/>
                <a:gd name="T31" fmla="*/ 16 h 1791"/>
                <a:gd name="T32" fmla="*/ 847 w 868"/>
                <a:gd name="T33" fmla="*/ 131 h 1791"/>
                <a:gd name="T34" fmla="*/ 847 w 868"/>
                <a:gd name="T35" fmla="*/ 1654 h 1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68" h="1791">
                  <a:moveTo>
                    <a:pt x="738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57" y="0"/>
                    <a:pt x="0" y="57"/>
                    <a:pt x="0" y="128"/>
                  </a:cubicBezTo>
                  <a:cubicBezTo>
                    <a:pt x="0" y="1664"/>
                    <a:pt x="0" y="1664"/>
                    <a:pt x="0" y="1664"/>
                  </a:cubicBezTo>
                  <a:cubicBezTo>
                    <a:pt x="0" y="1734"/>
                    <a:pt x="57" y="1791"/>
                    <a:pt x="127" y="1791"/>
                  </a:cubicBezTo>
                  <a:cubicBezTo>
                    <a:pt x="738" y="1791"/>
                    <a:pt x="738" y="1791"/>
                    <a:pt x="738" y="1791"/>
                  </a:cubicBezTo>
                  <a:cubicBezTo>
                    <a:pt x="809" y="1791"/>
                    <a:pt x="866" y="1734"/>
                    <a:pt x="868" y="1664"/>
                  </a:cubicBezTo>
                  <a:cubicBezTo>
                    <a:pt x="868" y="128"/>
                    <a:pt x="868" y="128"/>
                    <a:pt x="868" y="128"/>
                  </a:cubicBezTo>
                  <a:cubicBezTo>
                    <a:pt x="866" y="57"/>
                    <a:pt x="809" y="0"/>
                    <a:pt x="738" y="0"/>
                  </a:cubicBezTo>
                  <a:close/>
                  <a:moveTo>
                    <a:pt x="847" y="1654"/>
                  </a:moveTo>
                  <a:cubicBezTo>
                    <a:pt x="847" y="1718"/>
                    <a:pt x="796" y="1769"/>
                    <a:pt x="732" y="1769"/>
                  </a:cubicBezTo>
                  <a:cubicBezTo>
                    <a:pt x="134" y="1769"/>
                    <a:pt x="134" y="1769"/>
                    <a:pt x="134" y="1769"/>
                  </a:cubicBezTo>
                  <a:cubicBezTo>
                    <a:pt x="71" y="1769"/>
                    <a:pt x="19" y="1718"/>
                    <a:pt x="19" y="1654"/>
                  </a:cubicBezTo>
                  <a:cubicBezTo>
                    <a:pt x="19" y="131"/>
                    <a:pt x="19" y="131"/>
                    <a:pt x="19" y="131"/>
                  </a:cubicBezTo>
                  <a:cubicBezTo>
                    <a:pt x="19" y="68"/>
                    <a:pt x="71" y="16"/>
                    <a:pt x="134" y="16"/>
                  </a:cubicBezTo>
                  <a:cubicBezTo>
                    <a:pt x="732" y="16"/>
                    <a:pt x="732" y="16"/>
                    <a:pt x="732" y="16"/>
                  </a:cubicBezTo>
                  <a:cubicBezTo>
                    <a:pt x="796" y="16"/>
                    <a:pt x="847" y="68"/>
                    <a:pt x="847" y="131"/>
                  </a:cubicBezTo>
                  <a:lnTo>
                    <a:pt x="847" y="1654"/>
                  </a:ln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6" name="Freeform 9"/>
            <p:cNvSpPr>
              <a:spLocks/>
            </p:cNvSpPr>
            <p:nvPr userDrawn="1"/>
          </p:nvSpPr>
          <p:spPr bwMode="auto">
            <a:xfrm>
              <a:off x="6543466" y="602240"/>
              <a:ext cx="3719648" cy="7766044"/>
            </a:xfrm>
            <a:custGeom>
              <a:avLst/>
              <a:gdLst>
                <a:gd name="T0" fmla="*/ 718 w 843"/>
                <a:gd name="T1" fmla="*/ 1768 h 1768"/>
                <a:gd name="T2" fmla="*/ 120 w 843"/>
                <a:gd name="T3" fmla="*/ 1768 h 1768"/>
                <a:gd name="T4" fmla="*/ 0 w 843"/>
                <a:gd name="T5" fmla="*/ 1648 h 1768"/>
                <a:gd name="T6" fmla="*/ 0 w 843"/>
                <a:gd name="T7" fmla="*/ 120 h 1768"/>
                <a:gd name="T8" fmla="*/ 120 w 843"/>
                <a:gd name="T9" fmla="*/ 0 h 1768"/>
                <a:gd name="T10" fmla="*/ 718 w 843"/>
                <a:gd name="T11" fmla="*/ 0 h 1768"/>
                <a:gd name="T12" fmla="*/ 843 w 843"/>
                <a:gd name="T13" fmla="*/ 125 h 1768"/>
                <a:gd name="T14" fmla="*/ 843 w 843"/>
                <a:gd name="T15" fmla="*/ 1643 h 1768"/>
                <a:gd name="T16" fmla="*/ 718 w 843"/>
                <a:gd name="T17" fmla="*/ 1768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3" h="1768">
                  <a:moveTo>
                    <a:pt x="718" y="1768"/>
                  </a:moveTo>
                  <a:cubicBezTo>
                    <a:pt x="120" y="1768"/>
                    <a:pt x="120" y="1768"/>
                    <a:pt x="120" y="1768"/>
                  </a:cubicBezTo>
                  <a:cubicBezTo>
                    <a:pt x="54" y="1768"/>
                    <a:pt x="0" y="1714"/>
                    <a:pt x="0" y="1648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718" y="0"/>
                    <a:pt x="718" y="0"/>
                    <a:pt x="718" y="0"/>
                  </a:cubicBezTo>
                  <a:cubicBezTo>
                    <a:pt x="787" y="0"/>
                    <a:pt x="843" y="56"/>
                    <a:pt x="843" y="125"/>
                  </a:cubicBezTo>
                  <a:cubicBezTo>
                    <a:pt x="843" y="1643"/>
                    <a:pt x="843" y="1643"/>
                    <a:pt x="843" y="1643"/>
                  </a:cubicBezTo>
                  <a:cubicBezTo>
                    <a:pt x="843" y="1712"/>
                    <a:pt x="787" y="1768"/>
                    <a:pt x="718" y="1768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7" name="Rectangle 10"/>
            <p:cNvSpPr>
              <a:spLocks noChangeArrowheads="1"/>
            </p:cNvSpPr>
            <p:nvPr userDrawn="1"/>
          </p:nvSpPr>
          <p:spPr bwMode="auto">
            <a:xfrm>
              <a:off x="6703042" y="1517904"/>
              <a:ext cx="3400495" cy="590052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pic>
          <p:nvPicPr>
            <p:cNvPr id="48" name="Picture 11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4638" y="7581801"/>
              <a:ext cx="649703" cy="645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" name="Oval 48"/>
            <p:cNvSpPr>
              <a:spLocks noChangeArrowheads="1"/>
            </p:cNvSpPr>
            <p:nvPr userDrawn="1"/>
          </p:nvSpPr>
          <p:spPr bwMode="auto">
            <a:xfrm>
              <a:off x="8127831" y="7631194"/>
              <a:ext cx="547119" cy="547118"/>
            </a:xfrm>
            <a:prstGeom prst="ellipse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0" name="Oval 49"/>
            <p:cNvSpPr>
              <a:spLocks noChangeArrowheads="1"/>
            </p:cNvSpPr>
            <p:nvPr userDrawn="1"/>
          </p:nvSpPr>
          <p:spPr bwMode="auto">
            <a:xfrm>
              <a:off x="8340599" y="761816"/>
              <a:ext cx="102585" cy="102585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1" name="Freeform 50"/>
            <p:cNvSpPr>
              <a:spLocks/>
            </p:cNvSpPr>
            <p:nvPr userDrawn="1"/>
          </p:nvSpPr>
          <p:spPr bwMode="auto">
            <a:xfrm>
              <a:off x="8089836" y="993582"/>
              <a:ext cx="615509" cy="83588"/>
            </a:xfrm>
            <a:custGeom>
              <a:avLst/>
              <a:gdLst>
                <a:gd name="T0" fmla="*/ 130 w 139"/>
                <a:gd name="T1" fmla="*/ 19 h 19"/>
                <a:gd name="T2" fmla="*/ 10 w 139"/>
                <a:gd name="T3" fmla="*/ 19 h 19"/>
                <a:gd name="T4" fmla="*/ 0 w 139"/>
                <a:gd name="T5" fmla="*/ 9 h 19"/>
                <a:gd name="T6" fmla="*/ 0 w 139"/>
                <a:gd name="T7" fmla="*/ 9 h 19"/>
                <a:gd name="T8" fmla="*/ 10 w 139"/>
                <a:gd name="T9" fmla="*/ 0 h 19"/>
                <a:gd name="T10" fmla="*/ 130 w 139"/>
                <a:gd name="T11" fmla="*/ 0 h 19"/>
                <a:gd name="T12" fmla="*/ 139 w 139"/>
                <a:gd name="T13" fmla="*/ 9 h 19"/>
                <a:gd name="T14" fmla="*/ 139 w 139"/>
                <a:gd name="T15" fmla="*/ 9 h 19"/>
                <a:gd name="T16" fmla="*/ 130 w 139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19">
                  <a:moveTo>
                    <a:pt x="130" y="19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5" y="19"/>
                    <a:pt x="0" y="15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5" y="0"/>
                    <a:pt x="139" y="4"/>
                    <a:pt x="139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39" y="15"/>
                    <a:pt x="135" y="19"/>
                    <a:pt x="130" y="19"/>
                  </a:cubicBezTo>
                  <a:close/>
                </a:path>
              </a:pathLst>
            </a:cu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2" name="Freeform 51"/>
            <p:cNvSpPr>
              <a:spLocks/>
            </p:cNvSpPr>
            <p:nvPr userDrawn="1"/>
          </p:nvSpPr>
          <p:spPr bwMode="auto">
            <a:xfrm>
              <a:off x="6467477" y="1536901"/>
              <a:ext cx="56992" cy="338150"/>
            </a:xfrm>
            <a:custGeom>
              <a:avLst/>
              <a:gdLst>
                <a:gd name="T0" fmla="*/ 0 w 13"/>
                <a:gd name="T1" fmla="*/ 4 h 77"/>
                <a:gd name="T2" fmla="*/ 0 w 13"/>
                <a:gd name="T3" fmla="*/ 73 h 77"/>
                <a:gd name="T4" fmla="*/ 4 w 13"/>
                <a:gd name="T5" fmla="*/ 77 h 77"/>
                <a:gd name="T6" fmla="*/ 9 w 13"/>
                <a:gd name="T7" fmla="*/ 77 h 77"/>
                <a:gd name="T8" fmla="*/ 13 w 13"/>
                <a:gd name="T9" fmla="*/ 73 h 77"/>
                <a:gd name="T10" fmla="*/ 13 w 13"/>
                <a:gd name="T11" fmla="*/ 4 h 77"/>
                <a:gd name="T12" fmla="*/ 9 w 13"/>
                <a:gd name="T13" fmla="*/ 0 h 77"/>
                <a:gd name="T14" fmla="*/ 4 w 13"/>
                <a:gd name="T15" fmla="*/ 0 h 77"/>
                <a:gd name="T16" fmla="*/ 0 w 13"/>
                <a:gd name="T17" fmla="*/ 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77">
                  <a:moveTo>
                    <a:pt x="0" y="4"/>
                  </a:moveTo>
                  <a:cubicBezTo>
                    <a:pt x="0" y="73"/>
                    <a:pt x="0" y="73"/>
                    <a:pt x="0" y="73"/>
                  </a:cubicBezTo>
                  <a:cubicBezTo>
                    <a:pt x="0" y="75"/>
                    <a:pt x="2" y="77"/>
                    <a:pt x="4" y="77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11" y="77"/>
                    <a:pt x="13" y="75"/>
                    <a:pt x="13" y="73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3" name="Freeform 52"/>
            <p:cNvSpPr>
              <a:spLocks/>
            </p:cNvSpPr>
            <p:nvPr userDrawn="1"/>
          </p:nvSpPr>
          <p:spPr bwMode="auto">
            <a:xfrm>
              <a:off x="6467477" y="2232197"/>
              <a:ext cx="56992" cy="577514"/>
            </a:xfrm>
            <a:custGeom>
              <a:avLst/>
              <a:gdLst>
                <a:gd name="T0" fmla="*/ 0 w 13"/>
                <a:gd name="T1" fmla="*/ 4 h 131"/>
                <a:gd name="T2" fmla="*/ 0 w 13"/>
                <a:gd name="T3" fmla="*/ 127 h 131"/>
                <a:gd name="T4" fmla="*/ 4 w 13"/>
                <a:gd name="T5" fmla="*/ 131 h 131"/>
                <a:gd name="T6" fmla="*/ 9 w 13"/>
                <a:gd name="T7" fmla="*/ 131 h 131"/>
                <a:gd name="T8" fmla="*/ 13 w 13"/>
                <a:gd name="T9" fmla="*/ 127 h 131"/>
                <a:gd name="T10" fmla="*/ 13 w 13"/>
                <a:gd name="T11" fmla="*/ 4 h 131"/>
                <a:gd name="T12" fmla="*/ 9 w 13"/>
                <a:gd name="T13" fmla="*/ 0 h 131"/>
                <a:gd name="T14" fmla="*/ 4 w 13"/>
                <a:gd name="T15" fmla="*/ 0 h 131"/>
                <a:gd name="T16" fmla="*/ 0 w 13"/>
                <a:gd name="T17" fmla="*/ 4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1">
                  <a:moveTo>
                    <a:pt x="0" y="4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1"/>
                    <a:pt x="4" y="131"/>
                  </a:cubicBezTo>
                  <a:cubicBezTo>
                    <a:pt x="9" y="131"/>
                    <a:pt x="9" y="131"/>
                    <a:pt x="9" y="131"/>
                  </a:cubicBezTo>
                  <a:cubicBezTo>
                    <a:pt x="11" y="131"/>
                    <a:pt x="13" y="129"/>
                    <a:pt x="13" y="127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4" name="Freeform 53"/>
            <p:cNvSpPr>
              <a:spLocks/>
            </p:cNvSpPr>
            <p:nvPr userDrawn="1"/>
          </p:nvSpPr>
          <p:spPr bwMode="auto">
            <a:xfrm>
              <a:off x="6467477" y="2950291"/>
              <a:ext cx="56992" cy="569915"/>
            </a:xfrm>
            <a:custGeom>
              <a:avLst/>
              <a:gdLst>
                <a:gd name="T0" fmla="*/ 0 w 13"/>
                <a:gd name="T1" fmla="*/ 3 h 130"/>
                <a:gd name="T2" fmla="*/ 0 w 13"/>
                <a:gd name="T3" fmla="*/ 127 h 130"/>
                <a:gd name="T4" fmla="*/ 4 w 13"/>
                <a:gd name="T5" fmla="*/ 130 h 130"/>
                <a:gd name="T6" fmla="*/ 9 w 13"/>
                <a:gd name="T7" fmla="*/ 130 h 130"/>
                <a:gd name="T8" fmla="*/ 13 w 13"/>
                <a:gd name="T9" fmla="*/ 127 h 130"/>
                <a:gd name="T10" fmla="*/ 13 w 13"/>
                <a:gd name="T11" fmla="*/ 3 h 130"/>
                <a:gd name="T12" fmla="*/ 9 w 13"/>
                <a:gd name="T13" fmla="*/ 0 h 130"/>
                <a:gd name="T14" fmla="*/ 4 w 13"/>
                <a:gd name="T15" fmla="*/ 0 h 130"/>
                <a:gd name="T16" fmla="*/ 0 w 13"/>
                <a:gd name="T17" fmla="*/ 3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0">
                  <a:moveTo>
                    <a:pt x="0" y="3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0"/>
                    <a:pt x="4" y="130"/>
                  </a:cubicBezTo>
                  <a:cubicBezTo>
                    <a:pt x="9" y="130"/>
                    <a:pt x="9" y="130"/>
                    <a:pt x="9" y="130"/>
                  </a:cubicBezTo>
                  <a:cubicBezTo>
                    <a:pt x="11" y="130"/>
                    <a:pt x="13" y="129"/>
                    <a:pt x="13" y="127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1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5" name="Rectangle 54"/>
            <p:cNvSpPr>
              <a:spLocks noChangeArrowheads="1"/>
            </p:cNvSpPr>
            <p:nvPr userDrawn="1"/>
          </p:nvSpPr>
          <p:spPr bwMode="auto">
            <a:xfrm>
              <a:off x="648647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6" name="Rectangle 55"/>
            <p:cNvSpPr>
              <a:spLocks noChangeArrowheads="1"/>
            </p:cNvSpPr>
            <p:nvPr userDrawn="1"/>
          </p:nvSpPr>
          <p:spPr bwMode="auto">
            <a:xfrm>
              <a:off x="1026311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7" name="Rectangle 56"/>
            <p:cNvSpPr>
              <a:spLocks noChangeArrowheads="1"/>
            </p:cNvSpPr>
            <p:nvPr userDrawn="1"/>
          </p:nvSpPr>
          <p:spPr bwMode="auto">
            <a:xfrm>
              <a:off x="648647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8" name="Rectangle 57"/>
            <p:cNvSpPr>
              <a:spLocks noChangeArrowheads="1"/>
            </p:cNvSpPr>
            <p:nvPr userDrawn="1"/>
          </p:nvSpPr>
          <p:spPr bwMode="auto">
            <a:xfrm>
              <a:off x="1026311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9" name="Oval 58"/>
            <p:cNvSpPr>
              <a:spLocks noChangeArrowheads="1"/>
            </p:cNvSpPr>
            <p:nvPr userDrawn="1"/>
          </p:nvSpPr>
          <p:spPr bwMode="auto">
            <a:xfrm>
              <a:off x="7740288" y="970785"/>
              <a:ext cx="140579" cy="140579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61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4913304" y="1385332"/>
            <a:ext cx="2331529" cy="40560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62" name="Picture Placeholder 8"/>
          <p:cNvSpPr>
            <a:spLocks noGrp="1"/>
          </p:cNvSpPr>
          <p:nvPr>
            <p:ph type="pic" sz="quarter" idx="12" hasCustomPrompt="1"/>
          </p:nvPr>
        </p:nvSpPr>
        <p:spPr>
          <a:xfrm>
            <a:off x="9041128" y="1385332"/>
            <a:ext cx="2331529" cy="40560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63" name="Date Placeholder 3">
            <a:extLst>
              <a:ext uri="{FF2B5EF4-FFF2-40B4-BE49-F238E27FC236}">
                <a16:creationId xmlns:a16="http://schemas.microsoft.com/office/drawing/2014/main" id="{599C8521-7469-4FAB-B2AA-C3011F6F28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78EA16-B830-4EFF-8CB0-DE8E57720CDD}" type="datetime1">
              <a:rPr lang="fr-FR" altLang="zh-TW" smtClean="0"/>
              <a:t>22/05/2019</a:t>
            </a:fld>
            <a:endParaRPr lang="fr-FR"/>
          </a:p>
        </p:txBody>
      </p:sp>
      <p:sp>
        <p:nvSpPr>
          <p:cNvPr id="64" name="Footer Placeholder 4">
            <a:extLst>
              <a:ext uri="{FF2B5EF4-FFF2-40B4-BE49-F238E27FC236}">
                <a16:creationId xmlns:a16="http://schemas.microsoft.com/office/drawing/2014/main" id="{EE472D1E-0B39-43FF-9F13-3981AFE797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5" name="Slide Number Placeholder 5">
            <a:extLst>
              <a:ext uri="{FF2B5EF4-FFF2-40B4-BE49-F238E27FC236}">
                <a16:creationId xmlns:a16="http://schemas.microsoft.com/office/drawing/2014/main" id="{62D67ACC-D235-482D-AF73-EA30E6466B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6807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- Fullscreen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Freeform 438"/>
          <p:cNvSpPr>
            <a:spLocks/>
          </p:cNvSpPr>
          <p:nvPr userDrawn="1"/>
        </p:nvSpPr>
        <p:spPr bwMode="auto">
          <a:xfrm>
            <a:off x="1051444" y="545122"/>
            <a:ext cx="10091632" cy="6312878"/>
          </a:xfrm>
          <a:custGeom>
            <a:avLst/>
            <a:gdLst>
              <a:gd name="connsiteX0" fmla="*/ 348984 w 10091632"/>
              <a:gd name="connsiteY0" fmla="*/ 0 h 6312878"/>
              <a:gd name="connsiteX1" fmla="*/ 9742648 w 10091632"/>
              <a:gd name="connsiteY1" fmla="*/ 0 h 6312878"/>
              <a:gd name="connsiteX2" fmla="*/ 10091632 w 10091632"/>
              <a:gd name="connsiteY2" fmla="*/ 348762 h 6312878"/>
              <a:gd name="connsiteX3" fmla="*/ 10091632 w 10091632"/>
              <a:gd name="connsiteY3" fmla="*/ 6312878 h 6312878"/>
              <a:gd name="connsiteX4" fmla="*/ 0 w 10091632"/>
              <a:gd name="connsiteY4" fmla="*/ 6312878 h 6312878"/>
              <a:gd name="connsiteX5" fmla="*/ 0 w 10091632"/>
              <a:gd name="connsiteY5" fmla="*/ 6096526 h 6312878"/>
              <a:gd name="connsiteX6" fmla="*/ 0 w 10091632"/>
              <a:gd name="connsiteY6" fmla="*/ 348762 h 6312878"/>
              <a:gd name="connsiteX7" fmla="*/ 348984 w 10091632"/>
              <a:gd name="connsiteY7" fmla="*/ 0 h 6312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091632" h="6312878">
                <a:moveTo>
                  <a:pt x="348984" y="0"/>
                </a:moveTo>
                <a:cubicBezTo>
                  <a:pt x="9742648" y="0"/>
                  <a:pt x="9742648" y="0"/>
                  <a:pt x="9742648" y="0"/>
                </a:cubicBezTo>
                <a:cubicBezTo>
                  <a:pt x="9933811" y="0"/>
                  <a:pt x="10091632" y="157720"/>
                  <a:pt x="10091632" y="348762"/>
                </a:cubicBezTo>
                <a:lnTo>
                  <a:pt x="10091632" y="6312878"/>
                </a:lnTo>
                <a:lnTo>
                  <a:pt x="0" y="6312878"/>
                </a:lnTo>
                <a:lnTo>
                  <a:pt x="0" y="6096526"/>
                </a:lnTo>
                <a:cubicBezTo>
                  <a:pt x="0" y="348762"/>
                  <a:pt x="0" y="348762"/>
                  <a:pt x="0" y="348762"/>
                </a:cubicBezTo>
                <a:cubicBezTo>
                  <a:pt x="0" y="157720"/>
                  <a:pt x="157821" y="0"/>
                  <a:pt x="348984" y="0"/>
                </a:cubicBezTo>
                <a:close/>
              </a:path>
            </a:pathLst>
          </a:custGeom>
          <a:solidFill>
            <a:srgbClr val="33353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fr-FR" dirty="0"/>
          </a:p>
        </p:txBody>
      </p:sp>
      <p:sp>
        <p:nvSpPr>
          <p:cNvPr id="440" name="Freeform 439"/>
          <p:cNvSpPr>
            <a:spLocks/>
          </p:cNvSpPr>
          <p:nvPr userDrawn="1"/>
        </p:nvSpPr>
        <p:spPr bwMode="auto">
          <a:xfrm>
            <a:off x="1060009" y="553688"/>
            <a:ext cx="10074498" cy="6304312"/>
          </a:xfrm>
          <a:custGeom>
            <a:avLst/>
            <a:gdLst>
              <a:gd name="connsiteX0" fmla="*/ 340040 w 10074498"/>
              <a:gd name="connsiteY0" fmla="*/ 0 h 6304312"/>
              <a:gd name="connsiteX1" fmla="*/ 9732236 w 10074498"/>
              <a:gd name="connsiteY1" fmla="*/ 0 h 6304312"/>
              <a:gd name="connsiteX2" fmla="*/ 10074498 w 10074498"/>
              <a:gd name="connsiteY2" fmla="*/ 341881 h 6304312"/>
              <a:gd name="connsiteX3" fmla="*/ 10074498 w 10074498"/>
              <a:gd name="connsiteY3" fmla="*/ 6236397 h 6304312"/>
              <a:gd name="connsiteX4" fmla="*/ 10074498 w 10074498"/>
              <a:gd name="connsiteY4" fmla="*/ 6304312 h 6304312"/>
              <a:gd name="connsiteX5" fmla="*/ 0 w 10074498"/>
              <a:gd name="connsiteY5" fmla="*/ 6304312 h 6304312"/>
              <a:gd name="connsiteX6" fmla="*/ 0 w 10074498"/>
              <a:gd name="connsiteY6" fmla="*/ 6086003 h 6304312"/>
              <a:gd name="connsiteX7" fmla="*/ 0 w 10074498"/>
              <a:gd name="connsiteY7" fmla="*/ 341881 h 6304312"/>
              <a:gd name="connsiteX8" fmla="*/ 340040 w 10074498"/>
              <a:gd name="connsiteY8" fmla="*/ 0 h 6304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074498" h="6304312">
                <a:moveTo>
                  <a:pt x="340040" y="0"/>
                </a:moveTo>
                <a:cubicBezTo>
                  <a:pt x="9732236" y="0"/>
                  <a:pt x="9732236" y="0"/>
                  <a:pt x="9732236" y="0"/>
                </a:cubicBezTo>
                <a:cubicBezTo>
                  <a:pt x="9921147" y="0"/>
                  <a:pt x="10074498" y="153180"/>
                  <a:pt x="10074498" y="341881"/>
                </a:cubicBezTo>
                <a:cubicBezTo>
                  <a:pt x="10074498" y="4093270"/>
                  <a:pt x="10074498" y="5617272"/>
                  <a:pt x="10074498" y="6236397"/>
                </a:cubicBezTo>
                <a:lnTo>
                  <a:pt x="10074498" y="6304312"/>
                </a:lnTo>
                <a:lnTo>
                  <a:pt x="0" y="6304312"/>
                </a:lnTo>
                <a:lnTo>
                  <a:pt x="0" y="6086003"/>
                </a:lnTo>
                <a:cubicBezTo>
                  <a:pt x="0" y="341881"/>
                  <a:pt x="0" y="341881"/>
                  <a:pt x="0" y="341881"/>
                </a:cubicBezTo>
                <a:cubicBezTo>
                  <a:pt x="0" y="153180"/>
                  <a:pt x="153351" y="0"/>
                  <a:pt x="340040" y="0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441" name="Oval 398"/>
          <p:cNvSpPr>
            <a:spLocks noChangeArrowheads="1"/>
          </p:cNvSpPr>
          <p:nvPr userDrawn="1"/>
        </p:nvSpPr>
        <p:spPr bwMode="auto">
          <a:xfrm>
            <a:off x="6060137" y="770713"/>
            <a:ext cx="79956" cy="79956"/>
          </a:xfrm>
          <a:prstGeom prst="ellipse">
            <a:avLst/>
          </a:prstGeom>
          <a:solidFill>
            <a:srgbClr val="19191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42" name="Oval 399"/>
          <p:cNvSpPr>
            <a:spLocks noChangeArrowheads="1"/>
          </p:cNvSpPr>
          <p:nvPr userDrawn="1"/>
        </p:nvSpPr>
        <p:spPr bwMode="auto">
          <a:xfrm>
            <a:off x="6080125" y="790703"/>
            <a:ext cx="39978" cy="39978"/>
          </a:xfrm>
          <a:prstGeom prst="ellipse">
            <a:avLst/>
          </a:prstGeom>
          <a:solidFill>
            <a:srgbClr val="0001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43" name="Oval 400"/>
          <p:cNvSpPr>
            <a:spLocks noChangeArrowheads="1"/>
          </p:cNvSpPr>
          <p:nvPr userDrawn="1"/>
        </p:nvSpPr>
        <p:spPr bwMode="auto">
          <a:xfrm>
            <a:off x="6091547" y="793557"/>
            <a:ext cx="14279" cy="11422"/>
          </a:xfrm>
          <a:prstGeom prst="ellipse">
            <a:avLst/>
          </a:prstGeom>
          <a:solidFill>
            <a:srgbClr val="272A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44" name="Oval 401"/>
          <p:cNvSpPr>
            <a:spLocks noChangeArrowheads="1"/>
          </p:cNvSpPr>
          <p:nvPr userDrawn="1"/>
        </p:nvSpPr>
        <p:spPr bwMode="auto">
          <a:xfrm>
            <a:off x="6091547" y="813547"/>
            <a:ext cx="14279" cy="14279"/>
          </a:xfrm>
          <a:prstGeom prst="ellipse">
            <a:avLst/>
          </a:prstGeom>
          <a:solidFill>
            <a:srgbClr val="272A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45" name="Rectangle 402"/>
          <p:cNvSpPr>
            <a:spLocks noChangeArrowheads="1"/>
          </p:cNvSpPr>
          <p:nvPr userDrawn="1"/>
        </p:nvSpPr>
        <p:spPr bwMode="auto">
          <a:xfrm>
            <a:off x="1416958" y="1030572"/>
            <a:ext cx="9357748" cy="58425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1408389" y="1030572"/>
            <a:ext cx="9366317" cy="582742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04BFA6CB-C65D-4E90-9429-6C96488512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79C44F-DB87-47B9-975C-3AD181DD0144}" type="datetime1">
              <a:rPr lang="fr-FR" altLang="zh-TW" smtClean="0"/>
              <a:t>22/05/2019</a:t>
            </a:fld>
            <a:endParaRPr lang="fr-FR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4EF6C3DF-6884-4B5D-948B-1AAD3FFF9A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FBCF0071-8C72-4C48-A571-6079DEBA95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7547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and tex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4" name="Group 1353"/>
          <p:cNvGrpSpPr/>
          <p:nvPr userDrawn="1"/>
        </p:nvGrpSpPr>
        <p:grpSpPr>
          <a:xfrm>
            <a:off x="4084563" y="1277256"/>
            <a:ext cx="7831781" cy="4652735"/>
            <a:chOff x="4527554" y="1398588"/>
            <a:chExt cx="7137394" cy="4240211"/>
          </a:xfrm>
        </p:grpSpPr>
        <p:grpSp>
          <p:nvGrpSpPr>
            <p:cNvPr id="1353" name="Group 1352"/>
            <p:cNvGrpSpPr/>
            <p:nvPr userDrawn="1"/>
          </p:nvGrpSpPr>
          <p:grpSpPr>
            <a:xfrm>
              <a:off x="4527554" y="1398588"/>
              <a:ext cx="7137394" cy="4240211"/>
              <a:chOff x="4527471" y="1398593"/>
              <a:chExt cx="7137264" cy="4240229"/>
            </a:xfrm>
            <a:effectLst/>
          </p:grpSpPr>
          <p:sp>
            <p:nvSpPr>
              <p:cNvPr id="181" name="AutoShape 380"/>
              <p:cNvSpPr>
                <a:spLocks noChangeAspect="1" noChangeArrowheads="1" noTextEdit="1"/>
              </p:cNvSpPr>
              <p:nvPr userDrawn="1"/>
            </p:nvSpPr>
            <p:spPr bwMode="auto">
              <a:xfrm>
                <a:off x="4640179" y="1398593"/>
                <a:ext cx="6913436" cy="39814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2" name="Freeform 382"/>
              <p:cNvSpPr>
                <a:spLocks/>
              </p:cNvSpPr>
              <p:nvPr userDrawn="1"/>
            </p:nvSpPr>
            <p:spPr bwMode="auto">
              <a:xfrm>
                <a:off x="5281517" y="1400181"/>
                <a:ext cx="5648222" cy="3940191"/>
              </a:xfrm>
              <a:custGeom>
                <a:avLst/>
                <a:gdLst>
                  <a:gd name="T0" fmla="*/ 4398 w 4571"/>
                  <a:gd name="T1" fmla="*/ 3192 h 3192"/>
                  <a:gd name="T2" fmla="*/ 172 w 4571"/>
                  <a:gd name="T3" fmla="*/ 3192 h 3192"/>
                  <a:gd name="T4" fmla="*/ 0 w 4571"/>
                  <a:gd name="T5" fmla="*/ 3019 h 3192"/>
                  <a:gd name="T6" fmla="*/ 0 w 4571"/>
                  <a:gd name="T7" fmla="*/ 173 h 3192"/>
                  <a:gd name="T8" fmla="*/ 172 w 4571"/>
                  <a:gd name="T9" fmla="*/ 0 h 3192"/>
                  <a:gd name="T10" fmla="*/ 4398 w 4571"/>
                  <a:gd name="T11" fmla="*/ 0 h 3192"/>
                  <a:gd name="T12" fmla="*/ 4571 w 4571"/>
                  <a:gd name="T13" fmla="*/ 173 h 3192"/>
                  <a:gd name="T14" fmla="*/ 4571 w 4571"/>
                  <a:gd name="T15" fmla="*/ 3019 h 3192"/>
                  <a:gd name="T16" fmla="*/ 4398 w 4571"/>
                  <a:gd name="T17" fmla="*/ 3192 h 3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71" h="3192">
                    <a:moveTo>
                      <a:pt x="4398" y="3192"/>
                    </a:moveTo>
                    <a:cubicBezTo>
                      <a:pt x="172" y="3192"/>
                      <a:pt x="172" y="3192"/>
                      <a:pt x="172" y="3192"/>
                    </a:cubicBezTo>
                    <a:cubicBezTo>
                      <a:pt x="77" y="3192"/>
                      <a:pt x="0" y="3115"/>
                      <a:pt x="0" y="3019"/>
                    </a:cubicBezTo>
                    <a:cubicBezTo>
                      <a:pt x="0" y="173"/>
                      <a:pt x="0" y="173"/>
                      <a:pt x="0" y="173"/>
                    </a:cubicBezTo>
                    <a:cubicBezTo>
                      <a:pt x="0" y="78"/>
                      <a:pt x="77" y="0"/>
                      <a:pt x="172" y="0"/>
                    </a:cubicBezTo>
                    <a:cubicBezTo>
                      <a:pt x="4398" y="0"/>
                      <a:pt x="4398" y="0"/>
                      <a:pt x="4398" y="0"/>
                    </a:cubicBezTo>
                    <a:cubicBezTo>
                      <a:pt x="4493" y="0"/>
                      <a:pt x="4571" y="78"/>
                      <a:pt x="4571" y="173"/>
                    </a:cubicBezTo>
                    <a:cubicBezTo>
                      <a:pt x="4571" y="3019"/>
                      <a:pt x="4571" y="3019"/>
                      <a:pt x="4571" y="3019"/>
                    </a:cubicBezTo>
                    <a:cubicBezTo>
                      <a:pt x="4571" y="3115"/>
                      <a:pt x="4493" y="3192"/>
                      <a:pt x="4398" y="3192"/>
                    </a:cubicBezTo>
                    <a:close/>
                  </a:path>
                </a:pathLst>
              </a:custGeom>
              <a:solidFill>
                <a:srgbClr val="DAC1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3" name="Freeform 383"/>
              <p:cNvSpPr>
                <a:spLocks/>
              </p:cNvSpPr>
              <p:nvPr userDrawn="1"/>
            </p:nvSpPr>
            <p:spPr bwMode="auto">
              <a:xfrm>
                <a:off x="5300567" y="1419231"/>
                <a:ext cx="5610123" cy="3903680"/>
              </a:xfrm>
              <a:custGeom>
                <a:avLst/>
                <a:gdLst>
                  <a:gd name="T0" fmla="*/ 4540 w 4540"/>
                  <a:gd name="T1" fmla="*/ 3003 h 3161"/>
                  <a:gd name="T2" fmla="*/ 4383 w 4540"/>
                  <a:gd name="T3" fmla="*/ 3161 h 3161"/>
                  <a:gd name="T4" fmla="*/ 157 w 4540"/>
                  <a:gd name="T5" fmla="*/ 3161 h 3161"/>
                  <a:gd name="T6" fmla="*/ 0 w 4540"/>
                  <a:gd name="T7" fmla="*/ 3003 h 3161"/>
                  <a:gd name="T8" fmla="*/ 0 w 4540"/>
                  <a:gd name="T9" fmla="*/ 157 h 3161"/>
                  <a:gd name="T10" fmla="*/ 157 w 4540"/>
                  <a:gd name="T11" fmla="*/ 0 h 3161"/>
                  <a:gd name="T12" fmla="*/ 4383 w 4540"/>
                  <a:gd name="T13" fmla="*/ 0 h 3161"/>
                  <a:gd name="T14" fmla="*/ 4540 w 4540"/>
                  <a:gd name="T15" fmla="*/ 157 h 3161"/>
                  <a:gd name="T16" fmla="*/ 4540 w 4540"/>
                  <a:gd name="T17" fmla="*/ 3003 h 3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40" h="3161">
                    <a:moveTo>
                      <a:pt x="4540" y="3003"/>
                    </a:moveTo>
                    <a:cubicBezTo>
                      <a:pt x="4540" y="3090"/>
                      <a:pt x="4469" y="3161"/>
                      <a:pt x="4383" y="3161"/>
                    </a:cubicBezTo>
                    <a:cubicBezTo>
                      <a:pt x="157" y="3161"/>
                      <a:pt x="157" y="3161"/>
                      <a:pt x="157" y="3161"/>
                    </a:cubicBezTo>
                    <a:cubicBezTo>
                      <a:pt x="71" y="3161"/>
                      <a:pt x="0" y="3090"/>
                      <a:pt x="0" y="3003"/>
                    </a:cubicBezTo>
                    <a:cubicBezTo>
                      <a:pt x="0" y="157"/>
                      <a:pt x="0" y="157"/>
                      <a:pt x="0" y="157"/>
                    </a:cubicBezTo>
                    <a:cubicBezTo>
                      <a:pt x="0" y="71"/>
                      <a:pt x="71" y="0"/>
                      <a:pt x="157" y="0"/>
                    </a:cubicBezTo>
                    <a:cubicBezTo>
                      <a:pt x="4383" y="0"/>
                      <a:pt x="4383" y="0"/>
                      <a:pt x="4383" y="0"/>
                    </a:cubicBezTo>
                    <a:cubicBezTo>
                      <a:pt x="4469" y="0"/>
                      <a:pt x="4540" y="71"/>
                      <a:pt x="4540" y="157"/>
                    </a:cubicBezTo>
                    <a:lnTo>
                      <a:pt x="4540" y="3003"/>
                    </a:lnTo>
                    <a:close/>
                  </a:path>
                </a:pathLst>
              </a:custGeom>
              <a:solidFill>
                <a:srgbClr val="3335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184" name="Freeform 384"/>
              <p:cNvSpPr>
                <a:spLocks/>
              </p:cNvSpPr>
              <p:nvPr userDrawn="1"/>
            </p:nvSpPr>
            <p:spPr bwMode="auto">
              <a:xfrm>
                <a:off x="5305329" y="1423994"/>
                <a:ext cx="5600597" cy="3892566"/>
              </a:xfrm>
              <a:custGeom>
                <a:avLst/>
                <a:gdLst>
                  <a:gd name="T0" fmla="*/ 4379 w 4533"/>
                  <a:gd name="T1" fmla="*/ 3154 h 3154"/>
                  <a:gd name="T2" fmla="*/ 153 w 4533"/>
                  <a:gd name="T3" fmla="*/ 3154 h 3154"/>
                  <a:gd name="T4" fmla="*/ 0 w 4533"/>
                  <a:gd name="T5" fmla="*/ 3000 h 3154"/>
                  <a:gd name="T6" fmla="*/ 0 w 4533"/>
                  <a:gd name="T7" fmla="*/ 154 h 3154"/>
                  <a:gd name="T8" fmla="*/ 153 w 4533"/>
                  <a:gd name="T9" fmla="*/ 0 h 3154"/>
                  <a:gd name="T10" fmla="*/ 4379 w 4533"/>
                  <a:gd name="T11" fmla="*/ 0 h 3154"/>
                  <a:gd name="T12" fmla="*/ 4533 w 4533"/>
                  <a:gd name="T13" fmla="*/ 154 h 3154"/>
                  <a:gd name="T14" fmla="*/ 4533 w 4533"/>
                  <a:gd name="T15" fmla="*/ 3000 h 3154"/>
                  <a:gd name="T16" fmla="*/ 4379 w 4533"/>
                  <a:gd name="T17" fmla="*/ 3154 h 3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33" h="3154">
                    <a:moveTo>
                      <a:pt x="4379" y="3154"/>
                    </a:moveTo>
                    <a:cubicBezTo>
                      <a:pt x="153" y="3154"/>
                      <a:pt x="153" y="3154"/>
                      <a:pt x="153" y="3154"/>
                    </a:cubicBezTo>
                    <a:cubicBezTo>
                      <a:pt x="69" y="3154"/>
                      <a:pt x="0" y="3085"/>
                      <a:pt x="0" y="3000"/>
                    </a:cubicBezTo>
                    <a:cubicBezTo>
                      <a:pt x="0" y="154"/>
                      <a:pt x="0" y="154"/>
                      <a:pt x="0" y="154"/>
                    </a:cubicBezTo>
                    <a:cubicBezTo>
                      <a:pt x="0" y="69"/>
                      <a:pt x="69" y="0"/>
                      <a:pt x="153" y="0"/>
                    </a:cubicBezTo>
                    <a:cubicBezTo>
                      <a:pt x="4379" y="0"/>
                      <a:pt x="4379" y="0"/>
                      <a:pt x="4379" y="0"/>
                    </a:cubicBezTo>
                    <a:cubicBezTo>
                      <a:pt x="4464" y="0"/>
                      <a:pt x="4533" y="69"/>
                      <a:pt x="4533" y="154"/>
                    </a:cubicBezTo>
                    <a:cubicBezTo>
                      <a:pt x="4533" y="3000"/>
                      <a:pt x="4533" y="3000"/>
                      <a:pt x="4533" y="3000"/>
                    </a:cubicBezTo>
                    <a:cubicBezTo>
                      <a:pt x="4533" y="3085"/>
                      <a:pt x="4464" y="3154"/>
                      <a:pt x="4379" y="3154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5" name="Freeform 385"/>
              <p:cNvSpPr>
                <a:spLocks/>
              </p:cNvSpPr>
              <p:nvPr userDrawn="1"/>
            </p:nvSpPr>
            <p:spPr bwMode="auto">
              <a:xfrm>
                <a:off x="5305329" y="5089547"/>
                <a:ext cx="5600597" cy="227014"/>
              </a:xfrm>
              <a:custGeom>
                <a:avLst/>
                <a:gdLst>
                  <a:gd name="T0" fmla="*/ 0 w 4533"/>
                  <a:gd name="T1" fmla="*/ 0 h 184"/>
                  <a:gd name="T2" fmla="*/ 0 w 4533"/>
                  <a:gd name="T3" fmla="*/ 30 h 184"/>
                  <a:gd name="T4" fmla="*/ 153 w 4533"/>
                  <a:gd name="T5" fmla="*/ 184 h 184"/>
                  <a:gd name="T6" fmla="*/ 4379 w 4533"/>
                  <a:gd name="T7" fmla="*/ 184 h 184"/>
                  <a:gd name="T8" fmla="*/ 4533 w 4533"/>
                  <a:gd name="T9" fmla="*/ 30 h 184"/>
                  <a:gd name="T10" fmla="*/ 4533 w 4533"/>
                  <a:gd name="T11" fmla="*/ 0 h 184"/>
                  <a:gd name="T12" fmla="*/ 0 w 4533"/>
                  <a:gd name="T13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533" h="184">
                    <a:moveTo>
                      <a:pt x="0" y="0"/>
                    </a:moveTo>
                    <a:cubicBezTo>
                      <a:pt x="0" y="30"/>
                      <a:pt x="0" y="30"/>
                      <a:pt x="0" y="30"/>
                    </a:cubicBezTo>
                    <a:cubicBezTo>
                      <a:pt x="0" y="115"/>
                      <a:pt x="69" y="184"/>
                      <a:pt x="153" y="184"/>
                    </a:cubicBezTo>
                    <a:cubicBezTo>
                      <a:pt x="4379" y="184"/>
                      <a:pt x="4379" y="184"/>
                      <a:pt x="4379" y="184"/>
                    </a:cubicBezTo>
                    <a:cubicBezTo>
                      <a:pt x="4464" y="184"/>
                      <a:pt x="4533" y="115"/>
                      <a:pt x="4533" y="30"/>
                    </a:cubicBezTo>
                    <a:cubicBezTo>
                      <a:pt x="4533" y="0"/>
                      <a:pt x="4533" y="0"/>
                      <a:pt x="4533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222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pic>
            <p:nvPicPr>
              <p:cNvPr id="429" name="Picture 428"/>
              <p:cNvPicPr>
                <a:picLocks noChangeAspect="1" noChangeArrowheads="1"/>
              </p:cNvPicPr>
              <p:nvPr userDrawn="1"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1607" r="-1630" b="-250766"/>
              <a:stretch>
                <a:fillRect/>
              </a:stretch>
            </p:blipFill>
            <p:spPr bwMode="auto">
              <a:xfrm>
                <a:off x="4527471" y="5276873"/>
                <a:ext cx="7137264" cy="361949"/>
              </a:xfrm>
              <a:custGeom>
                <a:avLst/>
                <a:gdLst>
                  <a:gd name="connsiteX0" fmla="*/ 111121 w 7137394"/>
                  <a:gd name="connsiteY0" fmla="*/ 16107 h 361948"/>
                  <a:gd name="connsiteX1" fmla="*/ 111121 w 7137394"/>
                  <a:gd name="connsiteY1" fmla="*/ 103188 h 361948"/>
                  <a:gd name="connsiteX2" fmla="*/ 732671 w 7137394"/>
                  <a:gd name="connsiteY2" fmla="*/ 103188 h 361948"/>
                  <a:gd name="connsiteX3" fmla="*/ 735009 w 7137394"/>
                  <a:gd name="connsiteY3" fmla="*/ 357186 h 361948"/>
                  <a:gd name="connsiteX4" fmla="*/ 0 w 7137394"/>
                  <a:gd name="connsiteY4" fmla="*/ 357186 h 361948"/>
                  <a:gd name="connsiteX5" fmla="*/ 7024684 w 7137394"/>
                  <a:gd name="connsiteY5" fmla="*/ 15992 h 361948"/>
                  <a:gd name="connsiteX6" fmla="*/ 7137394 w 7137394"/>
                  <a:gd name="connsiteY6" fmla="*/ 361948 h 361948"/>
                  <a:gd name="connsiteX7" fmla="*/ 6402385 w 7137394"/>
                  <a:gd name="connsiteY7" fmla="*/ 361948 h 361948"/>
                  <a:gd name="connsiteX8" fmla="*/ 6402385 w 7137394"/>
                  <a:gd name="connsiteY8" fmla="*/ 103188 h 361948"/>
                  <a:gd name="connsiteX9" fmla="*/ 7024684 w 7137394"/>
                  <a:gd name="connsiteY9" fmla="*/ 103188 h 361948"/>
                  <a:gd name="connsiteX10" fmla="*/ 111121 w 7137394"/>
                  <a:gd name="connsiteY10" fmla="*/ 0 h 361948"/>
                  <a:gd name="connsiteX11" fmla="*/ 7024684 w 7137394"/>
                  <a:gd name="connsiteY11" fmla="*/ 0 h 361948"/>
                  <a:gd name="connsiteX12" fmla="*/ 7024684 w 7137394"/>
                  <a:gd name="connsiteY12" fmla="*/ 15992 h 361948"/>
                  <a:gd name="connsiteX13" fmla="*/ 7023094 w 7137394"/>
                  <a:gd name="connsiteY13" fmla="*/ 11111 h 361948"/>
                  <a:gd name="connsiteX14" fmla="*/ 6402385 w 7137394"/>
                  <a:gd name="connsiteY14" fmla="*/ 93661 h 361948"/>
                  <a:gd name="connsiteX15" fmla="*/ 6402385 w 7137394"/>
                  <a:gd name="connsiteY15" fmla="*/ 103188 h 361948"/>
                  <a:gd name="connsiteX16" fmla="*/ 732671 w 7137394"/>
                  <a:gd name="connsiteY16" fmla="*/ 103188 h 361948"/>
                  <a:gd name="connsiteX17" fmla="*/ 732627 w 7137394"/>
                  <a:gd name="connsiteY17" fmla="*/ 98424 h 361948"/>
                  <a:gd name="connsiteX18" fmla="*/ 114300 w 7137394"/>
                  <a:gd name="connsiteY18" fmla="*/ 6349 h 361948"/>
                  <a:gd name="connsiteX19" fmla="*/ 111121 w 7137394"/>
                  <a:gd name="connsiteY19" fmla="*/ 16107 h 3619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7137394" h="361948">
                    <a:moveTo>
                      <a:pt x="111121" y="16107"/>
                    </a:moveTo>
                    <a:lnTo>
                      <a:pt x="111121" y="103188"/>
                    </a:lnTo>
                    <a:lnTo>
                      <a:pt x="732671" y="103188"/>
                    </a:lnTo>
                    <a:lnTo>
                      <a:pt x="735009" y="357186"/>
                    </a:lnTo>
                    <a:lnTo>
                      <a:pt x="0" y="357186"/>
                    </a:lnTo>
                    <a:close/>
                    <a:moveTo>
                      <a:pt x="7024684" y="15992"/>
                    </a:moveTo>
                    <a:lnTo>
                      <a:pt x="7137394" y="361948"/>
                    </a:lnTo>
                    <a:lnTo>
                      <a:pt x="6402385" y="361948"/>
                    </a:lnTo>
                    <a:lnTo>
                      <a:pt x="6402385" y="103188"/>
                    </a:lnTo>
                    <a:lnTo>
                      <a:pt x="7024684" y="103188"/>
                    </a:lnTo>
                    <a:close/>
                    <a:moveTo>
                      <a:pt x="111121" y="0"/>
                    </a:moveTo>
                    <a:lnTo>
                      <a:pt x="7024684" y="0"/>
                    </a:lnTo>
                    <a:lnTo>
                      <a:pt x="7024684" y="15992"/>
                    </a:lnTo>
                    <a:lnTo>
                      <a:pt x="7023094" y="11111"/>
                    </a:lnTo>
                    <a:cubicBezTo>
                      <a:pt x="6653208" y="88369"/>
                      <a:pt x="6607171" y="67203"/>
                      <a:pt x="6402385" y="93661"/>
                    </a:cubicBezTo>
                    <a:lnTo>
                      <a:pt x="6402385" y="103188"/>
                    </a:lnTo>
                    <a:lnTo>
                      <a:pt x="732671" y="103188"/>
                    </a:lnTo>
                    <a:lnTo>
                      <a:pt x="732627" y="98424"/>
                    </a:lnTo>
                    <a:cubicBezTo>
                      <a:pt x="527841" y="71966"/>
                      <a:pt x="484186" y="83607"/>
                      <a:pt x="114300" y="6349"/>
                    </a:cubicBezTo>
                    <a:lnTo>
                      <a:pt x="111121" y="16107"/>
                    </a:lnTo>
                    <a:close/>
                  </a:path>
                </a:pathLst>
              </a:custGeom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411" name="Picture 387"/>
              <p:cNvPicPr>
                <a:picLocks noChangeAspect="1" noChangeArrowheads="1"/>
              </p:cNvPicPr>
              <p:nvPr userDrawn="1"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38591" y="5238773"/>
                <a:ext cx="6913437" cy="49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6" name="Oval 388"/>
              <p:cNvSpPr>
                <a:spLocks noChangeArrowheads="1"/>
              </p:cNvSpPr>
              <p:nvPr userDrawn="1"/>
            </p:nvSpPr>
            <p:spPr bwMode="auto">
              <a:xfrm>
                <a:off x="5284693" y="5338785"/>
                <a:ext cx="57149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7" name="Oval 389"/>
              <p:cNvSpPr>
                <a:spLocks noChangeArrowheads="1"/>
              </p:cNvSpPr>
              <p:nvPr userDrawn="1"/>
            </p:nvSpPr>
            <p:spPr bwMode="auto">
              <a:xfrm>
                <a:off x="5298979" y="5341960"/>
                <a:ext cx="28575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8" name="Oval 390"/>
              <p:cNvSpPr>
                <a:spLocks noChangeArrowheads="1"/>
              </p:cNvSpPr>
              <p:nvPr userDrawn="1"/>
            </p:nvSpPr>
            <p:spPr bwMode="auto">
              <a:xfrm>
                <a:off x="7224582" y="5338785"/>
                <a:ext cx="58737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9" name="Oval 391"/>
              <p:cNvSpPr>
                <a:spLocks noChangeArrowheads="1"/>
              </p:cNvSpPr>
              <p:nvPr userDrawn="1"/>
            </p:nvSpPr>
            <p:spPr bwMode="auto">
              <a:xfrm>
                <a:off x="7238869" y="5341960"/>
                <a:ext cx="30162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90" name="Oval 392"/>
              <p:cNvSpPr>
                <a:spLocks noChangeArrowheads="1"/>
              </p:cNvSpPr>
              <p:nvPr userDrawn="1"/>
            </p:nvSpPr>
            <p:spPr bwMode="auto">
              <a:xfrm>
                <a:off x="8920001" y="5338785"/>
                <a:ext cx="60324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91" name="Oval 393"/>
              <p:cNvSpPr>
                <a:spLocks noChangeArrowheads="1"/>
              </p:cNvSpPr>
              <p:nvPr userDrawn="1"/>
            </p:nvSpPr>
            <p:spPr bwMode="auto">
              <a:xfrm>
                <a:off x="8935876" y="5341960"/>
                <a:ext cx="28575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4" name="Oval 394"/>
              <p:cNvSpPr>
                <a:spLocks noChangeArrowheads="1"/>
              </p:cNvSpPr>
              <p:nvPr userDrawn="1"/>
            </p:nvSpPr>
            <p:spPr bwMode="auto">
              <a:xfrm>
                <a:off x="10850366" y="5338785"/>
                <a:ext cx="58737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5" name="Oval 395"/>
              <p:cNvSpPr>
                <a:spLocks noChangeArrowheads="1"/>
              </p:cNvSpPr>
              <p:nvPr userDrawn="1"/>
            </p:nvSpPr>
            <p:spPr bwMode="auto">
              <a:xfrm>
                <a:off x="10864653" y="5341960"/>
                <a:ext cx="28575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6" name="Freeform 396"/>
              <p:cNvSpPr>
                <a:spLocks/>
              </p:cNvSpPr>
              <p:nvPr userDrawn="1"/>
            </p:nvSpPr>
            <p:spPr bwMode="auto">
              <a:xfrm>
                <a:off x="4716378" y="5299098"/>
                <a:ext cx="6761040" cy="1588"/>
              </a:xfrm>
              <a:custGeom>
                <a:avLst/>
                <a:gdLst>
                  <a:gd name="T0" fmla="*/ 5467 w 5472"/>
                  <a:gd name="T1" fmla="*/ 1 h 1"/>
                  <a:gd name="T2" fmla="*/ 5472 w 5472"/>
                  <a:gd name="T3" fmla="*/ 0 h 1"/>
                  <a:gd name="T4" fmla="*/ 0 w 5472"/>
                  <a:gd name="T5" fmla="*/ 0 h 1"/>
                  <a:gd name="T6" fmla="*/ 5 w 5472"/>
                  <a:gd name="T7" fmla="*/ 1 h 1"/>
                  <a:gd name="T8" fmla="*/ 5467 w 5472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72" h="1">
                    <a:moveTo>
                      <a:pt x="5467" y="1"/>
                    </a:moveTo>
                    <a:cubicBezTo>
                      <a:pt x="5469" y="1"/>
                      <a:pt x="5471" y="0"/>
                      <a:pt x="5472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" y="0"/>
                      <a:pt x="3" y="1"/>
                      <a:pt x="5" y="1"/>
                    </a:cubicBezTo>
                    <a:lnTo>
                      <a:pt x="5467" y="1"/>
                    </a:lnTo>
                    <a:close/>
                  </a:path>
                </a:pathLst>
              </a:custGeom>
              <a:solidFill>
                <a:srgbClr val="9A877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pic>
            <p:nvPicPr>
              <p:cNvPr id="1421" name="Picture 397"/>
              <p:cNvPicPr>
                <a:picLocks noChangeAspect="1" noChangeArrowheads="1"/>
              </p:cNvPicPr>
              <p:nvPr userDrawn="1"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30953" y="5240359"/>
                <a:ext cx="1331888" cy="63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47" name="Oval 398"/>
              <p:cNvSpPr>
                <a:spLocks noChangeArrowheads="1"/>
              </p:cNvSpPr>
              <p:nvPr userDrawn="1"/>
            </p:nvSpPr>
            <p:spPr bwMode="auto">
              <a:xfrm>
                <a:off x="8085011" y="1544645"/>
                <a:ext cx="44449" cy="44450"/>
              </a:xfrm>
              <a:prstGeom prst="ellipse">
                <a:avLst/>
              </a:prstGeom>
              <a:solidFill>
                <a:srgbClr val="19191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8" name="Oval 399"/>
              <p:cNvSpPr>
                <a:spLocks noChangeArrowheads="1"/>
              </p:cNvSpPr>
              <p:nvPr userDrawn="1"/>
            </p:nvSpPr>
            <p:spPr bwMode="auto">
              <a:xfrm>
                <a:off x="8096077" y="1555741"/>
                <a:ext cx="22224" cy="22225"/>
              </a:xfrm>
              <a:prstGeom prst="ellipse">
                <a:avLst/>
              </a:prstGeom>
              <a:solidFill>
                <a:srgbClr val="0001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9" name="Oval 400"/>
              <p:cNvSpPr>
                <a:spLocks noChangeArrowheads="1"/>
              </p:cNvSpPr>
              <p:nvPr userDrawn="1"/>
            </p:nvSpPr>
            <p:spPr bwMode="auto">
              <a:xfrm>
                <a:off x="8102496" y="1557318"/>
                <a:ext cx="7938" cy="6350"/>
              </a:xfrm>
              <a:prstGeom prst="ellipse">
                <a:avLst/>
              </a:prstGeom>
              <a:solidFill>
                <a:srgbClr val="272A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50" name="Oval 401"/>
              <p:cNvSpPr>
                <a:spLocks noChangeArrowheads="1"/>
              </p:cNvSpPr>
              <p:nvPr userDrawn="1"/>
            </p:nvSpPr>
            <p:spPr bwMode="auto">
              <a:xfrm>
                <a:off x="8102601" y="1568451"/>
                <a:ext cx="7938" cy="7938"/>
              </a:xfrm>
              <a:prstGeom prst="ellipse">
                <a:avLst/>
              </a:prstGeom>
              <a:solidFill>
                <a:srgbClr val="272A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</p:grpSp>
        <p:sp>
          <p:nvSpPr>
            <p:cNvPr id="1351" name="Rectangle 402"/>
            <p:cNvSpPr>
              <a:spLocks noChangeArrowheads="1"/>
            </p:cNvSpPr>
            <p:nvPr userDrawn="1"/>
          </p:nvSpPr>
          <p:spPr bwMode="auto">
            <a:xfrm>
              <a:off x="5503864" y="1689101"/>
              <a:ext cx="5202238" cy="32480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6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5150629" y="1596033"/>
            <a:ext cx="5713584" cy="35640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27" name="Date Placeholder 3">
            <a:extLst>
              <a:ext uri="{FF2B5EF4-FFF2-40B4-BE49-F238E27FC236}">
                <a16:creationId xmlns:a16="http://schemas.microsoft.com/office/drawing/2014/main" id="{397C81B4-7E4E-4BE4-A102-E12DBA2BF5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8F73A-9A53-44D5-87A0-EF89FB35B76E}" type="datetime1">
              <a:rPr lang="fr-FR" altLang="zh-TW" smtClean="0"/>
              <a:t>22/05/2019</a:t>
            </a:fld>
            <a:endParaRPr lang="fr-FR"/>
          </a:p>
        </p:txBody>
      </p:sp>
      <p:sp>
        <p:nvSpPr>
          <p:cNvPr id="28" name="Footer Placeholder 4">
            <a:extLst>
              <a:ext uri="{FF2B5EF4-FFF2-40B4-BE49-F238E27FC236}">
                <a16:creationId xmlns:a16="http://schemas.microsoft.com/office/drawing/2014/main" id="{E8401A73-EDF7-475F-8B26-27FE295528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439ACE44-BB68-49DE-B8DC-AE45C02C2C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5759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t - Vertical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 userDrawn="1"/>
        </p:nvGrpSpPr>
        <p:grpSpPr>
          <a:xfrm>
            <a:off x="6543324" y="587692"/>
            <a:ext cx="3849726" cy="5682616"/>
            <a:chOff x="1063625" y="116201"/>
            <a:chExt cx="2790825" cy="4119563"/>
          </a:xfrm>
        </p:grpSpPr>
        <p:sp>
          <p:nvSpPr>
            <p:cNvPr id="136" name="Freeform 135"/>
            <p:cNvSpPr>
              <a:spLocks/>
            </p:cNvSpPr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7" name="Freeform 136"/>
            <p:cNvSpPr>
              <a:spLocks/>
            </p:cNvSpPr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noFill/>
            <a:ln w="38100" cap="flat">
              <a:solidFill>
                <a:srgbClr val="F9E5D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8" name="Rectangle 137"/>
            <p:cNvSpPr>
              <a:spLocks noChangeArrowheads="1"/>
            </p:cNvSpPr>
            <p:nvPr/>
          </p:nvSpPr>
          <p:spPr bwMode="auto">
            <a:xfrm>
              <a:off x="1208088" y="527364"/>
              <a:ext cx="2519363" cy="33115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fr-FR"/>
            </a:p>
          </p:txBody>
        </p:sp>
        <p:sp>
          <p:nvSpPr>
            <p:cNvPr id="139" name="Oval 138"/>
            <p:cNvSpPr>
              <a:spLocks noChangeArrowheads="1"/>
            </p:cNvSpPr>
            <p:nvPr/>
          </p:nvSpPr>
          <p:spPr bwMode="auto">
            <a:xfrm>
              <a:off x="2435225" y="306701"/>
              <a:ext cx="47625" cy="46038"/>
            </a:xfrm>
            <a:prstGeom prst="ellipse">
              <a:avLst/>
            </a:prstGeom>
            <a:solidFill>
              <a:srgbClr val="9395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0" name="Oval 139"/>
            <p:cNvSpPr>
              <a:spLocks noChangeArrowheads="1"/>
            </p:cNvSpPr>
            <p:nvPr userDrawn="1"/>
          </p:nvSpPr>
          <p:spPr bwMode="auto">
            <a:xfrm>
              <a:off x="2355850" y="3934139"/>
              <a:ext cx="206375" cy="20637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F9E5D7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8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742599" y="1154858"/>
            <a:ext cx="3475265" cy="45679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37DEC1FB-CCC2-44F6-B4BE-99835A5E95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D877FE-3F74-424B-86C7-10EA22D7ED24}" type="datetime1">
              <a:rPr lang="fr-FR" altLang="zh-TW" smtClean="0"/>
              <a:t>22/05/2019</a:t>
            </a:fld>
            <a:endParaRPr lang="fr-FR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32FE9768-2159-419B-BE8B-EB4C4977A2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54B20FF6-87E9-4012-9AC2-A528E02A6B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966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t - Horizontal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 userDrawn="1"/>
        </p:nvGrpSpPr>
        <p:grpSpPr>
          <a:xfrm rot="5400000">
            <a:off x="6543324" y="587692"/>
            <a:ext cx="3849726" cy="5682616"/>
            <a:chOff x="1063625" y="116201"/>
            <a:chExt cx="2790825" cy="4119563"/>
          </a:xfrm>
        </p:grpSpPr>
        <p:sp>
          <p:nvSpPr>
            <p:cNvPr id="136" name="Freeform 135"/>
            <p:cNvSpPr>
              <a:spLocks/>
            </p:cNvSpPr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7" name="Freeform 136"/>
            <p:cNvSpPr>
              <a:spLocks/>
            </p:cNvSpPr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noFill/>
            <a:ln w="38100" cap="flat">
              <a:solidFill>
                <a:srgbClr val="F9E5D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8" name="Rectangle 137"/>
            <p:cNvSpPr>
              <a:spLocks noChangeArrowheads="1"/>
            </p:cNvSpPr>
            <p:nvPr/>
          </p:nvSpPr>
          <p:spPr bwMode="auto">
            <a:xfrm>
              <a:off x="1208088" y="527364"/>
              <a:ext cx="2519363" cy="33115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fr-FR"/>
            </a:p>
          </p:txBody>
        </p:sp>
        <p:sp>
          <p:nvSpPr>
            <p:cNvPr id="139" name="Oval 138"/>
            <p:cNvSpPr>
              <a:spLocks noChangeArrowheads="1"/>
            </p:cNvSpPr>
            <p:nvPr/>
          </p:nvSpPr>
          <p:spPr bwMode="auto">
            <a:xfrm>
              <a:off x="2435225" y="306701"/>
              <a:ext cx="47625" cy="46038"/>
            </a:xfrm>
            <a:prstGeom prst="ellipse">
              <a:avLst/>
            </a:prstGeom>
            <a:solidFill>
              <a:srgbClr val="9395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0" name="Oval 139"/>
            <p:cNvSpPr>
              <a:spLocks noChangeArrowheads="1"/>
            </p:cNvSpPr>
            <p:nvPr userDrawn="1"/>
          </p:nvSpPr>
          <p:spPr bwMode="auto">
            <a:xfrm>
              <a:off x="2355850" y="3934139"/>
              <a:ext cx="206375" cy="20637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F9E5D7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8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174337" y="1703412"/>
            <a:ext cx="4567991" cy="34752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A1036832-CA27-43D7-AFE7-4DABA55B5E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087178-D13A-4930-A1A8-4200F7450DEF}" type="datetime1">
              <a:rPr lang="fr-FR" altLang="zh-TW" smtClean="0"/>
              <a:t>22/05/2019</a:t>
            </a:fld>
            <a:endParaRPr lang="fr-FR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0068B8BF-E0FB-4289-B3FA-8D31CF53B3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EC5088B4-21E0-4209-BFB7-04477D0331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2224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watch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/>
          <p:cNvSpPr>
            <a:spLocks/>
          </p:cNvSpPr>
          <p:nvPr userDrawn="1"/>
        </p:nvSpPr>
        <p:spPr bwMode="auto">
          <a:xfrm>
            <a:off x="7101695" y="780836"/>
            <a:ext cx="2336627" cy="1130912"/>
          </a:xfrm>
          <a:custGeom>
            <a:avLst/>
            <a:gdLst>
              <a:gd name="T0" fmla="*/ 917 w 917"/>
              <a:gd name="T1" fmla="*/ 445 h 445"/>
              <a:gd name="T2" fmla="*/ 790 w 917"/>
              <a:gd name="T3" fmla="*/ 126 h 445"/>
              <a:gd name="T4" fmla="*/ 707 w 917"/>
              <a:gd name="T5" fmla="*/ 30 h 445"/>
              <a:gd name="T6" fmla="*/ 210 w 917"/>
              <a:gd name="T7" fmla="*/ 30 h 445"/>
              <a:gd name="T8" fmla="*/ 127 w 917"/>
              <a:gd name="T9" fmla="*/ 126 h 445"/>
              <a:gd name="T10" fmla="*/ 0 w 917"/>
              <a:gd name="T11" fmla="*/ 445 h 445"/>
              <a:gd name="T12" fmla="*/ 917 w 917"/>
              <a:gd name="T13" fmla="*/ 445 h 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17" h="445">
                <a:moveTo>
                  <a:pt x="917" y="445"/>
                </a:moveTo>
                <a:cubicBezTo>
                  <a:pt x="819" y="397"/>
                  <a:pt x="813" y="348"/>
                  <a:pt x="790" y="126"/>
                </a:cubicBezTo>
                <a:cubicBezTo>
                  <a:pt x="783" y="61"/>
                  <a:pt x="779" y="43"/>
                  <a:pt x="707" y="30"/>
                </a:cubicBezTo>
                <a:cubicBezTo>
                  <a:pt x="553" y="2"/>
                  <a:pt x="374" y="0"/>
                  <a:pt x="210" y="30"/>
                </a:cubicBezTo>
                <a:cubicBezTo>
                  <a:pt x="138" y="43"/>
                  <a:pt x="134" y="61"/>
                  <a:pt x="127" y="126"/>
                </a:cubicBezTo>
                <a:cubicBezTo>
                  <a:pt x="105" y="348"/>
                  <a:pt x="98" y="397"/>
                  <a:pt x="0" y="445"/>
                </a:cubicBezTo>
                <a:cubicBezTo>
                  <a:pt x="290" y="445"/>
                  <a:pt x="628" y="445"/>
                  <a:pt x="917" y="445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" name="Freeform 6"/>
          <p:cNvSpPr>
            <a:spLocks/>
          </p:cNvSpPr>
          <p:nvPr userDrawn="1"/>
        </p:nvSpPr>
        <p:spPr bwMode="auto">
          <a:xfrm>
            <a:off x="7101695" y="5023023"/>
            <a:ext cx="2336627" cy="1130912"/>
          </a:xfrm>
          <a:custGeom>
            <a:avLst/>
            <a:gdLst>
              <a:gd name="T0" fmla="*/ 917 w 917"/>
              <a:gd name="T1" fmla="*/ 0 h 445"/>
              <a:gd name="T2" fmla="*/ 790 w 917"/>
              <a:gd name="T3" fmla="*/ 319 h 445"/>
              <a:gd name="T4" fmla="*/ 707 w 917"/>
              <a:gd name="T5" fmla="*/ 415 h 445"/>
              <a:gd name="T6" fmla="*/ 210 w 917"/>
              <a:gd name="T7" fmla="*/ 415 h 445"/>
              <a:gd name="T8" fmla="*/ 127 w 917"/>
              <a:gd name="T9" fmla="*/ 319 h 445"/>
              <a:gd name="T10" fmla="*/ 0 w 917"/>
              <a:gd name="T11" fmla="*/ 0 h 445"/>
              <a:gd name="T12" fmla="*/ 917 w 917"/>
              <a:gd name="T13" fmla="*/ 0 h 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17" h="445">
                <a:moveTo>
                  <a:pt x="917" y="0"/>
                </a:moveTo>
                <a:cubicBezTo>
                  <a:pt x="819" y="48"/>
                  <a:pt x="813" y="97"/>
                  <a:pt x="790" y="319"/>
                </a:cubicBezTo>
                <a:cubicBezTo>
                  <a:pt x="783" y="384"/>
                  <a:pt x="779" y="402"/>
                  <a:pt x="707" y="415"/>
                </a:cubicBezTo>
                <a:cubicBezTo>
                  <a:pt x="553" y="443"/>
                  <a:pt x="374" y="445"/>
                  <a:pt x="210" y="415"/>
                </a:cubicBezTo>
                <a:cubicBezTo>
                  <a:pt x="138" y="402"/>
                  <a:pt x="134" y="384"/>
                  <a:pt x="127" y="319"/>
                </a:cubicBezTo>
                <a:cubicBezTo>
                  <a:pt x="105" y="97"/>
                  <a:pt x="98" y="48"/>
                  <a:pt x="0" y="0"/>
                </a:cubicBezTo>
                <a:cubicBezTo>
                  <a:pt x="290" y="0"/>
                  <a:pt x="628" y="0"/>
                  <a:pt x="917" y="0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" name="Freeform 7"/>
          <p:cNvSpPr>
            <a:spLocks/>
          </p:cNvSpPr>
          <p:nvPr userDrawn="1"/>
        </p:nvSpPr>
        <p:spPr bwMode="auto">
          <a:xfrm>
            <a:off x="6857002" y="1835678"/>
            <a:ext cx="2824745" cy="3258345"/>
          </a:xfrm>
          <a:custGeom>
            <a:avLst/>
            <a:gdLst>
              <a:gd name="T0" fmla="*/ 918 w 1109"/>
              <a:gd name="T1" fmla="*/ 1282 h 1282"/>
              <a:gd name="T2" fmla="*/ 192 w 1109"/>
              <a:gd name="T3" fmla="*/ 1282 h 1282"/>
              <a:gd name="T4" fmla="*/ 0 w 1109"/>
              <a:gd name="T5" fmla="*/ 1091 h 1282"/>
              <a:gd name="T6" fmla="*/ 0 w 1109"/>
              <a:gd name="T7" fmla="*/ 192 h 1282"/>
              <a:gd name="T8" fmla="*/ 192 w 1109"/>
              <a:gd name="T9" fmla="*/ 0 h 1282"/>
              <a:gd name="T10" fmla="*/ 918 w 1109"/>
              <a:gd name="T11" fmla="*/ 0 h 1282"/>
              <a:gd name="T12" fmla="*/ 1109 w 1109"/>
              <a:gd name="T13" fmla="*/ 192 h 1282"/>
              <a:gd name="T14" fmla="*/ 1109 w 1109"/>
              <a:gd name="T15" fmla="*/ 1091 h 1282"/>
              <a:gd name="T16" fmla="*/ 918 w 1109"/>
              <a:gd name="T17" fmla="*/ 1282 h 12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09" h="1282">
                <a:moveTo>
                  <a:pt x="918" y="1282"/>
                </a:moveTo>
                <a:cubicBezTo>
                  <a:pt x="192" y="1282"/>
                  <a:pt x="192" y="1282"/>
                  <a:pt x="192" y="1282"/>
                </a:cubicBezTo>
                <a:cubicBezTo>
                  <a:pt x="86" y="1282"/>
                  <a:pt x="0" y="1197"/>
                  <a:pt x="0" y="1091"/>
                </a:cubicBezTo>
                <a:cubicBezTo>
                  <a:pt x="0" y="192"/>
                  <a:pt x="0" y="192"/>
                  <a:pt x="0" y="192"/>
                </a:cubicBezTo>
                <a:cubicBezTo>
                  <a:pt x="0" y="86"/>
                  <a:pt x="86" y="0"/>
                  <a:pt x="192" y="0"/>
                </a:cubicBezTo>
                <a:cubicBezTo>
                  <a:pt x="918" y="0"/>
                  <a:pt x="918" y="0"/>
                  <a:pt x="918" y="0"/>
                </a:cubicBezTo>
                <a:cubicBezTo>
                  <a:pt x="1024" y="0"/>
                  <a:pt x="1109" y="86"/>
                  <a:pt x="1109" y="192"/>
                </a:cubicBezTo>
                <a:cubicBezTo>
                  <a:pt x="1109" y="1091"/>
                  <a:pt x="1109" y="1091"/>
                  <a:pt x="1109" y="1091"/>
                </a:cubicBezTo>
                <a:cubicBezTo>
                  <a:pt x="1109" y="1197"/>
                  <a:pt x="1024" y="1282"/>
                  <a:pt x="918" y="128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" name="Freeform 8"/>
          <p:cNvSpPr>
            <a:spLocks/>
          </p:cNvSpPr>
          <p:nvPr userDrawn="1"/>
        </p:nvSpPr>
        <p:spPr bwMode="auto">
          <a:xfrm>
            <a:off x="9582855" y="2582434"/>
            <a:ext cx="237086" cy="559117"/>
          </a:xfrm>
          <a:custGeom>
            <a:avLst/>
            <a:gdLst>
              <a:gd name="T0" fmla="*/ 92 w 93"/>
              <a:gd name="T1" fmla="*/ 111 h 220"/>
              <a:gd name="T2" fmla="*/ 92 w 93"/>
              <a:gd name="T3" fmla="*/ 108 h 220"/>
              <a:gd name="T4" fmla="*/ 93 w 93"/>
              <a:gd name="T5" fmla="*/ 108 h 220"/>
              <a:gd name="T6" fmla="*/ 63 w 93"/>
              <a:gd name="T7" fmla="*/ 0 h 220"/>
              <a:gd name="T8" fmla="*/ 47 w 93"/>
              <a:gd name="T9" fmla="*/ 0 h 220"/>
              <a:gd name="T10" fmla="*/ 24 w 93"/>
              <a:gd name="T11" fmla="*/ 14 h 220"/>
              <a:gd name="T12" fmla="*/ 8 w 93"/>
              <a:gd name="T13" fmla="*/ 43 h 220"/>
              <a:gd name="T14" fmla="*/ 0 w 93"/>
              <a:gd name="T15" fmla="*/ 71 h 220"/>
              <a:gd name="T16" fmla="*/ 0 w 93"/>
              <a:gd name="T17" fmla="*/ 109 h 220"/>
              <a:gd name="T18" fmla="*/ 0 w 93"/>
              <a:gd name="T19" fmla="*/ 109 h 220"/>
              <a:gd name="T20" fmla="*/ 0 w 93"/>
              <a:gd name="T21" fmla="*/ 148 h 220"/>
              <a:gd name="T22" fmla="*/ 8 w 93"/>
              <a:gd name="T23" fmla="*/ 176 h 220"/>
              <a:gd name="T24" fmla="*/ 23 w 93"/>
              <a:gd name="T25" fmla="*/ 206 h 220"/>
              <a:gd name="T26" fmla="*/ 47 w 93"/>
              <a:gd name="T27" fmla="*/ 220 h 220"/>
              <a:gd name="T28" fmla="*/ 63 w 93"/>
              <a:gd name="T29" fmla="*/ 220 h 220"/>
              <a:gd name="T30" fmla="*/ 93 w 93"/>
              <a:gd name="T31" fmla="*/ 112 h 220"/>
              <a:gd name="T32" fmla="*/ 92 w 93"/>
              <a:gd name="T33" fmla="*/ 112 h 220"/>
              <a:gd name="T34" fmla="*/ 92 w 93"/>
              <a:gd name="T35" fmla="*/ 111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93" h="220">
                <a:moveTo>
                  <a:pt x="92" y="111"/>
                </a:moveTo>
                <a:cubicBezTo>
                  <a:pt x="92" y="111"/>
                  <a:pt x="92" y="108"/>
                  <a:pt x="92" y="108"/>
                </a:cubicBezTo>
                <a:cubicBezTo>
                  <a:pt x="93" y="108"/>
                  <a:pt x="93" y="108"/>
                  <a:pt x="93" y="108"/>
                </a:cubicBezTo>
                <a:cubicBezTo>
                  <a:pt x="92" y="28"/>
                  <a:pt x="93" y="0"/>
                  <a:pt x="63" y="0"/>
                </a:cubicBezTo>
                <a:cubicBezTo>
                  <a:pt x="47" y="0"/>
                  <a:pt x="47" y="0"/>
                  <a:pt x="47" y="0"/>
                </a:cubicBezTo>
                <a:cubicBezTo>
                  <a:pt x="37" y="0"/>
                  <a:pt x="28" y="5"/>
                  <a:pt x="24" y="14"/>
                </a:cubicBezTo>
                <a:cubicBezTo>
                  <a:pt x="8" y="43"/>
                  <a:pt x="8" y="43"/>
                  <a:pt x="8" y="43"/>
                </a:cubicBezTo>
                <a:cubicBezTo>
                  <a:pt x="4" y="52"/>
                  <a:pt x="0" y="61"/>
                  <a:pt x="0" y="71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48"/>
                  <a:pt x="0" y="148"/>
                  <a:pt x="0" y="148"/>
                </a:cubicBezTo>
                <a:cubicBezTo>
                  <a:pt x="0" y="158"/>
                  <a:pt x="4" y="167"/>
                  <a:pt x="8" y="176"/>
                </a:cubicBezTo>
                <a:cubicBezTo>
                  <a:pt x="23" y="206"/>
                  <a:pt x="23" y="206"/>
                  <a:pt x="23" y="206"/>
                </a:cubicBezTo>
                <a:cubicBezTo>
                  <a:pt x="27" y="214"/>
                  <a:pt x="37" y="220"/>
                  <a:pt x="47" y="220"/>
                </a:cubicBezTo>
                <a:cubicBezTo>
                  <a:pt x="63" y="220"/>
                  <a:pt x="63" y="220"/>
                  <a:pt x="63" y="220"/>
                </a:cubicBezTo>
                <a:cubicBezTo>
                  <a:pt x="93" y="220"/>
                  <a:pt x="92" y="192"/>
                  <a:pt x="93" y="112"/>
                </a:cubicBezTo>
                <a:cubicBezTo>
                  <a:pt x="92" y="112"/>
                  <a:pt x="92" y="112"/>
                  <a:pt x="92" y="112"/>
                </a:cubicBezTo>
                <a:cubicBezTo>
                  <a:pt x="92" y="108"/>
                  <a:pt x="92" y="111"/>
                  <a:pt x="92" y="111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0" name="Freeform 9"/>
          <p:cNvSpPr>
            <a:spLocks/>
          </p:cNvSpPr>
          <p:nvPr userDrawn="1"/>
        </p:nvSpPr>
        <p:spPr bwMode="auto">
          <a:xfrm>
            <a:off x="9736264" y="2582434"/>
            <a:ext cx="83677" cy="559117"/>
          </a:xfrm>
          <a:custGeom>
            <a:avLst/>
            <a:gdLst>
              <a:gd name="T0" fmla="*/ 33 w 33"/>
              <a:gd name="T1" fmla="*/ 108 h 220"/>
              <a:gd name="T2" fmla="*/ 3 w 33"/>
              <a:gd name="T3" fmla="*/ 0 h 220"/>
              <a:gd name="T4" fmla="*/ 0 w 33"/>
              <a:gd name="T5" fmla="*/ 0 h 220"/>
              <a:gd name="T6" fmla="*/ 0 w 33"/>
              <a:gd name="T7" fmla="*/ 220 h 220"/>
              <a:gd name="T8" fmla="*/ 3 w 33"/>
              <a:gd name="T9" fmla="*/ 220 h 220"/>
              <a:gd name="T10" fmla="*/ 33 w 33"/>
              <a:gd name="T11" fmla="*/ 112 h 220"/>
              <a:gd name="T12" fmla="*/ 32 w 33"/>
              <a:gd name="T13" fmla="*/ 112 h 220"/>
              <a:gd name="T14" fmla="*/ 32 w 33"/>
              <a:gd name="T15" fmla="*/ 111 h 220"/>
              <a:gd name="T16" fmla="*/ 32 w 33"/>
              <a:gd name="T17" fmla="*/ 108 h 220"/>
              <a:gd name="T18" fmla="*/ 33 w 33"/>
              <a:gd name="T19" fmla="*/ 108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3" h="220">
                <a:moveTo>
                  <a:pt x="33" y="108"/>
                </a:moveTo>
                <a:cubicBezTo>
                  <a:pt x="32" y="28"/>
                  <a:pt x="33" y="0"/>
                  <a:pt x="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20"/>
                  <a:pt x="0" y="220"/>
                  <a:pt x="0" y="220"/>
                </a:cubicBezTo>
                <a:cubicBezTo>
                  <a:pt x="3" y="220"/>
                  <a:pt x="3" y="220"/>
                  <a:pt x="3" y="220"/>
                </a:cubicBezTo>
                <a:cubicBezTo>
                  <a:pt x="33" y="220"/>
                  <a:pt x="32" y="192"/>
                  <a:pt x="33" y="112"/>
                </a:cubicBezTo>
                <a:cubicBezTo>
                  <a:pt x="32" y="112"/>
                  <a:pt x="32" y="112"/>
                  <a:pt x="32" y="112"/>
                </a:cubicBezTo>
                <a:cubicBezTo>
                  <a:pt x="32" y="108"/>
                  <a:pt x="32" y="111"/>
                  <a:pt x="32" y="111"/>
                </a:cubicBezTo>
                <a:cubicBezTo>
                  <a:pt x="32" y="111"/>
                  <a:pt x="32" y="108"/>
                  <a:pt x="32" y="108"/>
                </a:cubicBezTo>
                <a:lnTo>
                  <a:pt x="33" y="108"/>
                </a:lnTo>
                <a:close/>
              </a:path>
            </a:pathLst>
          </a:custGeom>
          <a:solidFill>
            <a:srgbClr val="CFD3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1" name="Freeform 10"/>
          <p:cNvSpPr>
            <a:spLocks/>
          </p:cNvSpPr>
          <p:nvPr userDrawn="1"/>
        </p:nvSpPr>
        <p:spPr bwMode="auto">
          <a:xfrm>
            <a:off x="9582855" y="2582434"/>
            <a:ext cx="237086" cy="277657"/>
          </a:xfrm>
          <a:custGeom>
            <a:avLst/>
            <a:gdLst>
              <a:gd name="T0" fmla="*/ 47 w 93"/>
              <a:gd name="T1" fmla="*/ 0 h 109"/>
              <a:gd name="T2" fmla="*/ 24 w 93"/>
              <a:gd name="T3" fmla="*/ 14 h 109"/>
              <a:gd name="T4" fmla="*/ 8 w 93"/>
              <a:gd name="T5" fmla="*/ 43 h 109"/>
              <a:gd name="T6" fmla="*/ 0 w 93"/>
              <a:gd name="T7" fmla="*/ 71 h 109"/>
              <a:gd name="T8" fmla="*/ 0 w 93"/>
              <a:gd name="T9" fmla="*/ 109 h 109"/>
              <a:gd name="T10" fmla="*/ 0 w 93"/>
              <a:gd name="T11" fmla="*/ 109 h 109"/>
              <a:gd name="T12" fmla="*/ 0 w 93"/>
              <a:gd name="T13" fmla="*/ 108 h 109"/>
              <a:gd name="T14" fmla="*/ 93 w 93"/>
              <a:gd name="T15" fmla="*/ 108 h 109"/>
              <a:gd name="T16" fmla="*/ 63 w 93"/>
              <a:gd name="T17" fmla="*/ 0 h 109"/>
              <a:gd name="T18" fmla="*/ 47 w 93"/>
              <a:gd name="T19" fmla="*/ 0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3" h="109">
                <a:moveTo>
                  <a:pt x="47" y="0"/>
                </a:moveTo>
                <a:cubicBezTo>
                  <a:pt x="37" y="0"/>
                  <a:pt x="28" y="5"/>
                  <a:pt x="24" y="14"/>
                </a:cubicBezTo>
                <a:cubicBezTo>
                  <a:pt x="8" y="43"/>
                  <a:pt x="8" y="43"/>
                  <a:pt x="8" y="43"/>
                </a:cubicBezTo>
                <a:cubicBezTo>
                  <a:pt x="4" y="52"/>
                  <a:pt x="0" y="61"/>
                  <a:pt x="0" y="71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08"/>
                  <a:pt x="0" y="108"/>
                  <a:pt x="0" y="108"/>
                </a:cubicBezTo>
                <a:cubicBezTo>
                  <a:pt x="93" y="108"/>
                  <a:pt x="93" y="108"/>
                  <a:pt x="93" y="108"/>
                </a:cubicBezTo>
                <a:cubicBezTo>
                  <a:pt x="92" y="28"/>
                  <a:pt x="93" y="0"/>
                  <a:pt x="63" y="0"/>
                </a:cubicBezTo>
                <a:lnTo>
                  <a:pt x="47" y="0"/>
                </a:lnTo>
                <a:close/>
              </a:path>
            </a:pathLst>
          </a:custGeom>
          <a:solidFill>
            <a:srgbClr val="F0F1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Freeform 11"/>
          <p:cNvSpPr>
            <a:spLocks/>
          </p:cNvSpPr>
          <p:nvPr userDrawn="1"/>
        </p:nvSpPr>
        <p:spPr bwMode="auto">
          <a:xfrm>
            <a:off x="9643711" y="3551063"/>
            <a:ext cx="72267" cy="851987"/>
          </a:xfrm>
          <a:custGeom>
            <a:avLst/>
            <a:gdLst>
              <a:gd name="T0" fmla="*/ 24 w 28"/>
              <a:gd name="T1" fmla="*/ 4 h 335"/>
              <a:gd name="T2" fmla="*/ 12 w 28"/>
              <a:gd name="T3" fmla="*/ 8 h 335"/>
              <a:gd name="T4" fmla="*/ 5 w 28"/>
              <a:gd name="T5" fmla="*/ 31 h 335"/>
              <a:gd name="T6" fmla="*/ 0 w 28"/>
              <a:gd name="T7" fmla="*/ 60 h 335"/>
              <a:gd name="T8" fmla="*/ 0 w 28"/>
              <a:gd name="T9" fmla="*/ 275 h 335"/>
              <a:gd name="T10" fmla="*/ 5 w 28"/>
              <a:gd name="T11" fmla="*/ 304 h 335"/>
              <a:gd name="T12" fmla="*/ 12 w 28"/>
              <a:gd name="T13" fmla="*/ 327 h 335"/>
              <a:gd name="T14" fmla="*/ 24 w 28"/>
              <a:gd name="T15" fmla="*/ 331 h 335"/>
              <a:gd name="T16" fmla="*/ 28 w 28"/>
              <a:gd name="T17" fmla="*/ 320 h 335"/>
              <a:gd name="T18" fmla="*/ 28 w 28"/>
              <a:gd name="T19" fmla="*/ 15 h 335"/>
              <a:gd name="T20" fmla="*/ 24 w 28"/>
              <a:gd name="T21" fmla="*/ 4 h 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8" h="335">
                <a:moveTo>
                  <a:pt x="24" y="4"/>
                </a:moveTo>
                <a:cubicBezTo>
                  <a:pt x="19" y="0"/>
                  <a:pt x="13" y="2"/>
                  <a:pt x="12" y="8"/>
                </a:cubicBezTo>
                <a:cubicBezTo>
                  <a:pt x="5" y="31"/>
                  <a:pt x="5" y="31"/>
                  <a:pt x="5" y="31"/>
                </a:cubicBezTo>
                <a:cubicBezTo>
                  <a:pt x="2" y="41"/>
                  <a:pt x="0" y="50"/>
                  <a:pt x="0" y="60"/>
                </a:cubicBezTo>
                <a:cubicBezTo>
                  <a:pt x="0" y="275"/>
                  <a:pt x="0" y="275"/>
                  <a:pt x="0" y="275"/>
                </a:cubicBezTo>
                <a:cubicBezTo>
                  <a:pt x="0" y="285"/>
                  <a:pt x="2" y="294"/>
                  <a:pt x="5" y="304"/>
                </a:cubicBezTo>
                <a:cubicBezTo>
                  <a:pt x="12" y="327"/>
                  <a:pt x="12" y="327"/>
                  <a:pt x="12" y="327"/>
                </a:cubicBezTo>
                <a:cubicBezTo>
                  <a:pt x="13" y="333"/>
                  <a:pt x="19" y="335"/>
                  <a:pt x="24" y="331"/>
                </a:cubicBezTo>
                <a:cubicBezTo>
                  <a:pt x="27" y="329"/>
                  <a:pt x="28" y="325"/>
                  <a:pt x="28" y="320"/>
                </a:cubicBezTo>
                <a:cubicBezTo>
                  <a:pt x="28" y="15"/>
                  <a:pt x="28" y="15"/>
                  <a:pt x="28" y="15"/>
                </a:cubicBezTo>
                <a:cubicBezTo>
                  <a:pt x="28" y="10"/>
                  <a:pt x="27" y="6"/>
                  <a:pt x="24" y="4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" name="Freeform 12"/>
          <p:cNvSpPr>
            <a:spLocks/>
          </p:cNvSpPr>
          <p:nvPr userDrawn="1"/>
        </p:nvSpPr>
        <p:spPr bwMode="auto">
          <a:xfrm>
            <a:off x="9736264" y="2582434"/>
            <a:ext cx="83677" cy="275121"/>
          </a:xfrm>
          <a:custGeom>
            <a:avLst/>
            <a:gdLst>
              <a:gd name="T0" fmla="*/ 33 w 33"/>
              <a:gd name="T1" fmla="*/ 108 h 108"/>
              <a:gd name="T2" fmla="*/ 3 w 33"/>
              <a:gd name="T3" fmla="*/ 0 h 108"/>
              <a:gd name="T4" fmla="*/ 0 w 33"/>
              <a:gd name="T5" fmla="*/ 0 h 108"/>
              <a:gd name="T6" fmla="*/ 0 w 33"/>
              <a:gd name="T7" fmla="*/ 108 h 108"/>
              <a:gd name="T8" fmla="*/ 33 w 33"/>
              <a:gd name="T9" fmla="*/ 108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" h="108">
                <a:moveTo>
                  <a:pt x="33" y="108"/>
                </a:moveTo>
                <a:cubicBezTo>
                  <a:pt x="32" y="28"/>
                  <a:pt x="33" y="0"/>
                  <a:pt x="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08"/>
                  <a:pt x="0" y="108"/>
                  <a:pt x="0" y="108"/>
                </a:cubicBezTo>
                <a:lnTo>
                  <a:pt x="33" y="108"/>
                </a:ln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" name="Freeform 13"/>
          <p:cNvSpPr>
            <a:spLocks/>
          </p:cNvSpPr>
          <p:nvPr userDrawn="1"/>
        </p:nvSpPr>
        <p:spPr bwMode="auto">
          <a:xfrm>
            <a:off x="9643711" y="3551063"/>
            <a:ext cx="72267" cy="424726"/>
          </a:xfrm>
          <a:custGeom>
            <a:avLst/>
            <a:gdLst>
              <a:gd name="T0" fmla="*/ 24 w 28"/>
              <a:gd name="T1" fmla="*/ 4 h 167"/>
              <a:gd name="T2" fmla="*/ 12 w 28"/>
              <a:gd name="T3" fmla="*/ 8 h 167"/>
              <a:gd name="T4" fmla="*/ 5 w 28"/>
              <a:gd name="T5" fmla="*/ 31 h 167"/>
              <a:gd name="T6" fmla="*/ 0 w 28"/>
              <a:gd name="T7" fmla="*/ 60 h 167"/>
              <a:gd name="T8" fmla="*/ 0 w 28"/>
              <a:gd name="T9" fmla="*/ 167 h 167"/>
              <a:gd name="T10" fmla="*/ 28 w 28"/>
              <a:gd name="T11" fmla="*/ 167 h 167"/>
              <a:gd name="T12" fmla="*/ 28 w 28"/>
              <a:gd name="T13" fmla="*/ 15 h 167"/>
              <a:gd name="T14" fmla="*/ 24 w 28"/>
              <a:gd name="T15" fmla="*/ 4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" h="167">
                <a:moveTo>
                  <a:pt x="24" y="4"/>
                </a:moveTo>
                <a:cubicBezTo>
                  <a:pt x="19" y="0"/>
                  <a:pt x="13" y="2"/>
                  <a:pt x="12" y="8"/>
                </a:cubicBezTo>
                <a:cubicBezTo>
                  <a:pt x="5" y="31"/>
                  <a:pt x="5" y="31"/>
                  <a:pt x="5" y="31"/>
                </a:cubicBezTo>
                <a:cubicBezTo>
                  <a:pt x="2" y="41"/>
                  <a:pt x="0" y="50"/>
                  <a:pt x="0" y="60"/>
                </a:cubicBezTo>
                <a:cubicBezTo>
                  <a:pt x="0" y="167"/>
                  <a:pt x="0" y="167"/>
                  <a:pt x="0" y="167"/>
                </a:cubicBezTo>
                <a:cubicBezTo>
                  <a:pt x="28" y="167"/>
                  <a:pt x="28" y="167"/>
                  <a:pt x="28" y="167"/>
                </a:cubicBezTo>
                <a:cubicBezTo>
                  <a:pt x="28" y="15"/>
                  <a:pt x="28" y="15"/>
                  <a:pt x="28" y="15"/>
                </a:cubicBezTo>
                <a:cubicBezTo>
                  <a:pt x="28" y="10"/>
                  <a:pt x="27" y="6"/>
                  <a:pt x="24" y="4"/>
                </a:cubicBezTo>
                <a:close/>
              </a:path>
            </a:pathLst>
          </a:custGeom>
          <a:solidFill>
            <a:srgbClr val="F0F1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5" name="Freeform 14"/>
          <p:cNvSpPr>
            <a:spLocks/>
          </p:cNvSpPr>
          <p:nvPr userDrawn="1"/>
        </p:nvSpPr>
        <p:spPr bwMode="auto">
          <a:xfrm>
            <a:off x="6981250" y="1944712"/>
            <a:ext cx="2576248" cy="3042812"/>
          </a:xfrm>
          <a:custGeom>
            <a:avLst/>
            <a:gdLst>
              <a:gd name="T0" fmla="*/ 856 w 1011"/>
              <a:gd name="T1" fmla="*/ 1197 h 1197"/>
              <a:gd name="T2" fmla="*/ 156 w 1011"/>
              <a:gd name="T3" fmla="*/ 1197 h 1197"/>
              <a:gd name="T4" fmla="*/ 0 w 1011"/>
              <a:gd name="T5" fmla="*/ 1042 h 1197"/>
              <a:gd name="T6" fmla="*/ 0 w 1011"/>
              <a:gd name="T7" fmla="*/ 155 h 1197"/>
              <a:gd name="T8" fmla="*/ 156 w 1011"/>
              <a:gd name="T9" fmla="*/ 0 h 1197"/>
              <a:gd name="T10" fmla="*/ 856 w 1011"/>
              <a:gd name="T11" fmla="*/ 0 h 1197"/>
              <a:gd name="T12" fmla="*/ 1011 w 1011"/>
              <a:gd name="T13" fmla="*/ 155 h 1197"/>
              <a:gd name="T14" fmla="*/ 1011 w 1011"/>
              <a:gd name="T15" fmla="*/ 1042 h 1197"/>
              <a:gd name="T16" fmla="*/ 856 w 1011"/>
              <a:gd name="T17" fmla="*/ 1197 h 1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11" h="1197">
                <a:moveTo>
                  <a:pt x="856" y="1197"/>
                </a:moveTo>
                <a:cubicBezTo>
                  <a:pt x="156" y="1197"/>
                  <a:pt x="156" y="1197"/>
                  <a:pt x="156" y="1197"/>
                </a:cubicBezTo>
                <a:cubicBezTo>
                  <a:pt x="70" y="1197"/>
                  <a:pt x="0" y="1128"/>
                  <a:pt x="0" y="1042"/>
                </a:cubicBezTo>
                <a:cubicBezTo>
                  <a:pt x="0" y="155"/>
                  <a:pt x="0" y="155"/>
                  <a:pt x="0" y="155"/>
                </a:cubicBezTo>
                <a:cubicBezTo>
                  <a:pt x="0" y="70"/>
                  <a:pt x="70" y="0"/>
                  <a:pt x="156" y="0"/>
                </a:cubicBezTo>
                <a:cubicBezTo>
                  <a:pt x="856" y="0"/>
                  <a:pt x="856" y="0"/>
                  <a:pt x="856" y="0"/>
                </a:cubicBezTo>
                <a:cubicBezTo>
                  <a:pt x="942" y="0"/>
                  <a:pt x="1011" y="70"/>
                  <a:pt x="1011" y="155"/>
                </a:cubicBezTo>
                <a:cubicBezTo>
                  <a:pt x="1011" y="1042"/>
                  <a:pt x="1011" y="1042"/>
                  <a:pt x="1011" y="1042"/>
                </a:cubicBezTo>
                <a:cubicBezTo>
                  <a:pt x="1011" y="1128"/>
                  <a:pt x="942" y="1197"/>
                  <a:pt x="856" y="11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5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981250" y="1944712"/>
            <a:ext cx="2576248" cy="3042812"/>
          </a:xfrm>
          <a:prstGeom prst="roundRect">
            <a:avLst>
              <a:gd name="adj" fmla="val 15188"/>
            </a:avLst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83FAE6EA-4106-40FC-A22B-305E5CB04C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3247B-B3F7-41BB-A95F-B6B56C48E17E}" type="datetime1">
              <a:rPr lang="fr-FR" altLang="zh-TW" smtClean="0"/>
              <a:t>22/05/2019</a:t>
            </a:fld>
            <a:endParaRPr lang="fr-FR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A9012464-84E7-47E9-BE50-AEFE3F5081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129AB68E-51CE-43DB-B931-258D45D43C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5632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Left - Text Righ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4CB354E0-8501-4F11-9BB2-C0E1B4987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36140C-C5FE-4C35-B4E1-C65C06066FA9}" type="datetime1">
              <a:rPr lang="fr-FR" altLang="zh-TW" smtClean="0"/>
              <a:t>22/05/2019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5ED462-1B6D-4A6C-8C25-B8F837A2D1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FC2D6-F569-4D56-9044-6DC01AE89A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8209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7BFBD1-3D9B-4272-AD61-7503861467DB}" type="datetime1">
              <a:rPr lang="fr-FR" altLang="zh-TW" smtClean="0"/>
              <a:t>22/05/2019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2322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9" r:id="rId4"/>
    <p:sldLayoutId id="2147483660" r:id="rId5"/>
    <p:sldLayoutId id="2147483661" r:id="rId6"/>
    <p:sldLayoutId id="2147483662" r:id="rId7"/>
    <p:sldLayoutId id="2147483666" r:id="rId8"/>
    <p:sldLayoutId id="2147483651" r:id="rId9"/>
    <p:sldLayoutId id="2147483653" r:id="rId10"/>
    <p:sldLayoutId id="2147483663" r:id="rId11"/>
    <p:sldLayoutId id="2147483664" r:id="rId12"/>
    <p:sldLayoutId id="2147483667" r:id="rId13"/>
    <p:sldLayoutId id="2147483652" r:id="rId14"/>
    <p:sldLayoutId id="2147483668" r:id="rId15"/>
    <p:sldLayoutId id="2147483657" r:id="rId16"/>
    <p:sldLayoutId id="2147483655" r:id="rId17"/>
    <p:sldLayoutId id="2147483656" r:id="rId18"/>
    <p:sldLayoutId id="2147483665" r:id="rId1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3" Type="http://schemas.openxmlformats.org/officeDocument/2006/relationships/notesSlide" Target="../notesSlides/notesSlide7.xml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41.png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9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4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6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6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50.emf"/><Relationship Id="rId5" Type="http://schemas.openxmlformats.org/officeDocument/2006/relationships/image" Target="../media/image49.emf"/><Relationship Id="rId4" Type="http://schemas.openxmlformats.org/officeDocument/2006/relationships/image" Target="../media/image48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51.wmf"/><Relationship Id="rId4" Type="http://schemas.openxmlformats.org/officeDocument/2006/relationships/oleObject" Target="../embeddings/oleObject16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51.wmf"/><Relationship Id="rId4" Type="http://schemas.openxmlformats.org/officeDocument/2006/relationships/oleObject" Target="../embeddings/oleObject17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51.wmf"/><Relationship Id="rId4" Type="http://schemas.openxmlformats.org/officeDocument/2006/relationships/oleObject" Target="../embeddings/oleObject18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3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emf"/><Relationship Id="rId3" Type="http://schemas.openxmlformats.org/officeDocument/2006/relationships/notesSlide" Target="../notesSlides/notesSlide20.xml"/><Relationship Id="rId7" Type="http://schemas.openxmlformats.org/officeDocument/2006/relationships/image" Target="../media/image56.emf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55.emf"/><Relationship Id="rId5" Type="http://schemas.openxmlformats.org/officeDocument/2006/relationships/image" Target="../media/image54.wmf"/><Relationship Id="rId10" Type="http://schemas.openxmlformats.org/officeDocument/2006/relationships/image" Target="../media/image59.emf"/><Relationship Id="rId4" Type="http://schemas.openxmlformats.org/officeDocument/2006/relationships/oleObject" Target="../embeddings/oleObject19.bin"/><Relationship Id="rId9" Type="http://schemas.openxmlformats.org/officeDocument/2006/relationships/image" Target="../media/image58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emf"/><Relationship Id="rId7" Type="http://schemas.openxmlformats.org/officeDocument/2006/relationships/image" Target="../media/image51.wmf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20.bin"/><Relationship Id="rId5" Type="http://schemas.openxmlformats.org/officeDocument/2006/relationships/image" Target="../media/image62.png"/><Relationship Id="rId4" Type="http://schemas.openxmlformats.org/officeDocument/2006/relationships/image" Target="../media/image61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emf"/><Relationship Id="rId7" Type="http://schemas.openxmlformats.org/officeDocument/2006/relationships/image" Target="../media/image65.png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51.w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64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notesSlide" Target="../notesSlides/notesSlide2.xml"/><Relationship Id="rId7" Type="http://schemas.openxmlformats.org/officeDocument/2006/relationships/oleObject" Target="../embeddings/oleObject2.bin"/><Relationship Id="rId12" Type="http://schemas.openxmlformats.org/officeDocument/2006/relationships/image" Target="../media/image9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wmf"/><Relationship Id="rId11" Type="http://schemas.openxmlformats.org/officeDocument/2006/relationships/oleObject" Target="../embeddings/oleObject4.bin"/><Relationship Id="rId5" Type="http://schemas.openxmlformats.org/officeDocument/2006/relationships/oleObject" Target="../embeddings/oleObject1.bin"/><Relationship Id="rId10" Type="http://schemas.openxmlformats.org/officeDocument/2006/relationships/image" Target="../media/image8.wmf"/><Relationship Id="rId4" Type="http://schemas.openxmlformats.org/officeDocument/2006/relationships/image" Target="../media/image10.png"/><Relationship Id="rId9" Type="http://schemas.openxmlformats.org/officeDocument/2006/relationships/oleObject" Target="../embeddings/oleObject3.bin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0.png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7" Type="http://schemas.openxmlformats.org/officeDocument/2006/relationships/image" Target="../media/image72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71.png"/><Relationship Id="rId5" Type="http://schemas.openxmlformats.org/officeDocument/2006/relationships/image" Target="../media/image700.png"/><Relationship Id="rId4" Type="http://schemas.openxmlformats.org/officeDocument/2006/relationships/image" Target="../media/image69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7" Type="http://schemas.openxmlformats.org/officeDocument/2006/relationships/image" Target="../media/image72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76.png"/><Relationship Id="rId5" Type="http://schemas.openxmlformats.org/officeDocument/2006/relationships/image" Target="../media/image700.png"/><Relationship Id="rId4" Type="http://schemas.openxmlformats.org/officeDocument/2006/relationships/image" Target="../media/image69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7" Type="http://schemas.openxmlformats.org/officeDocument/2006/relationships/image" Target="../media/image84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83.png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18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7" Type="http://schemas.openxmlformats.org/officeDocument/2006/relationships/image" Target="../media/image79.wmf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22.bin"/><Relationship Id="rId5" Type="http://schemas.openxmlformats.org/officeDocument/2006/relationships/image" Target="../media/image86.png"/><Relationship Id="rId4" Type="http://schemas.openxmlformats.org/officeDocument/2006/relationships/image" Target="../media/image85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wmf"/><Relationship Id="rId3" Type="http://schemas.openxmlformats.org/officeDocument/2006/relationships/image" Target="../media/image91.emf"/><Relationship Id="rId7" Type="http://schemas.openxmlformats.org/officeDocument/2006/relationships/oleObject" Target="../embeddings/oleObject24.bin"/><Relationship Id="rId12" Type="http://schemas.openxmlformats.org/officeDocument/2006/relationships/image" Target="../media/image90.wmf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87.wmf"/><Relationship Id="rId11" Type="http://schemas.openxmlformats.org/officeDocument/2006/relationships/oleObject" Target="../embeddings/oleObject26.bin"/><Relationship Id="rId5" Type="http://schemas.openxmlformats.org/officeDocument/2006/relationships/oleObject" Target="../embeddings/oleObject23.bin"/><Relationship Id="rId10" Type="http://schemas.openxmlformats.org/officeDocument/2006/relationships/image" Target="../media/image89.wmf"/><Relationship Id="rId4" Type="http://schemas.openxmlformats.org/officeDocument/2006/relationships/image" Target="../media/image92.emf"/><Relationship Id="rId9" Type="http://schemas.openxmlformats.org/officeDocument/2006/relationships/oleObject" Target="../embeddings/oleObject25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notesSlide" Target="../notesSlides/notesSlide3.xml"/><Relationship Id="rId7" Type="http://schemas.openxmlformats.org/officeDocument/2006/relationships/oleObject" Target="../embeddings/oleObject2.bin"/><Relationship Id="rId12" Type="http://schemas.openxmlformats.org/officeDocument/2006/relationships/image" Target="../media/image9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11" Type="http://schemas.openxmlformats.org/officeDocument/2006/relationships/oleObject" Target="../embeddings/oleObject4.bin"/><Relationship Id="rId5" Type="http://schemas.openxmlformats.org/officeDocument/2006/relationships/oleObject" Target="../embeddings/oleObject1.bin"/><Relationship Id="rId10" Type="http://schemas.openxmlformats.org/officeDocument/2006/relationships/image" Target="../media/image8.wmf"/><Relationship Id="rId4" Type="http://schemas.openxmlformats.org/officeDocument/2006/relationships/image" Target="../media/image10.png"/><Relationship Id="rId9" Type="http://schemas.openxmlformats.org/officeDocument/2006/relationships/oleObject" Target="../embeddings/oleObject3.bin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96.png"/><Relationship Id="rId4" Type="http://schemas.openxmlformats.org/officeDocument/2006/relationships/image" Target="../media/image95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9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99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100.emf"/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09.png"/><Relationship Id="rId5" Type="http://schemas.openxmlformats.org/officeDocument/2006/relationships/image" Target="../media/image108.png"/><Relationship Id="rId4" Type="http://schemas.openxmlformats.org/officeDocument/2006/relationships/image" Target="../media/image107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1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13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notesSlide" Target="../notesSlides/notesSlide4.xml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5.bin"/><Relationship Id="rId10" Type="http://schemas.openxmlformats.org/officeDocument/2006/relationships/image" Target="../media/image9.wmf"/><Relationship Id="rId4" Type="http://schemas.openxmlformats.org/officeDocument/2006/relationships/image" Target="../media/image12.png"/><Relationship Id="rId9" Type="http://schemas.openxmlformats.org/officeDocument/2006/relationships/oleObject" Target="../embeddings/oleObject4.bin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13" Type="http://schemas.openxmlformats.org/officeDocument/2006/relationships/oleObject" Target="../embeddings/oleObject10.bin"/><Relationship Id="rId3" Type="http://schemas.openxmlformats.org/officeDocument/2006/relationships/notesSlide" Target="../notesSlides/notesSlide5.xml"/><Relationship Id="rId7" Type="http://schemas.openxmlformats.org/officeDocument/2006/relationships/oleObject" Target="../embeddings/oleObject7.bin"/><Relationship Id="rId12" Type="http://schemas.openxmlformats.org/officeDocument/2006/relationships/image" Target="../media/image16.emf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3.wmf"/><Relationship Id="rId11" Type="http://schemas.openxmlformats.org/officeDocument/2006/relationships/oleObject" Target="../embeddings/oleObject9.bin"/><Relationship Id="rId5" Type="http://schemas.openxmlformats.org/officeDocument/2006/relationships/oleObject" Target="../embeddings/oleObject6.bin"/><Relationship Id="rId10" Type="http://schemas.openxmlformats.org/officeDocument/2006/relationships/image" Target="../media/image15.wmf"/><Relationship Id="rId4" Type="http://schemas.openxmlformats.org/officeDocument/2006/relationships/image" Target="../media/image17.png"/><Relationship Id="rId9" Type="http://schemas.openxmlformats.org/officeDocument/2006/relationships/oleObject" Target="../embeddings/oleObject8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notesSlide" Target="../notesSlides/notesSlide6.xml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1.wmf"/><Relationship Id="rId11" Type="http://schemas.openxmlformats.org/officeDocument/2006/relationships/image" Target="../media/image23.wmf"/><Relationship Id="rId5" Type="http://schemas.openxmlformats.org/officeDocument/2006/relationships/oleObject" Target="../embeddings/oleObject11.bin"/><Relationship Id="rId10" Type="http://schemas.openxmlformats.org/officeDocument/2006/relationships/oleObject" Target="../embeddings/oleObject13.bin"/><Relationship Id="rId4" Type="http://schemas.openxmlformats.org/officeDocument/2006/relationships/image" Target="../media/image24.png"/><Relationship Id="rId9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0" y="3450142"/>
            <a:ext cx="12192000" cy="136024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3600" spc="600" dirty="0">
                <a:latin typeface="Segoe UI" panose="020B0502040204020203" pitchFamily="34" charset="0"/>
                <a:cs typeface="Segoe UI" panose="020B0502040204020203" pitchFamily="34" charset="0"/>
              </a:rPr>
              <a:t>Feasibility of Multi-Cut-Off Rebar</a:t>
            </a:r>
          </a:p>
          <a:p>
            <a:pPr algn="ctr">
              <a:lnSpc>
                <a:spcPct val="120000"/>
              </a:lnSpc>
            </a:pPr>
            <a:r>
              <a:rPr lang="en-US" sz="3600" spc="600" dirty="0">
                <a:latin typeface="Segoe UI" panose="020B0502040204020203" pitchFamily="34" charset="0"/>
                <a:cs typeface="Segoe UI" panose="020B0502040204020203" pitchFamily="34" charset="0"/>
              </a:rPr>
              <a:t>for Construction Application</a:t>
            </a:r>
            <a:endParaRPr lang="fr-FR" sz="3600" spc="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489200" y="4948615"/>
            <a:ext cx="7213600" cy="136024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3600" dirty="0">
                <a:cs typeface="Segoe UI" panose="020B0502040204020203" pitchFamily="34" charset="0"/>
              </a:rPr>
              <a:t>Advisor : Prof. </a:t>
            </a:r>
            <a:r>
              <a:rPr lang="en-US" sz="3600" dirty="0" err="1">
                <a:cs typeface="Segoe UI" panose="020B0502040204020203" pitchFamily="34" charset="0"/>
              </a:rPr>
              <a:t>K.C.Chang</a:t>
            </a:r>
            <a:endParaRPr lang="en-US" sz="3600" dirty="0">
              <a:cs typeface="Segoe UI" panose="020B0502040204020203" pitchFamily="34" charset="0"/>
            </a:endParaRPr>
          </a:p>
          <a:p>
            <a:pPr algn="ctr">
              <a:lnSpc>
                <a:spcPct val="120000"/>
              </a:lnSpc>
            </a:pPr>
            <a:r>
              <a:rPr lang="en-US" sz="3600" dirty="0">
                <a:cs typeface="Segoe UI" panose="020B0502040204020203" pitchFamily="34" charset="0"/>
              </a:rPr>
              <a:t>Presenters : You-Ran </a:t>
            </a:r>
            <a:r>
              <a:rPr lang="en-US" sz="3600" dirty="0" err="1">
                <a:cs typeface="Segoe UI" panose="020B0502040204020203" pitchFamily="34" charset="0"/>
              </a:rPr>
              <a:t>Nai</a:t>
            </a:r>
            <a:endParaRPr lang="en-US" sz="3600" dirty="0">
              <a:cs typeface="Segoe UI" panose="020B0502040204020203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4953002" y="1005004"/>
            <a:ext cx="2285998" cy="2285996"/>
            <a:chOff x="4761188" y="954891"/>
            <a:chExt cx="2669626" cy="2669624"/>
          </a:xfrm>
        </p:grpSpPr>
        <p:sp>
          <p:nvSpPr>
            <p:cNvPr id="3" name="Oval 2"/>
            <p:cNvSpPr/>
            <p:nvPr/>
          </p:nvSpPr>
          <p:spPr>
            <a:xfrm>
              <a:off x="4761188" y="954891"/>
              <a:ext cx="2669626" cy="2669624"/>
            </a:xfrm>
            <a:prstGeom prst="ellipse">
              <a:avLst/>
            </a:prstGeom>
            <a:solidFill>
              <a:schemeClr val="accent1">
                <a:alpha val="13000"/>
              </a:schemeClr>
            </a:solidFill>
            <a:ln w="76200">
              <a:noFill/>
            </a:ln>
            <a:effectLst>
              <a:outerShdw blurRad="889000" sx="109000" sy="109000" algn="ctr" rotWithShape="0">
                <a:schemeClr val="accent1"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Oval 7"/>
            <p:cNvSpPr/>
            <p:nvPr/>
          </p:nvSpPr>
          <p:spPr>
            <a:xfrm>
              <a:off x="5328746" y="1522450"/>
              <a:ext cx="1534508" cy="1534506"/>
            </a:xfrm>
            <a:prstGeom prst="ellipse">
              <a:avLst/>
            </a:prstGeom>
            <a:solidFill>
              <a:schemeClr val="accent1">
                <a:alpha val="48000"/>
              </a:schemeClr>
            </a:solidFill>
            <a:ln w="76200">
              <a:noFill/>
            </a:ln>
            <a:effectLst>
              <a:outerShdw blurRad="889000" sx="109000" sy="109000" algn="ctr" rotWithShape="0">
                <a:schemeClr val="accent1"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Oval 8"/>
            <p:cNvSpPr/>
            <p:nvPr/>
          </p:nvSpPr>
          <p:spPr>
            <a:xfrm>
              <a:off x="5738650" y="1932353"/>
              <a:ext cx="714700" cy="714700"/>
            </a:xfrm>
            <a:prstGeom prst="ellipse">
              <a:avLst/>
            </a:prstGeom>
            <a:solidFill>
              <a:schemeClr val="accent1">
                <a:alpha val="48000"/>
              </a:schemeClr>
            </a:solidFill>
            <a:ln w="76200">
              <a:noFill/>
            </a:ln>
            <a:effectLst>
              <a:outerShdw blurRad="889000" sx="109000" sy="109000" algn="ctr" rotWithShape="0">
                <a:schemeClr val="accent1"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B6BD8A79-6813-42E3-A0C1-B25AC3301F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4381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831095" y="1579684"/>
            <a:ext cx="5359857" cy="4019894"/>
          </a:xfrm>
          <a:prstGeom prst="rect">
            <a:avLst/>
          </a:prstGeom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3605E3B4-20E5-4FAB-98DD-C1C9B69922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10</a:t>
            </a:fld>
            <a:endParaRPr lang="fr-FR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6A00AA25-A57F-442B-951B-FB254314C959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21939" y="1140756"/>
            <a:ext cx="4879433" cy="1713850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5D14C61A-6EB6-4D7D-AF45-E3A8140EDE38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26916" y="3907170"/>
            <a:ext cx="4879433" cy="2449180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ED1CB6E3-74D9-42A0-8D9D-5AF4B2C3521B}"/>
              </a:ext>
            </a:extLst>
          </p:cNvPr>
          <p:cNvSpPr txBox="1"/>
          <p:nvPr/>
        </p:nvSpPr>
        <p:spPr>
          <a:xfrm>
            <a:off x="117860" y="2964479"/>
            <a:ext cx="728726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8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MIN</a:t>
            </a:r>
            <a:endParaRPr lang="zh-TW" altLang="en-US" sz="28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BADF190B-1D27-416B-80E7-EF6A7A8C19CE}"/>
              </a:ext>
            </a:extLst>
          </p:cNvPr>
          <p:cNvSpPr txBox="1"/>
          <p:nvPr/>
        </p:nvSpPr>
        <p:spPr>
          <a:xfrm>
            <a:off x="1221939" y="3392488"/>
            <a:ext cx="2052998" cy="424732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Simplified Provisions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E7F049B5-E33B-48DC-AE57-E2605E73E763}"/>
              </a:ext>
            </a:extLst>
          </p:cNvPr>
          <p:cNvSpPr txBox="1"/>
          <p:nvPr/>
        </p:nvSpPr>
        <p:spPr>
          <a:xfrm>
            <a:off x="1221939" y="506293"/>
            <a:ext cx="3851375" cy="424732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General Development Length Equation</a:t>
            </a:r>
          </a:p>
        </p:txBody>
      </p:sp>
      <p:cxnSp>
        <p:nvCxnSpPr>
          <p:cNvPr id="4" name="直線接點 3"/>
          <p:cNvCxnSpPr/>
          <p:nvPr/>
        </p:nvCxnSpPr>
        <p:spPr>
          <a:xfrm>
            <a:off x="1047565" y="630315"/>
            <a:ext cx="0" cy="2290438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/>
          <p:nvPr/>
        </p:nvCxnSpPr>
        <p:spPr>
          <a:xfrm>
            <a:off x="1047565" y="3525915"/>
            <a:ext cx="0" cy="289264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9D2531CC-47C1-4093-9FF2-3CF566553AD8}"/>
              </a:ext>
            </a:extLst>
          </p:cNvPr>
          <p:cNvCxnSpPr>
            <a:cxnSpLocks/>
          </p:cNvCxnSpPr>
          <p:nvPr/>
        </p:nvCxnSpPr>
        <p:spPr>
          <a:xfrm>
            <a:off x="6096000" y="3429000"/>
            <a:ext cx="75607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1729882"/>
              </p:ext>
            </p:extLst>
          </p:nvPr>
        </p:nvGraphicFramePr>
        <p:xfrm>
          <a:off x="7714356" y="5599577"/>
          <a:ext cx="3594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89" name="Equation" r:id="rId7" imgW="3593880" imgH="444240" progId="Equation.DSMT4">
                  <p:embed/>
                </p:oleObj>
              </mc:Choice>
              <mc:Fallback>
                <p:oleObj name="Equation" r:id="rId7" imgW="359388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714356" y="5599577"/>
                        <a:ext cx="3594100" cy="444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矩形 10"/>
          <p:cNvSpPr/>
          <p:nvPr/>
        </p:nvSpPr>
        <p:spPr>
          <a:xfrm>
            <a:off x="7545154" y="1188586"/>
            <a:ext cx="1465466" cy="424732"/>
          </a:xfrm>
          <a:prstGeom prst="rect">
            <a:avLst/>
          </a:prstGeom>
          <a:solidFill>
            <a:srgbClr val="F7F7F7"/>
          </a:solidFill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 Demand As</a:t>
            </a:r>
            <a:endParaRPr lang="zh-TW" altLang="en-US" dirty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8610600" y="4603898"/>
            <a:ext cx="92398" cy="46166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545154" y="1613318"/>
            <a:ext cx="2334101" cy="424732"/>
          </a:xfrm>
          <a:prstGeom prst="rect">
            <a:avLst/>
          </a:prstGeom>
          <a:solidFill>
            <a:srgbClr val="F7F7F7"/>
          </a:solidFill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 After Consider </a:t>
            </a:r>
            <a:r>
              <a:rPr lang="en-US" altLang="zh-TW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Ld</a:t>
            </a:r>
            <a:r>
              <a:rPr lang="en-US" altLang="zh-TW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As</a:t>
            </a:r>
            <a:endParaRPr lang="zh-TW" altLang="en-US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248545" y="4348716"/>
            <a:ext cx="4847455" cy="1467293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98760F35-09F2-1549-9899-B2AB1972A1B2}"/>
              </a:ext>
            </a:extLst>
          </p:cNvPr>
          <p:cNvCxnSpPr/>
          <p:nvPr/>
        </p:nvCxnSpPr>
        <p:spPr>
          <a:xfrm>
            <a:off x="8702998" y="4348716"/>
            <a:ext cx="0" cy="10662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5DE5CD4D-F281-7042-9525-7BD90F9FDD44}"/>
              </a:ext>
            </a:extLst>
          </p:cNvPr>
          <p:cNvCxnSpPr/>
          <p:nvPr/>
        </p:nvCxnSpPr>
        <p:spPr>
          <a:xfrm>
            <a:off x="9529763" y="4348716"/>
            <a:ext cx="0" cy="9805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箭頭接點 21">
            <a:extLst>
              <a:ext uri="{FF2B5EF4-FFF2-40B4-BE49-F238E27FC236}">
                <a16:creationId xmlns:a16="http://schemas.microsoft.com/office/drawing/2014/main" id="{7E672EDB-562C-B049-8622-94E512049A2A}"/>
              </a:ext>
            </a:extLst>
          </p:cNvPr>
          <p:cNvCxnSpPr/>
          <p:nvPr/>
        </p:nvCxnSpPr>
        <p:spPr>
          <a:xfrm>
            <a:off x="8688711" y="4800600"/>
            <a:ext cx="84105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418CB68B-3C5B-BF45-9C63-8AAE5FD0445E}"/>
              </a:ext>
            </a:extLst>
          </p:cNvPr>
          <p:cNvSpPr txBox="1"/>
          <p:nvPr/>
        </p:nvSpPr>
        <p:spPr>
          <a:xfrm>
            <a:off x="8949186" y="4400518"/>
            <a:ext cx="334387" cy="437043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kumimoji="1" lang="en-US" altLang="zh-TW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Ld</a:t>
            </a:r>
            <a:endParaRPr kumimoji="1"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6521566" y="2589623"/>
            <a:ext cx="471989" cy="42742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Top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6315453" y="4486313"/>
            <a:ext cx="884216" cy="42742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Bottom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8" name="直線單箭頭接點 17"/>
          <p:cNvCxnSpPr/>
          <p:nvPr/>
        </p:nvCxnSpPr>
        <p:spPr>
          <a:xfrm>
            <a:off x="7793665" y="2392326"/>
            <a:ext cx="28707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/>
          <p:nvPr/>
        </p:nvCxnSpPr>
        <p:spPr>
          <a:xfrm>
            <a:off x="7898579" y="2582536"/>
            <a:ext cx="28707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/>
          <p:nvPr/>
        </p:nvCxnSpPr>
        <p:spPr>
          <a:xfrm>
            <a:off x="7990808" y="2803336"/>
            <a:ext cx="28707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/>
          <p:nvPr/>
        </p:nvCxnSpPr>
        <p:spPr>
          <a:xfrm>
            <a:off x="8080744" y="3006301"/>
            <a:ext cx="28707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/>
          <p:nvPr/>
        </p:nvCxnSpPr>
        <p:spPr>
          <a:xfrm>
            <a:off x="8185658" y="3224763"/>
            <a:ext cx="28707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/>
          <p:nvPr/>
        </p:nvCxnSpPr>
        <p:spPr>
          <a:xfrm>
            <a:off x="8323521" y="3429000"/>
            <a:ext cx="28707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3247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110718" y="1731756"/>
            <a:ext cx="6095238" cy="4571429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4" y="1733466"/>
            <a:ext cx="6095238" cy="4571429"/>
          </a:xfrm>
          <a:prstGeom prst="rect">
            <a:avLst/>
          </a:prstGeom>
        </p:spPr>
      </p:pic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Combinations</a:t>
            </a:r>
            <a:endParaRPr lang="zh-TW" altLang="en-US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11</a:t>
            </a:fld>
            <a:endParaRPr lang="fr-FR"/>
          </a:p>
        </p:txBody>
      </p:sp>
      <p:sp>
        <p:nvSpPr>
          <p:cNvPr id="31" name="文字方塊 30"/>
          <p:cNvSpPr txBox="1"/>
          <p:nvPr/>
        </p:nvSpPr>
        <p:spPr>
          <a:xfrm>
            <a:off x="7032382" y="2307894"/>
            <a:ext cx="1549463" cy="46166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 Consider </a:t>
            </a:r>
            <a:r>
              <a:rPr lang="en-US" altLang="zh-TW" sz="2000" dirty="0" err="1" smtClean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Ld</a:t>
            </a:r>
            <a:endParaRPr lang="zh-TW" altLang="en-US" sz="2000" dirty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936382" y="2307894"/>
            <a:ext cx="1549463" cy="46166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 Consider </a:t>
            </a:r>
            <a:r>
              <a:rPr lang="en-US" altLang="zh-TW" sz="2000" dirty="0" err="1" smtClean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Ld</a:t>
            </a:r>
            <a:endParaRPr lang="zh-TW" altLang="en-US" sz="2000" dirty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2290584" y="1791102"/>
            <a:ext cx="1579920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Multi-Cut-3</a:t>
            </a:r>
            <a:endParaRPr lang="zh-TW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8368139" y="1792526"/>
            <a:ext cx="1579920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Multi-Cut-2</a:t>
            </a:r>
            <a:endParaRPr lang="zh-TW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1272910" y="5910088"/>
            <a:ext cx="372859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0.1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4708872" y="5910088"/>
            <a:ext cx="412934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0.9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10762EEB-D746-426A-B339-10C8496FD8C4}"/>
              </a:ext>
            </a:extLst>
          </p:cNvPr>
          <p:cNvSpPr txBox="1"/>
          <p:nvPr/>
        </p:nvSpPr>
        <p:spPr>
          <a:xfrm>
            <a:off x="1587527" y="6004357"/>
            <a:ext cx="270267" cy="326884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Ln</a:t>
            </a:r>
            <a:endParaRPr lang="zh-TW" altLang="en-US" sz="1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C97A6667-4FDD-4B02-B222-C2D3D7E73B73}"/>
              </a:ext>
            </a:extLst>
          </p:cNvPr>
          <p:cNvSpPr txBox="1"/>
          <p:nvPr/>
        </p:nvSpPr>
        <p:spPr>
          <a:xfrm>
            <a:off x="5061905" y="6021269"/>
            <a:ext cx="270267" cy="326884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Ln</a:t>
            </a:r>
            <a:endParaRPr lang="zh-TW" altLang="en-US" sz="1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5860006" y="3062295"/>
            <a:ext cx="471989" cy="42742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Top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5653890" y="4818542"/>
            <a:ext cx="884216" cy="42742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Bottom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9618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2" y="1536691"/>
            <a:ext cx="6095238" cy="4571429"/>
          </a:xfrm>
          <a:prstGeom prst="rect">
            <a:avLst/>
          </a:prstGeom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08C3D0B9-BC05-4810-B7A6-4BAFB4EB87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12</a:t>
            </a:fld>
            <a:endParaRPr lang="fr-FR"/>
          </a:p>
        </p:txBody>
      </p:sp>
      <p:sp>
        <p:nvSpPr>
          <p:cNvPr id="5" name="文字方塊 4"/>
          <p:cNvSpPr txBox="1"/>
          <p:nvPr/>
        </p:nvSpPr>
        <p:spPr>
          <a:xfrm>
            <a:off x="839788" y="711204"/>
            <a:ext cx="1519006" cy="46166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 Demand As</a:t>
            </a:r>
            <a:endParaRPr lang="zh-TW" altLang="en-US" sz="2000" dirty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839788" y="1155582"/>
            <a:ext cx="1881284" cy="46166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000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 Consider </a:t>
            </a:r>
            <a:r>
              <a:rPr lang="en-US" altLang="zh-TW" sz="2000" dirty="0" err="1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Ld</a:t>
            </a:r>
            <a:r>
              <a:rPr lang="en-US" altLang="zh-TW" sz="2000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As</a:t>
            </a:r>
            <a:endParaRPr lang="zh-TW" altLang="en-US" sz="2000" dirty="0">
              <a:solidFill>
                <a:schemeClr val="accent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839788" y="1599960"/>
            <a:ext cx="1334661" cy="46166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 Design As</a:t>
            </a:r>
            <a:endParaRPr lang="zh-TW" altLang="en-US" sz="20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8075582" y="811570"/>
            <a:ext cx="2144177" cy="46166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zh-TW" alt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傳統梁鋼筋配置</a:t>
            </a:r>
            <a:r>
              <a:rPr lang="zh-TW" alt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圖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89351A6F-C48D-0646-81AB-0B2C40694337}"/>
              </a:ext>
            </a:extLst>
          </p:cNvPr>
          <p:cNvSpPr txBox="1"/>
          <p:nvPr/>
        </p:nvSpPr>
        <p:spPr>
          <a:xfrm>
            <a:off x="2379485" y="1847912"/>
            <a:ext cx="1336263" cy="42742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kumimoji="1" lang="en-US" altLang="zh-CN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Multi-Cut-2</a:t>
            </a:r>
            <a:endParaRPr kumimoji="1"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96000" y="1348955"/>
            <a:ext cx="6103346" cy="4683445"/>
          </a:xfrm>
          <a:prstGeom prst="rect">
            <a:avLst/>
          </a:prstGeom>
        </p:spPr>
      </p:pic>
      <p:cxnSp>
        <p:nvCxnSpPr>
          <p:cNvPr id="13" name="直線單箭頭接點 12"/>
          <p:cNvCxnSpPr/>
          <p:nvPr/>
        </p:nvCxnSpPr>
        <p:spPr>
          <a:xfrm>
            <a:off x="9147673" y="3200400"/>
            <a:ext cx="0" cy="4902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7562622" y="6108120"/>
            <a:ext cx="3170099" cy="46166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zh-TW" alt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多點斷筋</a:t>
            </a:r>
            <a:r>
              <a:rPr lang="zh-TW" alt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梁鋼筋</a:t>
            </a:r>
            <a:r>
              <a:rPr lang="zh-TW" alt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配置示意圖</a:t>
            </a:r>
          </a:p>
        </p:txBody>
      </p:sp>
    </p:spTree>
    <p:extLst>
      <p:ext uri="{BB962C8B-B14F-4D97-AF65-F5344CB8AC3E}">
        <p14:creationId xmlns:p14="http://schemas.microsoft.com/office/powerpoint/2010/main" val="39466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8697912" cy="701731"/>
          </a:xfrm>
        </p:spPr>
        <p:txBody>
          <a:bodyPr/>
          <a:lstStyle/>
          <a:p>
            <a:r>
              <a:rPr lang="en-US" altLang="zh-TW" dirty="0"/>
              <a:t>Multi-Cut-2 vs Tradition</a:t>
            </a:r>
            <a:endParaRPr lang="zh-TW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13</a:t>
            </a:fld>
            <a:endParaRPr lang="fr-FR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1752561"/>
            <a:ext cx="6095238" cy="4552381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920097" y="1362131"/>
            <a:ext cx="1549463" cy="46166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000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 Consider </a:t>
            </a:r>
            <a:r>
              <a:rPr lang="en-US" altLang="zh-TW" sz="2000" dirty="0" err="1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Ld</a:t>
            </a:r>
            <a:endParaRPr lang="zh-TW" altLang="en-US" sz="2000" dirty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920097" y="1751033"/>
            <a:ext cx="1183850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000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 Tradition</a:t>
            </a:r>
            <a:endParaRPr lang="zh-TW" altLang="en-US" sz="2000" dirty="0">
              <a:solidFill>
                <a:schemeClr val="accent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843869" y="2477354"/>
            <a:ext cx="2003736" cy="461665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0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Multi-Cut-2 82%</a:t>
            </a:r>
            <a:endParaRPr lang="zh-TW" altLang="en-US" sz="20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2082439" y="4590902"/>
            <a:ext cx="1829988" cy="46166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0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Multi-Cut-2</a:t>
            </a:r>
            <a:r>
              <a:rPr lang="zh-TW" altLang="en-US" sz="20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20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91%</a:t>
            </a:r>
            <a:endParaRPr lang="zh-TW" altLang="en-US" sz="20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86DDA74E-595C-4D8E-9A81-8895915F55D8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95235" y="1751033"/>
            <a:ext cx="6095238" cy="4552381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317EB3DC-B109-4095-939E-09BFE702F091}"/>
              </a:ext>
            </a:extLst>
          </p:cNvPr>
          <p:cNvSpPr txBox="1"/>
          <p:nvPr/>
        </p:nvSpPr>
        <p:spPr>
          <a:xfrm>
            <a:off x="6907032" y="1749505"/>
            <a:ext cx="1183850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000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 Tradition</a:t>
            </a:r>
            <a:endParaRPr lang="zh-TW" altLang="en-US" sz="2000" dirty="0">
              <a:solidFill>
                <a:schemeClr val="accent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BC53D293-AF90-480E-A47B-C9C03323F7DE}"/>
              </a:ext>
            </a:extLst>
          </p:cNvPr>
          <p:cNvSpPr txBox="1"/>
          <p:nvPr/>
        </p:nvSpPr>
        <p:spPr>
          <a:xfrm>
            <a:off x="6907032" y="859101"/>
            <a:ext cx="1509388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0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 Multi-Cut-2</a:t>
            </a:r>
            <a:endParaRPr lang="zh-TW" altLang="en-US" sz="20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46922079-C0FE-4854-AF95-AA5B99A96DAB}"/>
              </a:ext>
            </a:extLst>
          </p:cNvPr>
          <p:cNvSpPr txBox="1"/>
          <p:nvPr/>
        </p:nvSpPr>
        <p:spPr>
          <a:xfrm>
            <a:off x="6907032" y="1341342"/>
            <a:ext cx="1549463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000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 Consider </a:t>
            </a:r>
            <a:r>
              <a:rPr lang="en-US" altLang="zh-TW" sz="2000" dirty="0" err="1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Ld</a:t>
            </a:r>
            <a:endParaRPr lang="zh-TW" altLang="en-US" sz="2000" dirty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8733607" y="6052017"/>
            <a:ext cx="818494" cy="313932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Length(cm)</a:t>
            </a:r>
            <a:endParaRPr lang="zh-TW" altLang="en-US" sz="1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2636845" y="6052017"/>
            <a:ext cx="818494" cy="313932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Length(cm)</a:t>
            </a:r>
            <a:endParaRPr lang="zh-TW" altLang="en-US" sz="1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6060512" y="3880548"/>
            <a:ext cx="608500" cy="293350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As(cm2)</a:t>
            </a:r>
            <a:endParaRPr lang="zh-TW" altLang="en-US" sz="1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0" y="3880548"/>
            <a:ext cx="608500" cy="293350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As(cm2)</a:t>
            </a:r>
            <a:endParaRPr lang="zh-TW" altLang="en-US" sz="1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5860005" y="2726336"/>
            <a:ext cx="471989" cy="42742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Top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5657474" y="4644044"/>
            <a:ext cx="884216" cy="42742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Bottom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848986" y="2477353"/>
            <a:ext cx="329609" cy="1260000"/>
          </a:xfrm>
          <a:prstGeom prst="rect">
            <a:avLst/>
          </a:prstGeom>
          <a:solidFill>
            <a:srgbClr val="1ABC9C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1742129" y="3193257"/>
            <a:ext cx="648000" cy="540000"/>
          </a:xfrm>
          <a:prstGeom prst="rect">
            <a:avLst/>
          </a:prstGeom>
          <a:solidFill>
            <a:srgbClr val="1ABC9C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/>
          <p:cNvSpPr/>
          <p:nvPr/>
        </p:nvSpPr>
        <p:spPr>
          <a:xfrm>
            <a:off x="951996" y="4769484"/>
            <a:ext cx="758422" cy="335662"/>
          </a:xfrm>
          <a:prstGeom prst="rect">
            <a:avLst/>
          </a:prstGeom>
          <a:solidFill>
            <a:srgbClr val="1ABC9C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/>
          <p:cNvSpPr/>
          <p:nvPr/>
        </p:nvSpPr>
        <p:spPr>
          <a:xfrm>
            <a:off x="4040372" y="5041935"/>
            <a:ext cx="352474" cy="582688"/>
          </a:xfrm>
          <a:prstGeom prst="rect">
            <a:avLst/>
          </a:prstGeom>
          <a:solidFill>
            <a:srgbClr val="1ABC9C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/>
          <p:cNvSpPr/>
          <p:nvPr/>
        </p:nvSpPr>
        <p:spPr>
          <a:xfrm>
            <a:off x="9452345" y="2477353"/>
            <a:ext cx="522393" cy="162000"/>
          </a:xfrm>
          <a:prstGeom prst="rect">
            <a:avLst/>
          </a:prstGeom>
          <a:solidFill>
            <a:srgbClr val="1ABC9C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 25"/>
          <p:cNvSpPr/>
          <p:nvPr/>
        </p:nvSpPr>
        <p:spPr>
          <a:xfrm>
            <a:off x="1742935" y="5126411"/>
            <a:ext cx="100933" cy="508846"/>
          </a:xfrm>
          <a:prstGeom prst="rect">
            <a:avLst/>
          </a:prstGeom>
          <a:solidFill>
            <a:schemeClr val="accent3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/>
          <p:cNvSpPr/>
          <p:nvPr/>
        </p:nvSpPr>
        <p:spPr>
          <a:xfrm>
            <a:off x="8499027" y="4871988"/>
            <a:ext cx="1437346" cy="359231"/>
          </a:xfrm>
          <a:prstGeom prst="rect">
            <a:avLst/>
          </a:prstGeom>
          <a:solidFill>
            <a:schemeClr val="accent3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矩形 27"/>
          <p:cNvSpPr/>
          <p:nvPr/>
        </p:nvSpPr>
        <p:spPr>
          <a:xfrm>
            <a:off x="9012873" y="2632951"/>
            <a:ext cx="439472" cy="634736"/>
          </a:xfrm>
          <a:prstGeom prst="rect">
            <a:avLst/>
          </a:prstGeom>
          <a:solidFill>
            <a:schemeClr val="accent3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 28"/>
          <p:cNvSpPr/>
          <p:nvPr/>
        </p:nvSpPr>
        <p:spPr>
          <a:xfrm>
            <a:off x="9955056" y="5269467"/>
            <a:ext cx="120838" cy="355156"/>
          </a:xfrm>
          <a:prstGeom prst="rect">
            <a:avLst/>
          </a:prstGeom>
          <a:solidFill>
            <a:srgbClr val="1ABC9C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矩形 29"/>
          <p:cNvSpPr/>
          <p:nvPr/>
        </p:nvSpPr>
        <p:spPr>
          <a:xfrm>
            <a:off x="8900692" y="2491342"/>
            <a:ext cx="112181" cy="113636"/>
          </a:xfrm>
          <a:prstGeom prst="rect">
            <a:avLst/>
          </a:prstGeom>
          <a:solidFill>
            <a:srgbClr val="1ABC9C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矩形 30"/>
          <p:cNvSpPr/>
          <p:nvPr/>
        </p:nvSpPr>
        <p:spPr>
          <a:xfrm>
            <a:off x="8521596" y="5226937"/>
            <a:ext cx="45719" cy="280728"/>
          </a:xfrm>
          <a:prstGeom prst="rect">
            <a:avLst/>
          </a:prstGeom>
          <a:solidFill>
            <a:schemeClr val="accent3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7669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en-US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fr-FR" altLang="zh-TW" dirty="0">
              <a:solidFill>
                <a:srgbClr val="1ABC9C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14</a:t>
            </a:fld>
            <a:endParaRPr lang="fr-FR"/>
          </a:p>
        </p:txBody>
      </p:sp>
      <p:sp>
        <p:nvSpPr>
          <p:cNvPr id="4" name="TextBox 8"/>
          <p:cNvSpPr txBox="1"/>
          <p:nvPr/>
        </p:nvSpPr>
        <p:spPr>
          <a:xfrm>
            <a:off x="2248811" y="3683683"/>
            <a:ext cx="1692000" cy="52322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/>
          <a:p>
            <a:r>
              <a:rPr lang="fr-FR" sz="2800" dirty="0">
                <a:solidFill>
                  <a:schemeClr val="accent1"/>
                </a:solidFill>
              </a:rPr>
              <a:t>Part 1</a:t>
            </a:r>
          </a:p>
        </p:txBody>
      </p:sp>
      <p:sp>
        <p:nvSpPr>
          <p:cNvPr id="5" name="TextBox 9"/>
          <p:cNvSpPr txBox="1"/>
          <p:nvPr/>
        </p:nvSpPr>
        <p:spPr>
          <a:xfrm>
            <a:off x="2248811" y="4206903"/>
            <a:ext cx="1692000" cy="39389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Objective</a:t>
            </a:r>
          </a:p>
        </p:txBody>
      </p:sp>
      <p:grpSp>
        <p:nvGrpSpPr>
          <p:cNvPr id="6" name="Group 21"/>
          <p:cNvGrpSpPr/>
          <p:nvPr/>
        </p:nvGrpSpPr>
        <p:grpSpPr>
          <a:xfrm>
            <a:off x="2073168" y="5431842"/>
            <a:ext cx="364329" cy="364329"/>
            <a:chOff x="3173014" y="2956717"/>
            <a:chExt cx="944566" cy="944566"/>
          </a:xfrm>
        </p:grpSpPr>
        <p:sp>
          <p:nvSpPr>
            <p:cNvPr id="7" name="Oval 23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Oval 22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9" name="Straight Connector 33"/>
          <p:cNvCxnSpPr>
            <a:stCxn id="7" idx="6"/>
          </p:cNvCxnSpPr>
          <p:nvPr/>
        </p:nvCxnSpPr>
        <p:spPr>
          <a:xfrm>
            <a:off x="2437497" y="5614007"/>
            <a:ext cx="216000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49"/>
          <p:cNvGrpSpPr/>
          <p:nvPr/>
        </p:nvGrpSpPr>
        <p:grpSpPr>
          <a:xfrm>
            <a:off x="4587903" y="5431842"/>
            <a:ext cx="364329" cy="364329"/>
            <a:chOff x="3173014" y="2956717"/>
            <a:chExt cx="944566" cy="944566"/>
          </a:xfrm>
        </p:grpSpPr>
        <p:sp>
          <p:nvSpPr>
            <p:cNvPr id="11" name="Oval 50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" name="Oval 51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13" name="Straight Connector 52"/>
          <p:cNvCxnSpPr>
            <a:stCxn id="11" idx="6"/>
          </p:cNvCxnSpPr>
          <p:nvPr/>
        </p:nvCxnSpPr>
        <p:spPr>
          <a:xfrm>
            <a:off x="4952232" y="5614007"/>
            <a:ext cx="216000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53"/>
          <p:cNvGrpSpPr/>
          <p:nvPr/>
        </p:nvGrpSpPr>
        <p:grpSpPr>
          <a:xfrm>
            <a:off x="7113274" y="5431842"/>
            <a:ext cx="364329" cy="364329"/>
            <a:chOff x="3173014" y="2956717"/>
            <a:chExt cx="944566" cy="944566"/>
          </a:xfrm>
        </p:grpSpPr>
        <p:sp>
          <p:nvSpPr>
            <p:cNvPr id="15" name="Oval 54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" name="Oval 55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17" name="Straight Connector 56"/>
          <p:cNvCxnSpPr>
            <a:stCxn id="15" idx="6"/>
          </p:cNvCxnSpPr>
          <p:nvPr/>
        </p:nvCxnSpPr>
        <p:spPr>
          <a:xfrm>
            <a:off x="7477603" y="5614007"/>
            <a:ext cx="216000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61"/>
          <p:cNvGrpSpPr/>
          <p:nvPr/>
        </p:nvGrpSpPr>
        <p:grpSpPr>
          <a:xfrm>
            <a:off x="9654715" y="5431842"/>
            <a:ext cx="364329" cy="364329"/>
            <a:chOff x="3173014" y="2956717"/>
            <a:chExt cx="944566" cy="944566"/>
          </a:xfrm>
        </p:grpSpPr>
        <p:sp>
          <p:nvSpPr>
            <p:cNvPr id="19" name="Oval 6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" name="Oval 63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21" name="Straight Connector 69"/>
          <p:cNvCxnSpPr/>
          <p:nvPr/>
        </p:nvCxnSpPr>
        <p:spPr>
          <a:xfrm flipV="1">
            <a:off x="2248811" y="3817257"/>
            <a:ext cx="0" cy="1614586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72"/>
          <p:cNvCxnSpPr/>
          <p:nvPr/>
        </p:nvCxnSpPr>
        <p:spPr>
          <a:xfrm flipV="1">
            <a:off x="4762369" y="2191657"/>
            <a:ext cx="0" cy="3240186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74"/>
          <p:cNvSpPr txBox="1"/>
          <p:nvPr/>
        </p:nvSpPr>
        <p:spPr>
          <a:xfrm>
            <a:off x="4762369" y="2026815"/>
            <a:ext cx="1692000" cy="52322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>
            <a:defPPr>
              <a:defRPr lang="fr-FR"/>
            </a:defPPr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fr-FR" altLang="zh-TW" dirty="0"/>
              <a:t>Part 2</a:t>
            </a:r>
          </a:p>
        </p:txBody>
      </p:sp>
      <p:sp>
        <p:nvSpPr>
          <p:cNvPr id="24" name="TextBox 75"/>
          <p:cNvSpPr txBox="1"/>
          <p:nvPr/>
        </p:nvSpPr>
        <p:spPr>
          <a:xfrm>
            <a:off x="4762369" y="2550035"/>
            <a:ext cx="1692000" cy="1089529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>
            <a:defPPr>
              <a:defRPr lang="fr-FR"/>
            </a:defPPr>
            <a:lvl1pPr>
              <a:lnSpc>
                <a:spcPct val="120000"/>
              </a:lnSpc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fr-FR" altLang="zh-TW"/>
              <a:t>Flexural Reinforcement Multi-Cut</a:t>
            </a:r>
            <a:endParaRPr lang="fr-FR" altLang="zh-TW" dirty="0"/>
          </a:p>
        </p:txBody>
      </p:sp>
      <p:sp>
        <p:nvSpPr>
          <p:cNvPr id="25" name="TextBox 81"/>
          <p:cNvSpPr txBox="1"/>
          <p:nvPr/>
        </p:nvSpPr>
        <p:spPr>
          <a:xfrm>
            <a:off x="7281009" y="3683683"/>
            <a:ext cx="1692000" cy="52322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/>
          <a:p>
            <a:r>
              <a:rPr lang="fr-FR" altLang="zh-TW" sz="2800" dirty="0">
                <a:solidFill>
                  <a:schemeClr val="accent1"/>
                </a:solidFill>
              </a:rPr>
              <a:t>Part 3</a:t>
            </a:r>
          </a:p>
        </p:txBody>
      </p:sp>
      <p:sp>
        <p:nvSpPr>
          <p:cNvPr id="26" name="TextBox 82"/>
          <p:cNvSpPr txBox="1"/>
          <p:nvPr/>
        </p:nvSpPr>
        <p:spPr>
          <a:xfrm>
            <a:off x="7281009" y="4206903"/>
            <a:ext cx="1692000" cy="39389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Condition</a:t>
            </a:r>
          </a:p>
        </p:txBody>
      </p:sp>
      <p:cxnSp>
        <p:nvCxnSpPr>
          <p:cNvPr id="27" name="Straight Connector 83"/>
          <p:cNvCxnSpPr/>
          <p:nvPr/>
        </p:nvCxnSpPr>
        <p:spPr>
          <a:xfrm flipV="1">
            <a:off x="7281009" y="3817257"/>
            <a:ext cx="0" cy="1614586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87"/>
          <p:cNvCxnSpPr/>
          <p:nvPr/>
        </p:nvCxnSpPr>
        <p:spPr>
          <a:xfrm flipV="1">
            <a:off x="9813846" y="2191657"/>
            <a:ext cx="0" cy="3240186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88"/>
          <p:cNvSpPr txBox="1"/>
          <p:nvPr/>
        </p:nvSpPr>
        <p:spPr>
          <a:xfrm>
            <a:off x="9792580" y="2026815"/>
            <a:ext cx="1692000" cy="52322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>
            <a:defPPr>
              <a:defRPr lang="fr-FR"/>
            </a:defPPr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fr-FR" altLang="zh-TW" dirty="0"/>
              <a:t>Part 4</a:t>
            </a:r>
          </a:p>
        </p:txBody>
      </p:sp>
      <p:sp>
        <p:nvSpPr>
          <p:cNvPr id="30" name="TextBox 89"/>
          <p:cNvSpPr txBox="1"/>
          <p:nvPr/>
        </p:nvSpPr>
        <p:spPr>
          <a:xfrm>
            <a:off x="9792580" y="2550035"/>
            <a:ext cx="1692000" cy="734945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>
            <a:defPPr>
              <a:defRPr lang="fr-FR"/>
            </a:defPPr>
            <a:lvl1pPr>
              <a:lnSpc>
                <a:spcPct val="120000"/>
              </a:lnSpc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fr-FR" dirty="0" err="1"/>
              <a:t>Seismic</a:t>
            </a:r>
            <a:r>
              <a:rPr lang="fr-FR" dirty="0"/>
              <a:t> Verification</a:t>
            </a:r>
          </a:p>
        </p:txBody>
      </p:sp>
    </p:spTree>
    <p:extLst>
      <p:ext uri="{BB962C8B-B14F-4D97-AF65-F5344CB8AC3E}">
        <p14:creationId xmlns:p14="http://schemas.microsoft.com/office/powerpoint/2010/main" val="289126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96762" y="1521414"/>
            <a:ext cx="6095238" cy="4571429"/>
          </a:xfrm>
          <a:prstGeom prst="rect">
            <a:avLst/>
          </a:prstGeom>
        </p:spPr>
      </p:pic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15</a:t>
            </a:fld>
            <a:endParaRPr lang="fr-FR"/>
          </a:p>
        </p:txBody>
      </p:sp>
      <p:pic>
        <p:nvPicPr>
          <p:cNvPr id="16" name="圖片 15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100150" y="0"/>
            <a:ext cx="2211485" cy="3429000"/>
          </a:xfrm>
          <a:prstGeom prst="rect">
            <a:avLst/>
          </a:prstGeom>
        </p:spPr>
      </p:pic>
      <p:pic>
        <p:nvPicPr>
          <p:cNvPr id="17" name="圖片 16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31305" y="3429000"/>
            <a:ext cx="3775278" cy="3429000"/>
          </a:xfrm>
          <a:prstGeom prst="rect">
            <a:avLst/>
          </a:prstGeom>
        </p:spPr>
      </p:pic>
      <p:cxnSp>
        <p:nvCxnSpPr>
          <p:cNvPr id="5" name="直線單箭頭接點 4"/>
          <p:cNvCxnSpPr/>
          <p:nvPr/>
        </p:nvCxnSpPr>
        <p:spPr>
          <a:xfrm>
            <a:off x="4710223" y="3040912"/>
            <a:ext cx="118021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/>
          <p:cNvSpPr txBox="1"/>
          <p:nvPr/>
        </p:nvSpPr>
        <p:spPr>
          <a:xfrm>
            <a:off x="725415" y="1714500"/>
            <a:ext cx="1374735" cy="42806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zh-TW" alt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台北住宅案</a:t>
            </a:r>
          </a:p>
        </p:txBody>
      </p:sp>
      <p:sp>
        <p:nvSpPr>
          <p:cNvPr id="21" name="文字方塊 20"/>
          <p:cNvSpPr txBox="1"/>
          <p:nvPr/>
        </p:nvSpPr>
        <p:spPr>
          <a:xfrm>
            <a:off x="3949191" y="5875119"/>
            <a:ext cx="1631216" cy="42806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TW" alt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高雄物流中心</a:t>
            </a:r>
          </a:p>
        </p:txBody>
      </p:sp>
      <p:sp>
        <p:nvSpPr>
          <p:cNvPr id="22" name="文字方塊 21"/>
          <p:cNvSpPr txBox="1"/>
          <p:nvPr/>
        </p:nvSpPr>
        <p:spPr>
          <a:xfrm>
            <a:off x="6805669" y="1521414"/>
            <a:ext cx="1187184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 Demand</a:t>
            </a:r>
            <a:endParaRPr lang="zh-TW" altLang="en-US" sz="2000" dirty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10251874" y="1533005"/>
            <a:ext cx="1424557" cy="437043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 Multi-Cut-2</a:t>
            </a:r>
            <a:endParaRPr lang="zh-TW" altLang="en-US" sz="20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8530438" y="1521414"/>
            <a:ext cx="1183850" cy="42742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 Tradition</a:t>
            </a:r>
            <a:endParaRPr lang="zh-TW" altLang="en-US" sz="2000" dirty="0">
              <a:solidFill>
                <a:schemeClr val="accent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198846" y="2413593"/>
            <a:ext cx="299692" cy="1393536"/>
          </a:xfrm>
          <a:prstGeom prst="rect">
            <a:avLst/>
          </a:prstGeom>
          <a:solidFill>
            <a:srgbClr val="1ABC9C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9962707" y="2233555"/>
            <a:ext cx="257268" cy="1573574"/>
          </a:xfrm>
          <a:prstGeom prst="rect">
            <a:avLst/>
          </a:prstGeom>
          <a:solidFill>
            <a:srgbClr val="1ABC9C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/>
          <p:cNvSpPr/>
          <p:nvPr/>
        </p:nvSpPr>
        <p:spPr>
          <a:xfrm>
            <a:off x="7947523" y="5145376"/>
            <a:ext cx="230057" cy="287861"/>
          </a:xfrm>
          <a:prstGeom prst="rect">
            <a:avLst/>
          </a:prstGeom>
          <a:solidFill>
            <a:srgbClr val="1ABC9C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/>
          <p:cNvSpPr/>
          <p:nvPr/>
        </p:nvSpPr>
        <p:spPr>
          <a:xfrm>
            <a:off x="10104946" y="5246776"/>
            <a:ext cx="421287" cy="186461"/>
          </a:xfrm>
          <a:prstGeom prst="rect">
            <a:avLst/>
          </a:prstGeom>
          <a:solidFill>
            <a:srgbClr val="1ABC9C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9879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1736383"/>
            <a:ext cx="6095238" cy="4571429"/>
          </a:xfrm>
          <a:prstGeom prst="rect">
            <a:avLst/>
          </a:prstGeom>
        </p:spPr>
      </p:pic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16</a:t>
            </a:fld>
            <a:endParaRPr lang="fr-FR"/>
          </a:p>
        </p:txBody>
      </p:sp>
      <p:graphicFrame>
        <p:nvGraphicFramePr>
          <p:cNvPr id="18" name="物件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8367289"/>
              </p:ext>
            </p:extLst>
          </p:nvPr>
        </p:nvGraphicFramePr>
        <p:xfrm>
          <a:off x="7545774" y="3635515"/>
          <a:ext cx="43053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19" name="Equation" r:id="rId5" imgW="4305240" imgH="520560" progId="Equation.DSMT4">
                  <p:embed/>
                </p:oleObj>
              </mc:Choice>
              <mc:Fallback>
                <p:oleObj name="Equation" r:id="rId5" imgW="4305240" imgH="520560" progId="Equation.DSMT4">
                  <p:embed/>
                  <p:pic>
                    <p:nvPicPr>
                      <p:cNvPr id="18" name="物件 1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545774" y="3635515"/>
                        <a:ext cx="4305300" cy="520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字方塊 2"/>
          <p:cNvSpPr txBox="1"/>
          <p:nvPr/>
        </p:nvSpPr>
        <p:spPr>
          <a:xfrm>
            <a:off x="6822035" y="2723805"/>
            <a:ext cx="4738220" cy="628442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32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Short</a:t>
            </a:r>
            <a:r>
              <a:rPr lang="en-US" altLang="zh-TW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Development Length</a:t>
            </a:r>
            <a:endParaRPr lang="zh-TW" altLang="en-US" sz="3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8" name="直線單箭頭接點 7"/>
          <p:cNvCxnSpPr/>
          <p:nvPr/>
        </p:nvCxnSpPr>
        <p:spPr>
          <a:xfrm>
            <a:off x="4720852" y="2685359"/>
            <a:ext cx="45720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4803187" y="1971870"/>
            <a:ext cx="353623" cy="42742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Ld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984860" y="1270091"/>
            <a:ext cx="1519006" cy="42742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000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 Demand As</a:t>
            </a:r>
          </a:p>
        </p:txBody>
      </p:sp>
      <p:cxnSp>
        <p:nvCxnSpPr>
          <p:cNvPr id="10" name="直線接點 9"/>
          <p:cNvCxnSpPr/>
          <p:nvPr/>
        </p:nvCxnSpPr>
        <p:spPr>
          <a:xfrm>
            <a:off x="4720852" y="2216974"/>
            <a:ext cx="0" cy="9300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>
            <a:off x="5178052" y="2216974"/>
            <a:ext cx="0" cy="9300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/>
          <p:cNvSpPr txBox="1"/>
          <p:nvPr/>
        </p:nvSpPr>
        <p:spPr>
          <a:xfrm>
            <a:off x="7545774" y="4375685"/>
            <a:ext cx="1796326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Beam Length</a:t>
            </a:r>
            <a:endParaRPr lang="zh-TW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25" name="直線接點 24"/>
          <p:cNvCxnSpPr/>
          <p:nvPr/>
        </p:nvCxnSpPr>
        <p:spPr>
          <a:xfrm>
            <a:off x="7320775" y="3724897"/>
            <a:ext cx="0" cy="1126602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980191" y="1741038"/>
            <a:ext cx="1881284" cy="46166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0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 Consider </a:t>
            </a:r>
            <a:r>
              <a:rPr lang="en-US" altLang="zh-TW" sz="2000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Ld</a:t>
            </a:r>
            <a:r>
              <a:rPr lang="en-US" altLang="zh-TW" sz="20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As</a:t>
            </a:r>
            <a:endParaRPr lang="zh-TW" altLang="en-US" sz="20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665442" y="518"/>
            <a:ext cx="2430558" cy="1822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585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62" y="1731755"/>
            <a:ext cx="6095238" cy="4571429"/>
          </a:xfrm>
          <a:prstGeom prst="rect">
            <a:avLst/>
          </a:prstGeom>
        </p:spPr>
      </p:pic>
      <p:sp>
        <p:nvSpPr>
          <p:cNvPr id="18" name="文字版面配置區 17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en-US" altLang="zh-TW" dirty="0"/>
              <a:t>Moment </a:t>
            </a:r>
            <a:r>
              <a:rPr lang="en-US" altLang="zh-TW" dirty="0">
                <a:solidFill>
                  <a:schemeClr val="accent1"/>
                </a:solidFill>
              </a:rPr>
              <a:t>Decay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17</a:t>
            </a:fld>
            <a:endParaRPr lang="fr-FR"/>
          </a:p>
        </p:txBody>
      </p:sp>
      <p:cxnSp>
        <p:nvCxnSpPr>
          <p:cNvPr id="15" name="直線單箭頭接點 14"/>
          <p:cNvCxnSpPr/>
          <p:nvPr/>
        </p:nvCxnSpPr>
        <p:spPr>
          <a:xfrm flipH="1">
            <a:off x="5106904" y="2448160"/>
            <a:ext cx="301025" cy="77350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/>
          <p:cNvSpPr txBox="1"/>
          <p:nvPr/>
        </p:nvSpPr>
        <p:spPr>
          <a:xfrm>
            <a:off x="795942" y="1731755"/>
            <a:ext cx="2501647" cy="42742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 Moment Demand As</a:t>
            </a:r>
            <a:endParaRPr lang="zh-TW" altLang="en-US" sz="20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96000" y="1731755"/>
            <a:ext cx="6096000" cy="4572001"/>
          </a:xfrm>
          <a:prstGeom prst="rect">
            <a:avLst/>
          </a:prstGeom>
        </p:spPr>
      </p:pic>
      <p:cxnSp>
        <p:nvCxnSpPr>
          <p:cNvPr id="14" name="直線單箭頭接點 13"/>
          <p:cNvCxnSpPr/>
          <p:nvPr/>
        </p:nvCxnSpPr>
        <p:spPr>
          <a:xfrm flipH="1">
            <a:off x="10687485" y="3031940"/>
            <a:ext cx="467834" cy="6239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/>
          <p:cNvSpPr txBox="1"/>
          <p:nvPr/>
        </p:nvSpPr>
        <p:spPr>
          <a:xfrm>
            <a:off x="6891180" y="1679161"/>
            <a:ext cx="2501647" cy="42742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 Moment Demand As</a:t>
            </a:r>
            <a:endParaRPr lang="zh-TW" altLang="en-US" sz="20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4971994" y="3221665"/>
            <a:ext cx="1359988" cy="42742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Large Slope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10475325" y="3803756"/>
            <a:ext cx="1333057" cy="46166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Small Slope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2560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18</a:t>
            </a:fld>
            <a:endParaRPr lang="fr-FR"/>
          </a:p>
        </p:txBody>
      </p:sp>
      <p:sp>
        <p:nvSpPr>
          <p:cNvPr id="4" name="文字方塊 3"/>
          <p:cNvSpPr txBox="1"/>
          <p:nvPr/>
        </p:nvSpPr>
        <p:spPr>
          <a:xfrm>
            <a:off x="2358919" y="4378141"/>
            <a:ext cx="1708160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Gravity Load</a:t>
            </a:r>
            <a:endParaRPr lang="zh-TW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2394185" y="1995293"/>
            <a:ext cx="1672894" cy="5355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Lateral Load</a:t>
            </a:r>
            <a:endParaRPr lang="zh-TW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9" name="直線接點 8"/>
          <p:cNvCxnSpPr/>
          <p:nvPr/>
        </p:nvCxnSpPr>
        <p:spPr>
          <a:xfrm flipV="1">
            <a:off x="3212999" y="2708644"/>
            <a:ext cx="0" cy="1440712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1253358" y="2956036"/>
            <a:ext cx="4268156" cy="829522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4400" dirty="0">
                <a:latin typeface="Segoe UI Light" panose="020B0502040204020203" pitchFamily="34" charset="0"/>
                <a:cs typeface="Segoe UI Light" panose="020B0502040204020203" pitchFamily="34" charset="0"/>
              </a:rPr>
              <a:t>Moment Diagram</a:t>
            </a:r>
            <a:endParaRPr lang="zh-TW" altLang="en-US" sz="4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7595623B-62B6-4A4A-95D3-8E95F431372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0"/>
            <a:ext cx="6774873" cy="2129462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16CEC3F8-916B-46FE-941E-2C5069B0820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4728538"/>
            <a:ext cx="6774873" cy="2129462"/>
          </a:xfrm>
          <a:prstGeom prst="rect">
            <a:avLst/>
          </a:prstGeom>
        </p:spPr>
      </p:pic>
      <p:grpSp>
        <p:nvGrpSpPr>
          <p:cNvPr id="14" name="群組 13">
            <a:extLst>
              <a:ext uri="{FF2B5EF4-FFF2-40B4-BE49-F238E27FC236}">
                <a16:creationId xmlns:a16="http://schemas.microsoft.com/office/drawing/2014/main" id="{EF23B1FF-593A-4FA7-951C-CC5D6B62FF9D}"/>
              </a:ext>
            </a:extLst>
          </p:cNvPr>
          <p:cNvGrpSpPr/>
          <p:nvPr/>
        </p:nvGrpSpPr>
        <p:grpSpPr>
          <a:xfrm>
            <a:off x="6334666" y="1755017"/>
            <a:ext cx="5008501" cy="3752000"/>
            <a:chOff x="3591749" y="1553000"/>
            <a:chExt cx="5008501" cy="3752000"/>
          </a:xfrm>
        </p:grpSpPr>
        <p:pic>
          <p:nvPicPr>
            <p:cNvPr id="15" name="圖片 14">
              <a:extLst>
                <a:ext uri="{FF2B5EF4-FFF2-40B4-BE49-F238E27FC236}">
                  <a16:creationId xmlns:a16="http://schemas.microsoft.com/office/drawing/2014/main" id="{D2AD0C86-861B-42CD-BBBB-E23F8440EA2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591749" y="1553000"/>
              <a:ext cx="5008501" cy="3752000"/>
            </a:xfrm>
            <a:prstGeom prst="rect">
              <a:avLst/>
            </a:prstGeom>
          </p:spPr>
        </p:pic>
        <p:cxnSp>
          <p:nvCxnSpPr>
            <p:cNvPr id="16" name="直線接點 15">
              <a:extLst>
                <a:ext uri="{FF2B5EF4-FFF2-40B4-BE49-F238E27FC236}">
                  <a16:creationId xmlns:a16="http://schemas.microsoft.com/office/drawing/2014/main" id="{1C2E63FB-0844-40E9-AAD5-C248501A576F}"/>
                </a:ext>
              </a:extLst>
            </p:cNvPr>
            <p:cNvCxnSpPr/>
            <p:nvPr/>
          </p:nvCxnSpPr>
          <p:spPr>
            <a:xfrm>
              <a:off x="4275349" y="3410960"/>
              <a:ext cx="0" cy="477548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>
              <a:extLst>
                <a:ext uri="{FF2B5EF4-FFF2-40B4-BE49-F238E27FC236}">
                  <a16:creationId xmlns:a16="http://schemas.microsoft.com/office/drawing/2014/main" id="{70F9B75C-9A97-4F11-9DAA-DEE34A069BBD}"/>
                </a:ext>
              </a:extLst>
            </p:cNvPr>
            <p:cNvCxnSpPr>
              <a:cxnSpLocks/>
            </p:cNvCxnSpPr>
            <p:nvPr/>
          </p:nvCxnSpPr>
          <p:spPr>
            <a:xfrm>
              <a:off x="4210967" y="2482543"/>
              <a:ext cx="0" cy="1397000"/>
            </a:xfrm>
            <a:prstGeom prst="line">
              <a:avLst/>
            </a:prstGeom>
            <a:ln w="762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>
              <a:extLst>
                <a:ext uri="{FF2B5EF4-FFF2-40B4-BE49-F238E27FC236}">
                  <a16:creationId xmlns:a16="http://schemas.microsoft.com/office/drawing/2014/main" id="{57911BBE-855B-4A04-A52A-1942E4D69C40}"/>
                </a:ext>
              </a:extLst>
            </p:cNvPr>
            <p:cNvCxnSpPr/>
            <p:nvPr/>
          </p:nvCxnSpPr>
          <p:spPr>
            <a:xfrm>
              <a:off x="8078559" y="3410960"/>
              <a:ext cx="0" cy="477548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>
              <a:extLst>
                <a:ext uri="{FF2B5EF4-FFF2-40B4-BE49-F238E27FC236}">
                  <a16:creationId xmlns:a16="http://schemas.microsoft.com/office/drawing/2014/main" id="{DE455CDC-2B33-4EB0-A0CB-F570D49E16F0}"/>
                </a:ext>
              </a:extLst>
            </p:cNvPr>
            <p:cNvCxnSpPr>
              <a:cxnSpLocks/>
            </p:cNvCxnSpPr>
            <p:nvPr/>
          </p:nvCxnSpPr>
          <p:spPr>
            <a:xfrm>
              <a:off x="8146473" y="2491508"/>
              <a:ext cx="0" cy="1397000"/>
            </a:xfrm>
            <a:prstGeom prst="line">
              <a:avLst/>
            </a:prstGeom>
            <a:ln w="762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676103BA-F3A5-4EA5-B39D-6A2DA423807B}"/>
              </a:ext>
            </a:extLst>
          </p:cNvPr>
          <p:cNvSpPr txBox="1"/>
          <p:nvPr/>
        </p:nvSpPr>
        <p:spPr>
          <a:xfrm>
            <a:off x="11074243" y="2701807"/>
            <a:ext cx="948337" cy="978729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400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Lateral</a:t>
            </a:r>
          </a:p>
          <a:p>
            <a:pPr>
              <a:lnSpc>
                <a:spcPct val="120000"/>
              </a:lnSpc>
            </a:pPr>
            <a:r>
              <a:rPr lang="en-US" altLang="zh-TW" sz="2400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Force</a:t>
            </a:r>
            <a:endParaRPr lang="zh-TW" altLang="en-US" sz="2400" dirty="0">
              <a:solidFill>
                <a:schemeClr val="accent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4B6CAC10-C0A4-41E4-AB40-D16F158B49FB}"/>
              </a:ext>
            </a:extLst>
          </p:cNvPr>
          <p:cNvSpPr txBox="1"/>
          <p:nvPr/>
        </p:nvSpPr>
        <p:spPr>
          <a:xfrm>
            <a:off x="8099749" y="4092831"/>
            <a:ext cx="1708160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400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Gravity Load</a:t>
            </a:r>
            <a:endParaRPr lang="zh-TW" altLang="en-US" sz="2400" dirty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4478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19</a:t>
            </a:fld>
            <a:endParaRPr lang="fr-FR"/>
          </a:p>
        </p:txBody>
      </p:sp>
      <p:sp>
        <p:nvSpPr>
          <p:cNvPr id="3" name="文字方塊 2"/>
          <p:cNvSpPr txBox="1"/>
          <p:nvPr/>
        </p:nvSpPr>
        <p:spPr>
          <a:xfrm>
            <a:off x="6831283" y="2723212"/>
            <a:ext cx="2718052" cy="628442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Moment </a:t>
            </a:r>
            <a:r>
              <a:rPr lang="en-US" altLang="zh-TW" sz="32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Decay</a:t>
            </a:r>
            <a:endParaRPr lang="zh-TW" altLang="en-US" sz="32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7548770" y="3639900"/>
                <a:ext cx="3203890" cy="1009572"/>
              </a:xfrm>
              <a:prstGeom prst="rect">
                <a:avLst/>
              </a:prstGeom>
              <a:noFill/>
            </p:spPr>
            <p:txBody>
              <a:bodyPr wrap="none" lIns="0" rtlCol="0" anchor="t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𝐿𝑎𝑡𝑒𝑟𝑎𝑙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 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𝐿𝑜𝑎𝑑</m:t>
                          </m:r>
                        </m:num>
                        <m:den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𝐺𝑟𝑎𝑣𝑖𝑡𝑦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 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𝐿𝑜𝑎𝑑</m:t>
                          </m:r>
                        </m:den>
                      </m:f>
                      <m:r>
                        <a:rPr lang="en-US" altLang="zh-TW" sz="24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𝑆𝑚𝑎𝑙𝑙</m:t>
                      </m:r>
                    </m:oMath>
                  </m:oMathPara>
                </a14:m>
                <a:endParaRPr lang="zh-TW" altLang="en-US" sz="24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8770" y="3639900"/>
                <a:ext cx="3203890" cy="100957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字方塊 10"/>
          <p:cNvSpPr txBox="1"/>
          <p:nvPr/>
        </p:nvSpPr>
        <p:spPr>
          <a:xfrm>
            <a:off x="7548770" y="4875567"/>
            <a:ext cx="1796326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Beam Length</a:t>
            </a:r>
            <a:endParaRPr lang="zh-TW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2" name="直線接點 11"/>
          <p:cNvCxnSpPr/>
          <p:nvPr/>
        </p:nvCxnSpPr>
        <p:spPr>
          <a:xfrm>
            <a:off x="7320775" y="3794177"/>
            <a:ext cx="0" cy="1575821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EF23B1FF-593A-4FA7-951C-CC5D6B62FF9D}"/>
              </a:ext>
            </a:extLst>
          </p:cNvPr>
          <p:cNvGrpSpPr/>
          <p:nvPr/>
        </p:nvGrpSpPr>
        <p:grpSpPr>
          <a:xfrm>
            <a:off x="433579" y="1755017"/>
            <a:ext cx="5008501" cy="3752000"/>
            <a:chOff x="3591749" y="1553000"/>
            <a:chExt cx="5008501" cy="3752000"/>
          </a:xfrm>
        </p:grpSpPr>
        <p:pic>
          <p:nvPicPr>
            <p:cNvPr id="16" name="圖片 15">
              <a:extLst>
                <a:ext uri="{FF2B5EF4-FFF2-40B4-BE49-F238E27FC236}">
                  <a16:creationId xmlns:a16="http://schemas.microsoft.com/office/drawing/2014/main" id="{D2AD0C86-861B-42CD-BBBB-E23F8440EA2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591749" y="1553000"/>
              <a:ext cx="5008501" cy="3752000"/>
            </a:xfrm>
            <a:prstGeom prst="rect">
              <a:avLst/>
            </a:prstGeom>
          </p:spPr>
        </p:pic>
        <p:cxnSp>
          <p:nvCxnSpPr>
            <p:cNvPr id="17" name="直線接點 16">
              <a:extLst>
                <a:ext uri="{FF2B5EF4-FFF2-40B4-BE49-F238E27FC236}">
                  <a16:creationId xmlns:a16="http://schemas.microsoft.com/office/drawing/2014/main" id="{1C2E63FB-0844-40E9-AAD5-C248501A576F}"/>
                </a:ext>
              </a:extLst>
            </p:cNvPr>
            <p:cNvCxnSpPr/>
            <p:nvPr/>
          </p:nvCxnSpPr>
          <p:spPr>
            <a:xfrm>
              <a:off x="4275349" y="3410960"/>
              <a:ext cx="0" cy="477548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>
              <a:extLst>
                <a:ext uri="{FF2B5EF4-FFF2-40B4-BE49-F238E27FC236}">
                  <a16:creationId xmlns:a16="http://schemas.microsoft.com/office/drawing/2014/main" id="{70F9B75C-9A97-4F11-9DAA-DEE34A069BBD}"/>
                </a:ext>
              </a:extLst>
            </p:cNvPr>
            <p:cNvCxnSpPr>
              <a:cxnSpLocks/>
            </p:cNvCxnSpPr>
            <p:nvPr/>
          </p:nvCxnSpPr>
          <p:spPr>
            <a:xfrm>
              <a:off x="4210967" y="2482543"/>
              <a:ext cx="0" cy="1397000"/>
            </a:xfrm>
            <a:prstGeom prst="line">
              <a:avLst/>
            </a:prstGeom>
            <a:ln w="762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>
              <a:extLst>
                <a:ext uri="{FF2B5EF4-FFF2-40B4-BE49-F238E27FC236}">
                  <a16:creationId xmlns:a16="http://schemas.microsoft.com/office/drawing/2014/main" id="{57911BBE-855B-4A04-A52A-1942E4D69C40}"/>
                </a:ext>
              </a:extLst>
            </p:cNvPr>
            <p:cNvCxnSpPr/>
            <p:nvPr/>
          </p:nvCxnSpPr>
          <p:spPr>
            <a:xfrm>
              <a:off x="8078559" y="3410960"/>
              <a:ext cx="0" cy="477548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>
              <a:extLst>
                <a:ext uri="{FF2B5EF4-FFF2-40B4-BE49-F238E27FC236}">
                  <a16:creationId xmlns:a16="http://schemas.microsoft.com/office/drawing/2014/main" id="{DE455CDC-2B33-4EB0-A0CB-F570D49E16F0}"/>
                </a:ext>
              </a:extLst>
            </p:cNvPr>
            <p:cNvCxnSpPr>
              <a:cxnSpLocks/>
            </p:cNvCxnSpPr>
            <p:nvPr/>
          </p:nvCxnSpPr>
          <p:spPr>
            <a:xfrm>
              <a:off x="8146473" y="2491508"/>
              <a:ext cx="0" cy="1397000"/>
            </a:xfrm>
            <a:prstGeom prst="line">
              <a:avLst/>
            </a:prstGeom>
            <a:ln w="762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676103BA-F3A5-4EA5-B39D-6A2DA423807B}"/>
              </a:ext>
            </a:extLst>
          </p:cNvPr>
          <p:cNvSpPr txBox="1"/>
          <p:nvPr/>
        </p:nvSpPr>
        <p:spPr>
          <a:xfrm>
            <a:off x="5173156" y="2701807"/>
            <a:ext cx="948337" cy="978729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400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Lateral</a:t>
            </a:r>
          </a:p>
          <a:p>
            <a:pPr>
              <a:lnSpc>
                <a:spcPct val="120000"/>
              </a:lnSpc>
            </a:pPr>
            <a:r>
              <a:rPr lang="en-US" altLang="zh-TW" sz="2400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Force</a:t>
            </a:r>
            <a:endParaRPr lang="zh-TW" altLang="en-US" sz="2400" dirty="0">
              <a:solidFill>
                <a:schemeClr val="accent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4B6CAC10-C0A4-41E4-AB40-D16F158B49FB}"/>
              </a:ext>
            </a:extLst>
          </p:cNvPr>
          <p:cNvSpPr txBox="1"/>
          <p:nvPr/>
        </p:nvSpPr>
        <p:spPr>
          <a:xfrm>
            <a:off x="2198662" y="4092831"/>
            <a:ext cx="1708160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400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Gravity Load</a:t>
            </a:r>
            <a:endParaRPr lang="zh-TW" altLang="en-US" sz="2400" dirty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2729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en-US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fr-FR" altLang="zh-TW" dirty="0">
              <a:solidFill>
                <a:srgbClr val="1ABC9C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</a:t>
            </a:fld>
            <a:endParaRPr lang="fr-FR"/>
          </a:p>
        </p:txBody>
      </p:sp>
      <p:sp>
        <p:nvSpPr>
          <p:cNvPr id="4" name="TextBox 8"/>
          <p:cNvSpPr txBox="1"/>
          <p:nvPr/>
        </p:nvSpPr>
        <p:spPr>
          <a:xfrm>
            <a:off x="2248811" y="3683683"/>
            <a:ext cx="1692000" cy="52322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/>
          <a:p>
            <a:r>
              <a:rPr lang="fr-FR" sz="2800" dirty="0">
                <a:solidFill>
                  <a:schemeClr val="accent1"/>
                </a:solidFill>
              </a:rPr>
              <a:t>Part 1</a:t>
            </a:r>
          </a:p>
        </p:txBody>
      </p:sp>
      <p:sp>
        <p:nvSpPr>
          <p:cNvPr id="5" name="TextBox 9"/>
          <p:cNvSpPr txBox="1"/>
          <p:nvPr/>
        </p:nvSpPr>
        <p:spPr>
          <a:xfrm>
            <a:off x="2248811" y="4206903"/>
            <a:ext cx="1692000" cy="39389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Objective</a:t>
            </a:r>
          </a:p>
        </p:txBody>
      </p:sp>
      <p:grpSp>
        <p:nvGrpSpPr>
          <p:cNvPr id="6" name="Group 21"/>
          <p:cNvGrpSpPr/>
          <p:nvPr/>
        </p:nvGrpSpPr>
        <p:grpSpPr>
          <a:xfrm>
            <a:off x="2073168" y="5431842"/>
            <a:ext cx="364329" cy="364329"/>
            <a:chOff x="3173014" y="2956717"/>
            <a:chExt cx="944566" cy="944566"/>
          </a:xfrm>
        </p:grpSpPr>
        <p:sp>
          <p:nvSpPr>
            <p:cNvPr id="7" name="Oval 23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Oval 22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9" name="Straight Connector 33"/>
          <p:cNvCxnSpPr>
            <a:stCxn id="7" idx="6"/>
          </p:cNvCxnSpPr>
          <p:nvPr/>
        </p:nvCxnSpPr>
        <p:spPr>
          <a:xfrm>
            <a:off x="2437497" y="5614007"/>
            <a:ext cx="216000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49"/>
          <p:cNvGrpSpPr/>
          <p:nvPr/>
        </p:nvGrpSpPr>
        <p:grpSpPr>
          <a:xfrm>
            <a:off x="4587903" y="5431842"/>
            <a:ext cx="364329" cy="364329"/>
            <a:chOff x="3173014" y="2956717"/>
            <a:chExt cx="944566" cy="944566"/>
          </a:xfrm>
        </p:grpSpPr>
        <p:sp>
          <p:nvSpPr>
            <p:cNvPr id="11" name="Oval 50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" name="Oval 51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13" name="Straight Connector 52"/>
          <p:cNvCxnSpPr>
            <a:stCxn id="11" idx="6"/>
          </p:cNvCxnSpPr>
          <p:nvPr/>
        </p:nvCxnSpPr>
        <p:spPr>
          <a:xfrm>
            <a:off x="4952232" y="5614007"/>
            <a:ext cx="216000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53"/>
          <p:cNvGrpSpPr/>
          <p:nvPr/>
        </p:nvGrpSpPr>
        <p:grpSpPr>
          <a:xfrm>
            <a:off x="7113274" y="5431842"/>
            <a:ext cx="364329" cy="364329"/>
            <a:chOff x="3173014" y="2956717"/>
            <a:chExt cx="944566" cy="944566"/>
          </a:xfrm>
        </p:grpSpPr>
        <p:sp>
          <p:nvSpPr>
            <p:cNvPr id="15" name="Oval 54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" name="Oval 55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17" name="Straight Connector 56"/>
          <p:cNvCxnSpPr>
            <a:stCxn id="15" idx="6"/>
          </p:cNvCxnSpPr>
          <p:nvPr/>
        </p:nvCxnSpPr>
        <p:spPr>
          <a:xfrm>
            <a:off x="7477603" y="5614007"/>
            <a:ext cx="216000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61"/>
          <p:cNvGrpSpPr/>
          <p:nvPr/>
        </p:nvGrpSpPr>
        <p:grpSpPr>
          <a:xfrm>
            <a:off x="9654715" y="5431842"/>
            <a:ext cx="364329" cy="364329"/>
            <a:chOff x="3173014" y="2956717"/>
            <a:chExt cx="944566" cy="944566"/>
          </a:xfrm>
        </p:grpSpPr>
        <p:sp>
          <p:nvSpPr>
            <p:cNvPr id="19" name="Oval 6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" name="Oval 63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21" name="Straight Connector 69"/>
          <p:cNvCxnSpPr/>
          <p:nvPr/>
        </p:nvCxnSpPr>
        <p:spPr>
          <a:xfrm flipV="1">
            <a:off x="2248811" y="3817257"/>
            <a:ext cx="0" cy="1614586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72"/>
          <p:cNvCxnSpPr/>
          <p:nvPr/>
        </p:nvCxnSpPr>
        <p:spPr>
          <a:xfrm flipV="1">
            <a:off x="4762369" y="2191657"/>
            <a:ext cx="0" cy="3240186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74"/>
          <p:cNvSpPr txBox="1"/>
          <p:nvPr/>
        </p:nvSpPr>
        <p:spPr>
          <a:xfrm>
            <a:off x="4762369" y="2026815"/>
            <a:ext cx="1692000" cy="52322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>
            <a:defPPr>
              <a:defRPr lang="fr-FR"/>
            </a:defPPr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fr-FR" altLang="zh-TW" dirty="0"/>
              <a:t>Part 2</a:t>
            </a:r>
          </a:p>
        </p:txBody>
      </p:sp>
      <p:sp>
        <p:nvSpPr>
          <p:cNvPr id="24" name="TextBox 75"/>
          <p:cNvSpPr txBox="1"/>
          <p:nvPr/>
        </p:nvSpPr>
        <p:spPr>
          <a:xfrm>
            <a:off x="4762369" y="2550035"/>
            <a:ext cx="1692000" cy="1089529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>
            <a:defPPr>
              <a:defRPr lang="fr-FR"/>
            </a:defPPr>
            <a:lvl1pPr>
              <a:lnSpc>
                <a:spcPct val="120000"/>
              </a:lnSpc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fr-FR" altLang="zh-TW"/>
              <a:t>Flexural Reinforcement Multi-Cut</a:t>
            </a:r>
            <a:endParaRPr lang="fr-FR" altLang="zh-TW" dirty="0"/>
          </a:p>
        </p:txBody>
      </p:sp>
      <p:sp>
        <p:nvSpPr>
          <p:cNvPr id="25" name="TextBox 81"/>
          <p:cNvSpPr txBox="1"/>
          <p:nvPr/>
        </p:nvSpPr>
        <p:spPr>
          <a:xfrm>
            <a:off x="7281009" y="3683683"/>
            <a:ext cx="1692000" cy="52322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/>
          <a:p>
            <a:r>
              <a:rPr lang="fr-FR" altLang="zh-TW" sz="2800" dirty="0">
                <a:solidFill>
                  <a:schemeClr val="accent1"/>
                </a:solidFill>
              </a:rPr>
              <a:t>Part 3</a:t>
            </a:r>
          </a:p>
        </p:txBody>
      </p:sp>
      <p:sp>
        <p:nvSpPr>
          <p:cNvPr id="26" name="TextBox 82"/>
          <p:cNvSpPr txBox="1"/>
          <p:nvPr/>
        </p:nvSpPr>
        <p:spPr>
          <a:xfrm>
            <a:off x="7281009" y="4206903"/>
            <a:ext cx="1692000" cy="39389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Condition</a:t>
            </a:r>
          </a:p>
        </p:txBody>
      </p:sp>
      <p:cxnSp>
        <p:nvCxnSpPr>
          <p:cNvPr id="27" name="Straight Connector 83"/>
          <p:cNvCxnSpPr/>
          <p:nvPr/>
        </p:nvCxnSpPr>
        <p:spPr>
          <a:xfrm flipV="1">
            <a:off x="7281009" y="3817257"/>
            <a:ext cx="0" cy="1614586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87"/>
          <p:cNvCxnSpPr/>
          <p:nvPr/>
        </p:nvCxnSpPr>
        <p:spPr>
          <a:xfrm flipV="1">
            <a:off x="9813846" y="2191657"/>
            <a:ext cx="0" cy="3240186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88"/>
          <p:cNvSpPr txBox="1"/>
          <p:nvPr/>
        </p:nvSpPr>
        <p:spPr>
          <a:xfrm>
            <a:off x="9792580" y="2026815"/>
            <a:ext cx="1692000" cy="52322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>
            <a:defPPr>
              <a:defRPr lang="fr-FR"/>
            </a:defPPr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fr-FR" altLang="zh-TW" dirty="0"/>
              <a:t>Part 4</a:t>
            </a:r>
          </a:p>
        </p:txBody>
      </p:sp>
      <p:sp>
        <p:nvSpPr>
          <p:cNvPr id="30" name="TextBox 89"/>
          <p:cNvSpPr txBox="1"/>
          <p:nvPr/>
        </p:nvSpPr>
        <p:spPr>
          <a:xfrm>
            <a:off x="9792580" y="2550035"/>
            <a:ext cx="1692000" cy="734945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>
            <a:defPPr>
              <a:defRPr lang="fr-FR"/>
            </a:defPPr>
            <a:lvl1pPr>
              <a:lnSpc>
                <a:spcPct val="120000"/>
              </a:lnSpc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fr-FR" dirty="0" err="1"/>
              <a:t>Seismic</a:t>
            </a:r>
            <a:r>
              <a:rPr lang="fr-FR" dirty="0"/>
              <a:t> Verification</a:t>
            </a:r>
          </a:p>
        </p:txBody>
      </p:sp>
    </p:spTree>
    <p:extLst>
      <p:ext uri="{BB962C8B-B14F-4D97-AF65-F5344CB8AC3E}">
        <p14:creationId xmlns:p14="http://schemas.microsoft.com/office/powerpoint/2010/main" val="1788029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92484" y="1903228"/>
            <a:ext cx="5342884" cy="3122619"/>
          </a:xfrm>
          <a:prstGeom prst="rect">
            <a:avLst/>
          </a:prstGeom>
        </p:spPr>
      </p:pic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11</a:t>
            </a:r>
            <a:r>
              <a:rPr lang="zh-TW" altLang="en-US" dirty="0"/>
              <a:t> </a:t>
            </a:r>
            <a:r>
              <a:rPr lang="en-US" altLang="zh-TW" dirty="0"/>
              <a:t>Models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20</a:t>
            </a:fld>
            <a:endParaRPr lang="fr-FR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3079" y="1781577"/>
            <a:ext cx="4227882" cy="143000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3079" y="3450133"/>
            <a:ext cx="4227882" cy="1439533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2127" y="5130298"/>
            <a:ext cx="10087745" cy="1430000"/>
          </a:xfrm>
          <a:prstGeom prst="rect">
            <a:avLst/>
          </a:prstGeom>
        </p:spPr>
      </p:pic>
      <p:cxnSp>
        <p:nvCxnSpPr>
          <p:cNvPr id="5" name="直線單箭頭接點 4"/>
          <p:cNvCxnSpPr/>
          <p:nvPr/>
        </p:nvCxnSpPr>
        <p:spPr>
          <a:xfrm flipH="1">
            <a:off x="11424734" y="4199860"/>
            <a:ext cx="504" cy="68980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/>
          <p:cNvSpPr txBox="1"/>
          <p:nvPr/>
        </p:nvSpPr>
        <p:spPr>
          <a:xfrm>
            <a:off x="11564264" y="4331051"/>
            <a:ext cx="627736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4.5m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2" name="直線單箭頭接點 11"/>
          <p:cNvCxnSpPr/>
          <p:nvPr/>
        </p:nvCxnSpPr>
        <p:spPr>
          <a:xfrm>
            <a:off x="11424734" y="3667985"/>
            <a:ext cx="0" cy="55861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11564264" y="3733579"/>
            <a:ext cx="438582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4m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271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字方塊 15">
            <a:extLst>
              <a:ext uri="{FF2B5EF4-FFF2-40B4-BE49-F238E27FC236}">
                <a16:creationId xmlns:a16="http://schemas.microsoft.com/office/drawing/2014/main" id="{1B7C134E-6B49-450D-AAD6-8A4508F5A308}"/>
              </a:ext>
            </a:extLst>
          </p:cNvPr>
          <p:cNvSpPr txBox="1"/>
          <p:nvPr/>
        </p:nvSpPr>
        <p:spPr>
          <a:xfrm>
            <a:off x="4814182" y="3455930"/>
            <a:ext cx="836126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100.6%</a:t>
            </a:r>
            <a:endParaRPr lang="zh-TW" altLang="en-US" sz="2000" dirty="0">
              <a:solidFill>
                <a:schemeClr val="accent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9A6E6E20-3B6E-4CB1-92C5-8803F0D07881}"/>
              </a:ext>
            </a:extLst>
          </p:cNvPr>
          <p:cNvSpPr txBox="1"/>
          <p:nvPr/>
        </p:nvSpPr>
        <p:spPr>
          <a:xfrm>
            <a:off x="6926881" y="3455930"/>
            <a:ext cx="749564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94.2%</a:t>
            </a:r>
            <a:endParaRPr lang="zh-TW" altLang="en-US" sz="20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2C549C74-BD8B-4A4E-A2DB-12CE4B11069B}"/>
              </a:ext>
            </a:extLst>
          </p:cNvPr>
          <p:cNvSpPr txBox="1"/>
          <p:nvPr/>
        </p:nvSpPr>
        <p:spPr>
          <a:xfrm>
            <a:off x="9159552" y="3459827"/>
            <a:ext cx="749564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94.8%</a:t>
            </a:r>
            <a:endParaRPr lang="zh-TW" altLang="en-US" sz="2000" dirty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3BF635F3-7CF9-4374-A156-4BA13C055EDA}"/>
              </a:ext>
            </a:extLst>
          </p:cNvPr>
          <p:cNvSpPr txBox="1"/>
          <p:nvPr/>
        </p:nvSpPr>
        <p:spPr>
          <a:xfrm>
            <a:off x="4814182" y="5311880"/>
            <a:ext cx="704680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98.1%</a:t>
            </a:r>
            <a:endParaRPr lang="zh-TW" altLang="en-US" sz="2000" dirty="0">
              <a:solidFill>
                <a:schemeClr val="accent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2193AF87-4F33-4E59-8DB3-5A968C97A4BE}"/>
              </a:ext>
            </a:extLst>
          </p:cNvPr>
          <p:cNvSpPr txBox="1"/>
          <p:nvPr/>
        </p:nvSpPr>
        <p:spPr>
          <a:xfrm>
            <a:off x="6926881" y="5311880"/>
            <a:ext cx="749564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94.5%</a:t>
            </a:r>
            <a:endParaRPr lang="zh-TW" altLang="en-US" sz="2000" dirty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50950BC3-593A-456F-A46A-327293FA39FA}"/>
              </a:ext>
            </a:extLst>
          </p:cNvPr>
          <p:cNvSpPr txBox="1"/>
          <p:nvPr/>
        </p:nvSpPr>
        <p:spPr>
          <a:xfrm>
            <a:off x="9159552" y="5315777"/>
            <a:ext cx="749564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90.4%</a:t>
            </a:r>
            <a:endParaRPr lang="zh-TW" altLang="en-US" sz="20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20DFF66C-A9D6-47DE-91BE-8FB44B9F3A00}"/>
              </a:ext>
            </a:extLst>
          </p:cNvPr>
          <p:cNvCxnSpPr/>
          <p:nvPr/>
        </p:nvCxnSpPr>
        <p:spPr>
          <a:xfrm>
            <a:off x="5884433" y="5563789"/>
            <a:ext cx="5486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FEBC6803-444F-478C-A03C-8AD6667285CB}"/>
              </a:ext>
            </a:extLst>
          </p:cNvPr>
          <p:cNvCxnSpPr/>
          <p:nvPr/>
        </p:nvCxnSpPr>
        <p:spPr>
          <a:xfrm>
            <a:off x="8148021" y="5563789"/>
            <a:ext cx="5486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A72613EE-1DE1-4C07-AFE6-BAEF9FE1DD9A}"/>
              </a:ext>
            </a:extLst>
          </p:cNvPr>
          <p:cNvSpPr txBox="1"/>
          <p:nvPr/>
        </p:nvSpPr>
        <p:spPr>
          <a:xfrm>
            <a:off x="2362435" y="3445226"/>
            <a:ext cx="1728999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High Seismic</a:t>
            </a:r>
            <a:endParaRPr lang="zh-TW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2362435" y="5322013"/>
            <a:ext cx="1642437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Low Seismic</a:t>
            </a:r>
            <a:endParaRPr lang="zh-TW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文字版面配置區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TW" altLang="en-US" dirty="0"/>
              <a:t>整體優化結果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21</a:t>
            </a:fld>
            <a:endParaRPr lang="fr-FR" dirty="0"/>
          </a:p>
        </p:txBody>
      </p:sp>
      <p:sp>
        <p:nvSpPr>
          <p:cNvPr id="4" name="文字方塊 3"/>
          <p:cNvSpPr txBox="1"/>
          <p:nvPr/>
        </p:nvSpPr>
        <p:spPr>
          <a:xfrm>
            <a:off x="4914370" y="2509033"/>
            <a:ext cx="504305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6m</a:t>
            </a:r>
            <a:endParaRPr lang="zh-TW" altLang="en-US" sz="2400" dirty="0">
              <a:solidFill>
                <a:schemeClr val="accent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7049511" y="2509033"/>
            <a:ext cx="504305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9m</a:t>
            </a:r>
            <a:endParaRPr lang="zh-TW" altLang="en-US" sz="2400" dirty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9227680" y="2509033"/>
            <a:ext cx="613309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12m</a:t>
            </a:r>
            <a:endParaRPr lang="zh-TW" altLang="en-US" sz="24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D0EC93E1-A45E-4726-9173-DA31C1E38963}"/>
              </a:ext>
            </a:extLst>
          </p:cNvPr>
          <p:cNvSpPr txBox="1"/>
          <p:nvPr/>
        </p:nvSpPr>
        <p:spPr>
          <a:xfrm>
            <a:off x="2368049" y="4377258"/>
            <a:ext cx="2003112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Middle Seismic</a:t>
            </a:r>
            <a:endParaRPr lang="zh-TW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A6BD49D4-74AD-42B7-B342-27FAE5FB0A84}"/>
              </a:ext>
            </a:extLst>
          </p:cNvPr>
          <p:cNvSpPr txBox="1"/>
          <p:nvPr/>
        </p:nvSpPr>
        <p:spPr>
          <a:xfrm>
            <a:off x="4819796" y="4375819"/>
            <a:ext cx="744756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99.6%</a:t>
            </a:r>
            <a:endParaRPr lang="zh-TW" altLang="en-US" sz="2000" dirty="0">
              <a:solidFill>
                <a:schemeClr val="accent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1890D131-86F0-49AF-AA33-CE50FD40E300}"/>
              </a:ext>
            </a:extLst>
          </p:cNvPr>
          <p:cNvSpPr txBox="1"/>
          <p:nvPr/>
        </p:nvSpPr>
        <p:spPr>
          <a:xfrm>
            <a:off x="6932495" y="4375819"/>
            <a:ext cx="744756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95.3%</a:t>
            </a:r>
            <a:endParaRPr lang="zh-TW" altLang="en-US" sz="2000" dirty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D94E4259-54FE-441C-9C25-A122B326BEA1}"/>
              </a:ext>
            </a:extLst>
          </p:cNvPr>
          <p:cNvSpPr txBox="1"/>
          <p:nvPr/>
        </p:nvSpPr>
        <p:spPr>
          <a:xfrm>
            <a:off x="9165166" y="4379716"/>
            <a:ext cx="744756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93.6%</a:t>
            </a:r>
            <a:endParaRPr lang="zh-TW" altLang="en-US" sz="20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D2D3FF57-A4B7-4A1D-8F64-E53D72C690B5}"/>
              </a:ext>
            </a:extLst>
          </p:cNvPr>
          <p:cNvCxnSpPr/>
          <p:nvPr/>
        </p:nvCxnSpPr>
        <p:spPr>
          <a:xfrm>
            <a:off x="5884433" y="4582758"/>
            <a:ext cx="5486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0B59C8B8-30EF-426F-9E0A-B55D4B781D3D}"/>
              </a:ext>
            </a:extLst>
          </p:cNvPr>
          <p:cNvCxnSpPr/>
          <p:nvPr/>
        </p:nvCxnSpPr>
        <p:spPr>
          <a:xfrm>
            <a:off x="8148021" y="4582758"/>
            <a:ext cx="5486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20DFF66C-A9D6-47DE-91BE-8FB44B9F3A00}"/>
              </a:ext>
            </a:extLst>
          </p:cNvPr>
          <p:cNvCxnSpPr/>
          <p:nvPr/>
        </p:nvCxnSpPr>
        <p:spPr>
          <a:xfrm>
            <a:off x="5884433" y="3691667"/>
            <a:ext cx="5486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物件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33147"/>
              </p:ext>
            </p:extLst>
          </p:nvPr>
        </p:nvGraphicFramePr>
        <p:xfrm>
          <a:off x="4371161" y="918403"/>
          <a:ext cx="24130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8" name="Equation" r:id="rId4" imgW="2412720" imgH="609480" progId="Equation.DSMT4">
                  <p:embed/>
                </p:oleObj>
              </mc:Choice>
              <mc:Fallback>
                <p:oleObj name="Equation" r:id="rId4" imgW="2412720" imgH="609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371161" y="918403"/>
                        <a:ext cx="24130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字方塊 9"/>
          <p:cNvSpPr txBox="1"/>
          <p:nvPr/>
        </p:nvSpPr>
        <p:spPr>
          <a:xfrm>
            <a:off x="6403500" y="2001735"/>
            <a:ext cx="1796326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Beam Length</a:t>
            </a:r>
            <a:endParaRPr lang="zh-TW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1216493" y="4377258"/>
            <a:ext cx="553998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Site</a:t>
            </a:r>
            <a:endParaRPr lang="zh-TW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9448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2362435" y="5312800"/>
            <a:ext cx="1642437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4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Low Seismic</a:t>
            </a:r>
            <a:endParaRPr lang="zh-TW" altLang="en-US" sz="24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3BF635F3-7CF9-4374-A156-4BA13C055EDA}"/>
              </a:ext>
            </a:extLst>
          </p:cNvPr>
          <p:cNvSpPr txBox="1"/>
          <p:nvPr/>
        </p:nvSpPr>
        <p:spPr>
          <a:xfrm>
            <a:off x="4814182" y="5311361"/>
            <a:ext cx="704680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98.1%</a:t>
            </a:r>
            <a:endParaRPr lang="zh-TW" altLang="en-US" sz="20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2193AF87-4F33-4E59-8DB3-5A968C97A4BE}"/>
              </a:ext>
            </a:extLst>
          </p:cNvPr>
          <p:cNvSpPr txBox="1"/>
          <p:nvPr/>
        </p:nvSpPr>
        <p:spPr>
          <a:xfrm>
            <a:off x="6926881" y="5311361"/>
            <a:ext cx="749564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94.5%</a:t>
            </a:r>
            <a:endParaRPr lang="zh-TW" altLang="en-US" sz="2000" dirty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50950BC3-593A-456F-A46A-327293FA39FA}"/>
              </a:ext>
            </a:extLst>
          </p:cNvPr>
          <p:cNvSpPr txBox="1"/>
          <p:nvPr/>
        </p:nvSpPr>
        <p:spPr>
          <a:xfrm>
            <a:off x="9159552" y="5315258"/>
            <a:ext cx="749564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90.4%</a:t>
            </a:r>
            <a:endParaRPr lang="zh-TW" altLang="en-US" sz="20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A72613EE-1DE1-4C07-AFE6-BAEF9FE1DD9A}"/>
              </a:ext>
            </a:extLst>
          </p:cNvPr>
          <p:cNvSpPr txBox="1"/>
          <p:nvPr/>
        </p:nvSpPr>
        <p:spPr>
          <a:xfrm>
            <a:off x="2362435" y="3448085"/>
            <a:ext cx="1728999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400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High Seismic</a:t>
            </a:r>
            <a:endParaRPr lang="zh-TW" altLang="en-US" sz="2400" dirty="0">
              <a:solidFill>
                <a:schemeClr val="accent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1B7C134E-6B49-450D-AAD6-8A4508F5A308}"/>
              </a:ext>
            </a:extLst>
          </p:cNvPr>
          <p:cNvSpPr txBox="1"/>
          <p:nvPr/>
        </p:nvSpPr>
        <p:spPr>
          <a:xfrm>
            <a:off x="4814182" y="3446646"/>
            <a:ext cx="836126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100.6%</a:t>
            </a:r>
            <a:endParaRPr lang="zh-TW" altLang="en-US" sz="2000" dirty="0">
              <a:solidFill>
                <a:schemeClr val="accent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9A6E6E20-3B6E-4CB1-92C5-8803F0D07881}"/>
              </a:ext>
            </a:extLst>
          </p:cNvPr>
          <p:cNvSpPr txBox="1"/>
          <p:nvPr/>
        </p:nvSpPr>
        <p:spPr>
          <a:xfrm>
            <a:off x="6926881" y="3446646"/>
            <a:ext cx="749564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94.2%</a:t>
            </a:r>
            <a:endParaRPr lang="zh-TW" altLang="en-US" sz="20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2C549C74-BD8B-4A4E-A2DB-12CE4B11069B}"/>
              </a:ext>
            </a:extLst>
          </p:cNvPr>
          <p:cNvSpPr txBox="1"/>
          <p:nvPr/>
        </p:nvSpPr>
        <p:spPr>
          <a:xfrm>
            <a:off x="9159552" y="3450543"/>
            <a:ext cx="749564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94.8%</a:t>
            </a:r>
            <a:endParaRPr lang="zh-TW" altLang="en-US" sz="2000" dirty="0">
              <a:solidFill>
                <a:schemeClr val="accent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文字版面配置區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TW" altLang="en-US" dirty="0"/>
              <a:t>整體優化結果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22</a:t>
            </a:fld>
            <a:endParaRPr lang="fr-FR" dirty="0"/>
          </a:p>
        </p:txBody>
      </p:sp>
      <p:sp>
        <p:nvSpPr>
          <p:cNvPr id="4" name="文字方塊 3"/>
          <p:cNvSpPr txBox="1"/>
          <p:nvPr/>
        </p:nvSpPr>
        <p:spPr>
          <a:xfrm>
            <a:off x="4914370" y="2509033"/>
            <a:ext cx="504305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6m</a:t>
            </a:r>
            <a:endParaRPr lang="zh-TW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7049511" y="2509033"/>
            <a:ext cx="504305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9m</a:t>
            </a:r>
            <a:endParaRPr lang="zh-TW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9227680" y="2509033"/>
            <a:ext cx="613309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12m</a:t>
            </a:r>
            <a:endParaRPr lang="zh-TW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D0EC93E1-A45E-4726-9173-DA31C1E38963}"/>
              </a:ext>
            </a:extLst>
          </p:cNvPr>
          <p:cNvSpPr txBox="1"/>
          <p:nvPr/>
        </p:nvSpPr>
        <p:spPr>
          <a:xfrm>
            <a:off x="2368049" y="4377258"/>
            <a:ext cx="2003112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400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Middle Seismic</a:t>
            </a:r>
            <a:endParaRPr lang="zh-TW" altLang="en-US" sz="2400" dirty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A6BD49D4-74AD-42B7-B342-27FAE5FB0A84}"/>
              </a:ext>
            </a:extLst>
          </p:cNvPr>
          <p:cNvSpPr txBox="1"/>
          <p:nvPr/>
        </p:nvSpPr>
        <p:spPr>
          <a:xfrm>
            <a:off x="4819796" y="4375819"/>
            <a:ext cx="744756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99.6%</a:t>
            </a:r>
            <a:endParaRPr lang="zh-TW" altLang="en-US" sz="2000" dirty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1890D131-86F0-49AF-AA33-CE50FD40E300}"/>
              </a:ext>
            </a:extLst>
          </p:cNvPr>
          <p:cNvSpPr txBox="1"/>
          <p:nvPr/>
        </p:nvSpPr>
        <p:spPr>
          <a:xfrm>
            <a:off x="6932495" y="4375819"/>
            <a:ext cx="744756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95.3%</a:t>
            </a:r>
            <a:endParaRPr lang="zh-TW" altLang="en-US" sz="2000" dirty="0">
              <a:solidFill>
                <a:schemeClr val="accent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D94E4259-54FE-441C-9C25-A122B326BEA1}"/>
              </a:ext>
            </a:extLst>
          </p:cNvPr>
          <p:cNvSpPr txBox="1"/>
          <p:nvPr/>
        </p:nvSpPr>
        <p:spPr>
          <a:xfrm>
            <a:off x="9165166" y="4379716"/>
            <a:ext cx="744756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93.6%</a:t>
            </a:r>
            <a:endParaRPr lang="zh-TW" altLang="en-US" sz="2000" dirty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C6AA1B0B-D45D-4195-A840-EA51BADF819B}"/>
              </a:ext>
            </a:extLst>
          </p:cNvPr>
          <p:cNvCxnSpPr/>
          <p:nvPr/>
        </p:nvCxnSpPr>
        <p:spPr>
          <a:xfrm flipV="1">
            <a:off x="9455971" y="4871689"/>
            <a:ext cx="0" cy="443569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E744B853-CB4A-43F4-BFFA-DB06AB595723}"/>
              </a:ext>
            </a:extLst>
          </p:cNvPr>
          <p:cNvCxnSpPr/>
          <p:nvPr/>
        </p:nvCxnSpPr>
        <p:spPr>
          <a:xfrm flipV="1">
            <a:off x="9436248" y="3935628"/>
            <a:ext cx="0" cy="443569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29D11C2F-CC24-4BC4-871C-39A8B85BC69C}"/>
              </a:ext>
            </a:extLst>
          </p:cNvPr>
          <p:cNvCxnSpPr/>
          <p:nvPr/>
        </p:nvCxnSpPr>
        <p:spPr>
          <a:xfrm flipV="1">
            <a:off x="5090160" y="4871689"/>
            <a:ext cx="0" cy="443569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6D58E44A-CFB8-4DF4-B850-439223355DE0}"/>
              </a:ext>
            </a:extLst>
          </p:cNvPr>
          <p:cNvCxnSpPr/>
          <p:nvPr/>
        </p:nvCxnSpPr>
        <p:spPr>
          <a:xfrm flipV="1">
            <a:off x="5070437" y="3935628"/>
            <a:ext cx="0" cy="443569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5AA2A3E9-DAC8-410D-8543-5EFB8F6977F5}"/>
              </a:ext>
            </a:extLst>
          </p:cNvPr>
          <p:cNvCxnSpPr/>
          <p:nvPr/>
        </p:nvCxnSpPr>
        <p:spPr>
          <a:xfrm flipV="1">
            <a:off x="7211209" y="4871689"/>
            <a:ext cx="0" cy="443569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物件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051688"/>
              </p:ext>
            </p:extLst>
          </p:nvPr>
        </p:nvGraphicFramePr>
        <p:xfrm>
          <a:off x="4371161" y="918403"/>
          <a:ext cx="24130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9" name="Equation" r:id="rId4" imgW="2412720" imgH="609480" progId="Equation.DSMT4">
                  <p:embed/>
                </p:oleObj>
              </mc:Choice>
              <mc:Fallback>
                <p:oleObj name="Equation" r:id="rId4" imgW="2412720" imgH="609480" progId="Equation.DSMT4">
                  <p:embed/>
                  <p:pic>
                    <p:nvPicPr>
                      <p:cNvPr id="8" name="物件 7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371161" y="918403"/>
                        <a:ext cx="24130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文字方塊 29"/>
          <p:cNvSpPr txBox="1"/>
          <p:nvPr/>
        </p:nvSpPr>
        <p:spPr>
          <a:xfrm>
            <a:off x="6403500" y="2001735"/>
            <a:ext cx="1796326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Beam Length</a:t>
            </a:r>
            <a:endParaRPr lang="zh-TW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1216493" y="4377258"/>
            <a:ext cx="553998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Site</a:t>
            </a:r>
            <a:endParaRPr lang="zh-TW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831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2362435" y="5322013"/>
            <a:ext cx="1642437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400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Low Seismic</a:t>
            </a:r>
            <a:endParaRPr lang="zh-TW" altLang="en-US" sz="2400" dirty="0">
              <a:solidFill>
                <a:schemeClr val="accent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3BF635F3-7CF9-4374-A156-4BA13C055EDA}"/>
              </a:ext>
            </a:extLst>
          </p:cNvPr>
          <p:cNvSpPr txBox="1"/>
          <p:nvPr/>
        </p:nvSpPr>
        <p:spPr>
          <a:xfrm>
            <a:off x="4814182" y="5320574"/>
            <a:ext cx="744756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96.0%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2193AF87-4F33-4E59-8DB3-5A968C97A4BE}"/>
              </a:ext>
            </a:extLst>
          </p:cNvPr>
          <p:cNvSpPr txBox="1"/>
          <p:nvPr/>
        </p:nvSpPr>
        <p:spPr>
          <a:xfrm>
            <a:off x="6926881" y="5320574"/>
            <a:ext cx="749564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99.4%</a:t>
            </a:r>
            <a:endParaRPr lang="zh-TW" altLang="en-US" sz="2000" dirty="0">
              <a:solidFill>
                <a:schemeClr val="accent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50950BC3-593A-456F-A46A-327293FA39FA}"/>
              </a:ext>
            </a:extLst>
          </p:cNvPr>
          <p:cNvSpPr txBox="1"/>
          <p:nvPr/>
        </p:nvSpPr>
        <p:spPr>
          <a:xfrm>
            <a:off x="9159552" y="5324471"/>
            <a:ext cx="744756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96.5%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文字版面配置區 6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zh-TW" altLang="en-US" dirty="0"/>
              <a:t>下層筋優化結果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23</a:t>
            </a:fld>
            <a:endParaRPr lang="fr-FR" dirty="0"/>
          </a:p>
        </p:txBody>
      </p:sp>
      <p:sp>
        <p:nvSpPr>
          <p:cNvPr id="4" name="文字方塊 3"/>
          <p:cNvSpPr txBox="1"/>
          <p:nvPr/>
        </p:nvSpPr>
        <p:spPr>
          <a:xfrm>
            <a:off x="4914370" y="2509033"/>
            <a:ext cx="504305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6m</a:t>
            </a:r>
            <a:endParaRPr lang="zh-TW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7049511" y="2509033"/>
            <a:ext cx="504305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9m</a:t>
            </a:r>
            <a:endParaRPr lang="zh-TW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9227680" y="2509033"/>
            <a:ext cx="613309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12m</a:t>
            </a:r>
            <a:endParaRPr lang="zh-TW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D0EC93E1-A45E-4726-9173-DA31C1E38963}"/>
              </a:ext>
            </a:extLst>
          </p:cNvPr>
          <p:cNvSpPr txBox="1"/>
          <p:nvPr/>
        </p:nvSpPr>
        <p:spPr>
          <a:xfrm>
            <a:off x="2368049" y="4377258"/>
            <a:ext cx="2003112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400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Middle Seismic</a:t>
            </a:r>
            <a:endParaRPr lang="zh-TW" altLang="en-US" sz="2400" dirty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A6BD49D4-74AD-42B7-B342-27FAE5FB0A84}"/>
              </a:ext>
            </a:extLst>
          </p:cNvPr>
          <p:cNvSpPr txBox="1"/>
          <p:nvPr/>
        </p:nvSpPr>
        <p:spPr>
          <a:xfrm>
            <a:off x="4819796" y="4375819"/>
            <a:ext cx="704680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91.9%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1890D131-86F0-49AF-AA33-CE50FD40E300}"/>
              </a:ext>
            </a:extLst>
          </p:cNvPr>
          <p:cNvSpPr txBox="1"/>
          <p:nvPr/>
        </p:nvSpPr>
        <p:spPr>
          <a:xfrm>
            <a:off x="6932495" y="4375819"/>
            <a:ext cx="749564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94.3%</a:t>
            </a:r>
            <a:endParaRPr lang="zh-TW" altLang="en-US" sz="2000" dirty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D94E4259-54FE-441C-9C25-A122B326BEA1}"/>
              </a:ext>
            </a:extLst>
          </p:cNvPr>
          <p:cNvSpPr txBox="1"/>
          <p:nvPr/>
        </p:nvSpPr>
        <p:spPr>
          <a:xfrm>
            <a:off x="9165166" y="4379716"/>
            <a:ext cx="741550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97.2%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A72613EE-1DE1-4C07-AFE6-BAEF9FE1DD9A}"/>
              </a:ext>
            </a:extLst>
          </p:cNvPr>
          <p:cNvSpPr txBox="1"/>
          <p:nvPr/>
        </p:nvSpPr>
        <p:spPr>
          <a:xfrm>
            <a:off x="2362435" y="3448418"/>
            <a:ext cx="1728999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4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High Seismic</a:t>
            </a:r>
            <a:endParaRPr lang="zh-TW" altLang="en-US" sz="24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1B7C134E-6B49-450D-AAD6-8A4508F5A308}"/>
              </a:ext>
            </a:extLst>
          </p:cNvPr>
          <p:cNvSpPr txBox="1"/>
          <p:nvPr/>
        </p:nvSpPr>
        <p:spPr>
          <a:xfrm>
            <a:off x="4814182" y="3446979"/>
            <a:ext cx="704680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96.1%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9A6E6E20-3B6E-4CB1-92C5-8803F0D07881}"/>
              </a:ext>
            </a:extLst>
          </p:cNvPr>
          <p:cNvSpPr txBox="1"/>
          <p:nvPr/>
        </p:nvSpPr>
        <p:spPr>
          <a:xfrm>
            <a:off x="6926881" y="3446979"/>
            <a:ext cx="744756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89.0%</a:t>
            </a:r>
            <a:endParaRPr lang="zh-TW" altLang="en-US" sz="20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2C549C74-BD8B-4A4E-A2DB-12CE4B11069B}"/>
              </a:ext>
            </a:extLst>
          </p:cNvPr>
          <p:cNvSpPr txBox="1"/>
          <p:nvPr/>
        </p:nvSpPr>
        <p:spPr>
          <a:xfrm>
            <a:off x="9159552" y="3450876"/>
            <a:ext cx="749564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94.6%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75B8C689-2C27-45DE-8D4B-30A5CCB3E843}"/>
              </a:ext>
            </a:extLst>
          </p:cNvPr>
          <p:cNvCxnSpPr/>
          <p:nvPr/>
        </p:nvCxnSpPr>
        <p:spPr>
          <a:xfrm flipV="1">
            <a:off x="7196865" y="4871689"/>
            <a:ext cx="0" cy="44356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33C98247-F91E-4BD8-A1B9-6E40D87F6628}"/>
              </a:ext>
            </a:extLst>
          </p:cNvPr>
          <p:cNvCxnSpPr/>
          <p:nvPr/>
        </p:nvCxnSpPr>
        <p:spPr>
          <a:xfrm flipV="1">
            <a:off x="7177142" y="3935628"/>
            <a:ext cx="0" cy="44356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/>
          <p:cNvSpPr txBox="1"/>
          <p:nvPr/>
        </p:nvSpPr>
        <p:spPr>
          <a:xfrm>
            <a:off x="6403500" y="2001735"/>
            <a:ext cx="1796326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Beam Length</a:t>
            </a:r>
            <a:endParaRPr lang="zh-TW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1216493" y="4377258"/>
            <a:ext cx="553998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Site</a:t>
            </a:r>
            <a:endParaRPr lang="zh-TW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24" name="物件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8902804"/>
              </p:ext>
            </p:extLst>
          </p:nvPr>
        </p:nvGraphicFramePr>
        <p:xfrm>
          <a:off x="4914370" y="920506"/>
          <a:ext cx="24130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8" name="Equation" r:id="rId4" imgW="2412720" imgH="609480" progId="Equation.DSMT4">
                  <p:embed/>
                </p:oleObj>
              </mc:Choice>
              <mc:Fallback>
                <p:oleObj name="Equation" r:id="rId4" imgW="2412720" imgH="609480" progId="Equation.DSMT4">
                  <p:embed/>
                  <p:pic>
                    <p:nvPicPr>
                      <p:cNvPr id="22" name="物件 2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914370" y="920506"/>
                        <a:ext cx="24130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13898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5452" y="1731756"/>
            <a:ext cx="6095238" cy="4571429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89786" y="1731756"/>
            <a:ext cx="6095238" cy="4571429"/>
          </a:xfrm>
          <a:prstGeom prst="rect">
            <a:avLst/>
          </a:prstGeom>
        </p:spPr>
      </p:pic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44C61A08-FCDB-4213-B409-451BFB4237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Why?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24</a:t>
            </a:fld>
            <a:endParaRPr lang="fr-FR"/>
          </a:p>
        </p:txBody>
      </p:sp>
      <p:sp>
        <p:nvSpPr>
          <p:cNvPr id="6" name="文字方塊 5"/>
          <p:cNvSpPr txBox="1"/>
          <p:nvPr/>
        </p:nvSpPr>
        <p:spPr>
          <a:xfrm>
            <a:off x="2216044" y="6312962"/>
            <a:ext cx="1728999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High Seismic</a:t>
            </a:r>
            <a:endParaRPr lang="zh-TW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8316186" y="6316314"/>
            <a:ext cx="1642437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Low Seismic</a:t>
            </a:r>
            <a:endParaRPr lang="zh-TW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BC368F04-8D51-41AC-9018-FD57E36DF05A}"/>
              </a:ext>
            </a:extLst>
          </p:cNvPr>
          <p:cNvSpPr txBox="1"/>
          <p:nvPr/>
        </p:nvSpPr>
        <p:spPr>
          <a:xfrm>
            <a:off x="1844243" y="4385699"/>
            <a:ext cx="2395849" cy="535531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Small Gravity 89%</a:t>
            </a:r>
            <a:endParaRPr lang="zh-TW" altLang="en-US" sz="24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AB8C5803-08DB-480A-AA5E-BDEDFDE10937}"/>
              </a:ext>
            </a:extLst>
          </p:cNvPr>
          <p:cNvSpPr txBox="1"/>
          <p:nvPr/>
        </p:nvSpPr>
        <p:spPr>
          <a:xfrm>
            <a:off x="7951908" y="4385699"/>
            <a:ext cx="2429768" cy="535531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Large Gravity 99%</a:t>
            </a:r>
            <a:endParaRPr lang="zh-TW" altLang="en-US" sz="2400" dirty="0">
              <a:solidFill>
                <a:schemeClr val="accent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5653806" y="4439751"/>
            <a:ext cx="884216" cy="42742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Bottom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6764724" y="1731756"/>
            <a:ext cx="1187184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 Demand</a:t>
            </a:r>
            <a:endParaRPr lang="zh-TW" altLang="en-US" sz="2000" dirty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10210929" y="1743347"/>
            <a:ext cx="1424557" cy="437043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 Multi-Cut-2</a:t>
            </a:r>
            <a:endParaRPr lang="zh-TW" altLang="en-US" sz="20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8489493" y="1731756"/>
            <a:ext cx="1183850" cy="42742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 Tradition</a:t>
            </a:r>
            <a:endParaRPr lang="zh-TW" altLang="en-US" sz="2000" dirty="0">
              <a:solidFill>
                <a:schemeClr val="accent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679069" y="1731756"/>
            <a:ext cx="1187184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 Demand</a:t>
            </a:r>
            <a:endParaRPr lang="zh-TW" altLang="en-US" sz="2000" dirty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4125274" y="1743347"/>
            <a:ext cx="1424557" cy="437043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 Multi-Cut-2</a:t>
            </a:r>
            <a:endParaRPr lang="zh-TW" altLang="en-US" sz="20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2403838" y="1731756"/>
            <a:ext cx="1183850" cy="42742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 Tradition</a:t>
            </a:r>
            <a:endParaRPr lang="zh-TW" altLang="en-US" sz="2000" dirty="0">
              <a:solidFill>
                <a:schemeClr val="accent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839788" y="2349795"/>
            <a:ext cx="4481512" cy="2035904"/>
          </a:xfrm>
          <a:prstGeom prst="rect">
            <a:avLst/>
          </a:prstGeom>
          <a:solidFill>
            <a:srgbClr val="F7F7F7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矩形 30"/>
          <p:cNvSpPr/>
          <p:nvPr/>
        </p:nvSpPr>
        <p:spPr>
          <a:xfrm>
            <a:off x="6943726" y="2349795"/>
            <a:ext cx="4481512" cy="2035904"/>
          </a:xfrm>
          <a:prstGeom prst="rect">
            <a:avLst/>
          </a:prstGeom>
          <a:solidFill>
            <a:srgbClr val="F7F7F7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矩形 31"/>
          <p:cNvSpPr/>
          <p:nvPr/>
        </p:nvSpPr>
        <p:spPr>
          <a:xfrm>
            <a:off x="1467293" y="5373560"/>
            <a:ext cx="915279" cy="240430"/>
          </a:xfrm>
          <a:prstGeom prst="rect">
            <a:avLst/>
          </a:prstGeom>
          <a:solidFill>
            <a:srgbClr val="1ABC9C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矩形 32"/>
          <p:cNvSpPr/>
          <p:nvPr/>
        </p:nvSpPr>
        <p:spPr>
          <a:xfrm>
            <a:off x="3855317" y="5371777"/>
            <a:ext cx="915279" cy="114623"/>
          </a:xfrm>
          <a:prstGeom prst="rect">
            <a:avLst/>
          </a:prstGeom>
          <a:solidFill>
            <a:srgbClr val="1ABC9C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矩形 33"/>
          <p:cNvSpPr/>
          <p:nvPr/>
        </p:nvSpPr>
        <p:spPr>
          <a:xfrm>
            <a:off x="10291559" y="5493775"/>
            <a:ext cx="192143" cy="120215"/>
          </a:xfrm>
          <a:prstGeom prst="rect">
            <a:avLst/>
          </a:prstGeom>
          <a:solidFill>
            <a:srgbClr val="1ABC9C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文字方塊 34"/>
          <p:cNvSpPr txBox="1"/>
          <p:nvPr/>
        </p:nvSpPr>
        <p:spPr>
          <a:xfrm>
            <a:off x="7427740" y="5678388"/>
            <a:ext cx="613309" cy="46166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6-#8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10655742" y="5511350"/>
            <a:ext cx="613309" cy="46166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5-#8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8877827" y="5674096"/>
            <a:ext cx="613309" cy="46166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6-#8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1256150" y="5663463"/>
            <a:ext cx="610103" cy="46166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7-#8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4383956" y="5532378"/>
            <a:ext cx="613309" cy="46166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6-#8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2735512" y="5371342"/>
            <a:ext cx="613309" cy="46166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5-#8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3387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物件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7561738"/>
              </p:ext>
            </p:extLst>
          </p:nvPr>
        </p:nvGraphicFramePr>
        <p:xfrm>
          <a:off x="4830763" y="915988"/>
          <a:ext cx="20701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1" name="Equation" r:id="rId4" imgW="2070000" imgH="609480" progId="Equation.DSMT4">
                  <p:embed/>
                </p:oleObj>
              </mc:Choice>
              <mc:Fallback>
                <p:oleObj name="Equation" r:id="rId4" imgW="2070000" imgH="609480" progId="Equation.DSMT4">
                  <p:embed/>
                  <p:pic>
                    <p:nvPicPr>
                      <p:cNvPr id="24" name="物件 2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830763" y="915988"/>
                        <a:ext cx="20701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" name="圖片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26415" y="4814282"/>
            <a:ext cx="4829138" cy="495733"/>
          </a:xfrm>
          <a:prstGeom prst="rect">
            <a:avLst/>
          </a:prstGeom>
        </p:spPr>
      </p:pic>
      <p:sp>
        <p:nvSpPr>
          <p:cNvPr id="15" name="文字方塊 14"/>
          <p:cNvSpPr txBox="1"/>
          <p:nvPr/>
        </p:nvSpPr>
        <p:spPr>
          <a:xfrm>
            <a:off x="8683204" y="4681573"/>
            <a:ext cx="300723" cy="643894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5</a:t>
            </a:r>
            <a:endParaRPr lang="zh-TW" altLang="en-US" sz="3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en-US" altLang="zh-TW" dirty="0"/>
              <a:t>More Multi-Cut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25</a:t>
            </a:fld>
            <a:endParaRPr lang="fr-FR"/>
          </a:p>
        </p:txBody>
      </p:sp>
      <p:sp>
        <p:nvSpPr>
          <p:cNvPr id="12" name="文字方塊 11"/>
          <p:cNvSpPr txBox="1"/>
          <p:nvPr/>
        </p:nvSpPr>
        <p:spPr>
          <a:xfrm>
            <a:off x="8687553" y="1868645"/>
            <a:ext cx="300723" cy="643894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2</a:t>
            </a:r>
            <a:endParaRPr lang="zh-TW" altLang="en-US" sz="3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8687553" y="2814398"/>
            <a:ext cx="300723" cy="643894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3</a:t>
            </a:r>
            <a:endParaRPr lang="zh-TW" altLang="en-US" sz="3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8683205" y="3739354"/>
            <a:ext cx="300723" cy="643894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4</a:t>
            </a:r>
            <a:endParaRPr lang="zh-TW" altLang="en-US" sz="3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3" name="圖片 22">
            <a:extLst>
              <a:ext uri="{FF2B5EF4-FFF2-40B4-BE49-F238E27FC236}">
                <a16:creationId xmlns:a16="http://schemas.microsoft.com/office/drawing/2014/main" id="{04061BCA-2803-4D6F-9569-CB44B0447B3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26415" y="1970462"/>
            <a:ext cx="4825763" cy="527400"/>
          </a:xfrm>
          <a:prstGeom prst="rect">
            <a:avLst/>
          </a:prstGeom>
        </p:spPr>
      </p:pic>
      <p:pic>
        <p:nvPicPr>
          <p:cNvPr id="24" name="圖片 23">
            <a:extLst>
              <a:ext uri="{FF2B5EF4-FFF2-40B4-BE49-F238E27FC236}">
                <a16:creationId xmlns:a16="http://schemas.microsoft.com/office/drawing/2014/main" id="{2F1C7A2D-0EF2-4F4C-9AC8-514F9FD0336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26415" y="2908614"/>
            <a:ext cx="4825763" cy="527400"/>
          </a:xfrm>
          <a:prstGeom prst="rect">
            <a:avLst/>
          </a:prstGeom>
        </p:spPr>
      </p:pic>
      <p:pic>
        <p:nvPicPr>
          <p:cNvPr id="25" name="圖片 24">
            <a:extLst>
              <a:ext uri="{FF2B5EF4-FFF2-40B4-BE49-F238E27FC236}">
                <a16:creationId xmlns:a16="http://schemas.microsoft.com/office/drawing/2014/main" id="{32745C8C-106E-41B6-91E4-B9CE7C6FC7B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27881" y="3842117"/>
            <a:ext cx="4825763" cy="527400"/>
          </a:xfrm>
          <a:prstGeom prst="rect">
            <a:avLst/>
          </a:prstGeom>
        </p:spPr>
      </p:pic>
      <p:sp>
        <p:nvSpPr>
          <p:cNvPr id="27" name="文字方塊 26">
            <a:extLst>
              <a:ext uri="{FF2B5EF4-FFF2-40B4-BE49-F238E27FC236}">
                <a16:creationId xmlns:a16="http://schemas.microsoft.com/office/drawing/2014/main" id="{CB0236F7-8FAF-41B1-81A7-5D59B1694F73}"/>
              </a:ext>
            </a:extLst>
          </p:cNvPr>
          <p:cNvSpPr txBox="1"/>
          <p:nvPr/>
        </p:nvSpPr>
        <p:spPr>
          <a:xfrm>
            <a:off x="8670941" y="5611796"/>
            <a:ext cx="1727396" cy="628442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Unlimited</a:t>
            </a:r>
            <a:endParaRPr lang="zh-TW" altLang="en-US" sz="3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8" name="圖片 27">
            <a:extLst>
              <a:ext uri="{FF2B5EF4-FFF2-40B4-BE49-F238E27FC236}">
                <a16:creationId xmlns:a16="http://schemas.microsoft.com/office/drawing/2014/main" id="{63C030CC-7848-4B1D-BC02-D6370FA0108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229367" y="5716107"/>
            <a:ext cx="4825763" cy="52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605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26</a:t>
            </a:fld>
            <a:endParaRPr lang="fr-FR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52499" y="1"/>
            <a:ext cx="4422971" cy="6858000"/>
          </a:xfrm>
          <a:prstGeom prst="rect">
            <a:avLst/>
          </a:prstGeom>
        </p:spPr>
      </p:pic>
      <p:cxnSp>
        <p:nvCxnSpPr>
          <p:cNvPr id="11" name="直線單箭頭接點 10"/>
          <p:cNvCxnSpPr/>
          <p:nvPr/>
        </p:nvCxnSpPr>
        <p:spPr>
          <a:xfrm flipV="1">
            <a:off x="3176685" y="5455921"/>
            <a:ext cx="1557875" cy="140208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>
            <a:off x="1767840" y="5862320"/>
            <a:ext cx="1046480" cy="99568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/>
          <p:nvPr/>
        </p:nvCxnSpPr>
        <p:spPr>
          <a:xfrm flipH="1">
            <a:off x="5120640" y="386080"/>
            <a:ext cx="158103" cy="506984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/>
          <p:cNvSpPr txBox="1"/>
          <p:nvPr/>
        </p:nvSpPr>
        <p:spPr>
          <a:xfrm>
            <a:off x="3978584" y="6075632"/>
            <a:ext cx="755976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30m</a:t>
            </a:r>
            <a:endParaRPr lang="zh-TW" alt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1641772" y="6156961"/>
            <a:ext cx="755976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20m</a:t>
            </a:r>
            <a:endParaRPr lang="zh-TW" alt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5358592" y="2326640"/>
            <a:ext cx="1055738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14F B3</a:t>
            </a:r>
            <a:endParaRPr lang="zh-TW" alt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9131061" y="3585870"/>
            <a:ext cx="1927772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TOP RESULT</a:t>
            </a:r>
          </a:p>
        </p:txBody>
      </p:sp>
      <p:sp>
        <p:nvSpPr>
          <p:cNvPr id="30" name="文字方塊 29"/>
          <p:cNvSpPr txBox="1"/>
          <p:nvPr/>
        </p:nvSpPr>
        <p:spPr>
          <a:xfrm>
            <a:off x="9131061" y="2149821"/>
            <a:ext cx="2723181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OVERALL RESULT</a:t>
            </a:r>
          </a:p>
        </p:txBody>
      </p:sp>
      <p:sp>
        <p:nvSpPr>
          <p:cNvPr id="31" name="文字方塊 30"/>
          <p:cNvSpPr txBox="1"/>
          <p:nvPr/>
        </p:nvSpPr>
        <p:spPr>
          <a:xfrm>
            <a:off x="9131061" y="5024798"/>
            <a:ext cx="1927772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BOT RESULT</a:t>
            </a:r>
          </a:p>
        </p:txBody>
      </p:sp>
      <p:sp>
        <p:nvSpPr>
          <p:cNvPr id="32" name="文字方塊 31"/>
          <p:cNvSpPr txBox="1"/>
          <p:nvPr/>
        </p:nvSpPr>
        <p:spPr>
          <a:xfrm>
            <a:off x="7463361" y="1948741"/>
            <a:ext cx="1584729" cy="76251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zh-TW" sz="40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100.0%</a:t>
            </a:r>
            <a:endParaRPr lang="zh-TW" altLang="en-US" sz="40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7626867" y="3384790"/>
            <a:ext cx="1502976" cy="76251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zh-TW" sz="4000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101.3%</a:t>
            </a:r>
            <a:endParaRPr lang="zh-TW" altLang="en-US" sz="4000" dirty="0">
              <a:solidFill>
                <a:schemeClr val="accent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7727856" y="4818557"/>
            <a:ext cx="1401987" cy="76251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zh-TW" sz="4000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98.5%</a:t>
            </a:r>
            <a:endParaRPr lang="zh-TW" altLang="en-US" sz="4000" dirty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5652123" y="979019"/>
            <a:ext cx="1887696" cy="562398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zh-TW" alt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台北住宅案</a:t>
            </a:r>
          </a:p>
        </p:txBody>
      </p:sp>
    </p:spTree>
    <p:extLst>
      <p:ext uri="{BB962C8B-B14F-4D97-AF65-F5344CB8AC3E}">
        <p14:creationId xmlns:p14="http://schemas.microsoft.com/office/powerpoint/2010/main" val="2550521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版面配置區 6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zh-TW" alt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台北住宅案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27</a:t>
            </a:fld>
            <a:endParaRPr lang="fr-FR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F14F5D72-4B41-466B-B2EE-475566E4E0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138" y="2728585"/>
            <a:ext cx="4923450" cy="3574600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F1C47507-996F-4AC9-B443-94462EBF8B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4138" y="2001093"/>
            <a:ext cx="4923450" cy="52740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3031" y="2888076"/>
            <a:ext cx="6098970" cy="2704652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169041" y="2728584"/>
            <a:ext cx="1254643" cy="1535071"/>
          </a:xfrm>
          <a:prstGeom prst="rect">
            <a:avLst/>
          </a:prstGeom>
          <a:solidFill>
            <a:srgbClr val="F7F7F7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2169041" y="4762799"/>
            <a:ext cx="1254643" cy="1535071"/>
          </a:xfrm>
          <a:prstGeom prst="rect">
            <a:avLst/>
          </a:prstGeom>
          <a:solidFill>
            <a:srgbClr val="F7F7F7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4522945" y="2728583"/>
            <a:ext cx="1254643" cy="1535071"/>
          </a:xfrm>
          <a:prstGeom prst="rect">
            <a:avLst/>
          </a:prstGeom>
          <a:solidFill>
            <a:srgbClr val="F7F7F7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4522945" y="4762798"/>
            <a:ext cx="1254643" cy="1535071"/>
          </a:xfrm>
          <a:prstGeom prst="rect">
            <a:avLst/>
          </a:prstGeom>
          <a:solidFill>
            <a:srgbClr val="F7F7F7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5" name="物件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4714119"/>
              </p:ext>
            </p:extLst>
          </p:nvPr>
        </p:nvGraphicFramePr>
        <p:xfrm>
          <a:off x="3938184" y="909287"/>
          <a:ext cx="24130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25" name="Equation" r:id="rId6" imgW="2412720" imgH="609480" progId="Equation.DSMT4">
                  <p:embed/>
                </p:oleObj>
              </mc:Choice>
              <mc:Fallback>
                <p:oleObj name="Equation" r:id="rId6" imgW="2412720" imgH="609480" progId="Equation.DSMT4">
                  <p:embed/>
                  <p:pic>
                    <p:nvPicPr>
                      <p:cNvPr id="8" name="物件 7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938184" y="909287"/>
                        <a:ext cx="24130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46908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28</a:t>
            </a:fld>
            <a:endParaRPr lang="fr-FR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553876"/>
            <a:ext cx="6191284" cy="5623404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9131061" y="3585870"/>
            <a:ext cx="1927772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TOP RESULT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9131061" y="2149821"/>
            <a:ext cx="2723181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OVERALL RESULT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9131061" y="5024798"/>
            <a:ext cx="1927772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BOT RESULT</a:t>
            </a:r>
          </a:p>
        </p:txBody>
      </p:sp>
      <p:cxnSp>
        <p:nvCxnSpPr>
          <p:cNvPr id="11" name="直線單箭頭接點 10"/>
          <p:cNvCxnSpPr/>
          <p:nvPr/>
        </p:nvCxnSpPr>
        <p:spPr>
          <a:xfrm flipH="1">
            <a:off x="2529840" y="3027680"/>
            <a:ext cx="3464560" cy="304800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>
            <a:off x="213360" y="4215813"/>
            <a:ext cx="1534160" cy="196146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234082" y="4915828"/>
            <a:ext cx="746358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77m</a:t>
            </a:r>
            <a:endParaRPr lang="zh-TW" alt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4409440" y="4270962"/>
            <a:ext cx="884216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153m</a:t>
            </a:r>
            <a:endParaRPr lang="zh-TW" alt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7" name="直線單箭頭接點 16"/>
          <p:cNvCxnSpPr/>
          <p:nvPr/>
        </p:nvCxnSpPr>
        <p:spPr>
          <a:xfrm>
            <a:off x="6252244" y="1442702"/>
            <a:ext cx="0" cy="136144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6344230" y="1783746"/>
            <a:ext cx="864980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9F B1</a:t>
            </a:r>
            <a:endParaRPr lang="zh-TW" alt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7638089" y="1948741"/>
            <a:ext cx="1410001" cy="76251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zh-TW" sz="40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93.4%</a:t>
            </a:r>
            <a:endParaRPr lang="zh-TW" altLang="en-US" sz="40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7727856" y="3384790"/>
            <a:ext cx="1401987" cy="76251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zh-TW" sz="4000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92.3%</a:t>
            </a:r>
            <a:endParaRPr lang="zh-TW" altLang="en-US" sz="4000" dirty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7727856" y="4818557"/>
            <a:ext cx="1401987" cy="76251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zh-TW" sz="4000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94.7%</a:t>
            </a:r>
            <a:endParaRPr lang="zh-TW" altLang="en-US" sz="4000" dirty="0">
              <a:solidFill>
                <a:schemeClr val="accent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3944515" y="5601393"/>
            <a:ext cx="2246769" cy="609398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TW" alt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高雄物流中心</a:t>
            </a:r>
          </a:p>
        </p:txBody>
      </p:sp>
    </p:spTree>
    <p:extLst>
      <p:ext uri="{BB962C8B-B14F-4D97-AF65-F5344CB8AC3E}">
        <p14:creationId xmlns:p14="http://schemas.microsoft.com/office/powerpoint/2010/main" val="3052465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版面配置區 6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zh-TW" alt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高雄物流中心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29</a:t>
            </a:fld>
            <a:endParaRPr lang="fr-FR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46654868-360A-4B3E-A141-9C033BBA1C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788" y="2960716"/>
            <a:ext cx="4800507" cy="334620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0FA0811C-5F27-43E1-B2D7-AE21F6A532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788" y="2001094"/>
            <a:ext cx="4800507" cy="486200"/>
          </a:xfrm>
          <a:prstGeom prst="rect">
            <a:avLst/>
          </a:prstGeom>
        </p:spPr>
      </p:pic>
      <p:graphicFrame>
        <p:nvGraphicFramePr>
          <p:cNvPr id="36" name="物件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024842"/>
              </p:ext>
            </p:extLst>
          </p:nvPr>
        </p:nvGraphicFramePr>
        <p:xfrm>
          <a:off x="4661198" y="918072"/>
          <a:ext cx="24130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9" name="Equation" r:id="rId5" imgW="2412720" imgH="609480" progId="Equation.DSMT4">
                  <p:embed/>
                </p:oleObj>
              </mc:Choice>
              <mc:Fallback>
                <p:oleObj name="Equation" r:id="rId5" imgW="2412720" imgH="609480" progId="Equation.DSMT4">
                  <p:embed/>
                  <p:pic>
                    <p:nvPicPr>
                      <p:cNvPr id="15" name="物件 1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661198" y="918072"/>
                        <a:ext cx="24130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7" name="圖片 3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6000" y="2894361"/>
            <a:ext cx="6096214" cy="2703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256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725" y="1528826"/>
            <a:ext cx="6095238" cy="4571429"/>
          </a:xfrm>
          <a:prstGeom prst="rect">
            <a:avLst/>
          </a:prstGeom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2056010B-E9C1-4710-8FFA-682E928118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3</a:t>
            </a:fld>
            <a:endParaRPr lang="fr-FR"/>
          </a:p>
        </p:txBody>
      </p:sp>
      <p:sp>
        <p:nvSpPr>
          <p:cNvPr id="6" name="TextBox 4">
            <a:extLst>
              <a:ext uri="{FF2B5EF4-FFF2-40B4-BE49-F238E27FC236}">
                <a16:creationId xmlns:a16="http://schemas.microsoft.com/office/drawing/2014/main" id="{97A1C46F-581D-4C4F-8583-90A028E30923}"/>
              </a:ext>
            </a:extLst>
          </p:cNvPr>
          <p:cNvSpPr txBox="1"/>
          <p:nvPr/>
        </p:nvSpPr>
        <p:spPr>
          <a:xfrm>
            <a:off x="7126514" y="2629436"/>
            <a:ext cx="4630332" cy="840230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fr-FR" sz="54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REDUCE REBAR</a:t>
            </a:r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2C9F625C-BC25-457B-9CC5-76549C155EE5}"/>
              </a:ext>
            </a:extLst>
          </p:cNvPr>
          <p:cNvSpPr>
            <a:spLocks/>
          </p:cNvSpPr>
          <p:nvPr/>
        </p:nvSpPr>
        <p:spPr bwMode="auto">
          <a:xfrm>
            <a:off x="7761542" y="4167925"/>
            <a:ext cx="408213" cy="407132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 dirty="0"/>
          </a:p>
        </p:txBody>
      </p:sp>
      <p:sp>
        <p:nvSpPr>
          <p:cNvPr id="9" name="Checkmark">
            <a:extLst>
              <a:ext uri="{FF2B5EF4-FFF2-40B4-BE49-F238E27FC236}">
                <a16:creationId xmlns:a16="http://schemas.microsoft.com/office/drawing/2014/main" id="{7E63E106-D11D-47DC-A927-084DAA018CB3}"/>
              </a:ext>
            </a:extLst>
          </p:cNvPr>
          <p:cNvSpPr>
            <a:spLocks noChangeAspect="1"/>
          </p:cNvSpPr>
          <p:nvPr/>
        </p:nvSpPr>
        <p:spPr bwMode="auto">
          <a:xfrm>
            <a:off x="10508019" y="4167925"/>
            <a:ext cx="540506" cy="406800"/>
          </a:xfrm>
          <a:custGeom>
            <a:avLst/>
            <a:gdLst>
              <a:gd name="T0" fmla="*/ 480 w 518"/>
              <a:gd name="T1" fmla="*/ 0 h 390"/>
              <a:gd name="T2" fmla="*/ 166 w 518"/>
              <a:gd name="T3" fmla="*/ 315 h 390"/>
              <a:gd name="T4" fmla="*/ 38 w 518"/>
              <a:gd name="T5" fmla="*/ 187 h 390"/>
              <a:gd name="T6" fmla="*/ 0 w 518"/>
              <a:gd name="T7" fmla="*/ 226 h 390"/>
              <a:gd name="T8" fmla="*/ 166 w 518"/>
              <a:gd name="T9" fmla="*/ 390 h 390"/>
              <a:gd name="T10" fmla="*/ 518 w 518"/>
              <a:gd name="T11" fmla="*/ 38 h 390"/>
              <a:gd name="T12" fmla="*/ 480 w 518"/>
              <a:gd name="T13" fmla="*/ 0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8" h="390">
                <a:moveTo>
                  <a:pt x="480" y="0"/>
                </a:moveTo>
                <a:lnTo>
                  <a:pt x="166" y="315"/>
                </a:lnTo>
                <a:lnTo>
                  <a:pt x="38" y="187"/>
                </a:lnTo>
                <a:lnTo>
                  <a:pt x="0" y="226"/>
                </a:lnTo>
                <a:lnTo>
                  <a:pt x="166" y="390"/>
                </a:lnTo>
                <a:lnTo>
                  <a:pt x="518" y="38"/>
                </a:lnTo>
                <a:lnTo>
                  <a:pt x="48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675"/>
          </a:p>
        </p:txBody>
      </p:sp>
      <p:sp>
        <p:nvSpPr>
          <p:cNvPr id="10" name="TextBox 4">
            <a:extLst>
              <a:ext uri="{FF2B5EF4-FFF2-40B4-BE49-F238E27FC236}">
                <a16:creationId xmlns:a16="http://schemas.microsoft.com/office/drawing/2014/main" id="{76922195-04CF-4FDD-878E-69FFDC27A4D8}"/>
              </a:ext>
            </a:extLst>
          </p:cNvPr>
          <p:cNvSpPr txBox="1"/>
          <p:nvPr/>
        </p:nvSpPr>
        <p:spPr>
          <a:xfrm>
            <a:off x="9647535" y="4930813"/>
            <a:ext cx="2261473" cy="757130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zh-TW" sz="24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Real</a:t>
            </a:r>
          </a:p>
          <a:p>
            <a:pPr algn="ctr">
              <a:lnSpc>
                <a:spcPct val="90000"/>
              </a:lnSpc>
            </a:pPr>
            <a:r>
              <a:rPr lang="en-US" altLang="zh-TW" sz="24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Demand</a:t>
            </a:r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1B2F7C54-F583-4F79-9AC7-D7651AD6E9B1}"/>
              </a:ext>
            </a:extLst>
          </p:cNvPr>
          <p:cNvCxnSpPr/>
          <p:nvPr/>
        </p:nvCxnSpPr>
        <p:spPr>
          <a:xfrm>
            <a:off x="8760029" y="4829175"/>
            <a:ext cx="10792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物件 1">
            <a:extLst>
              <a:ext uri="{FF2B5EF4-FFF2-40B4-BE49-F238E27FC236}">
                <a16:creationId xmlns:a16="http://schemas.microsoft.com/office/drawing/2014/main" id="{6D422F5F-B755-48D5-AEAC-81A64AB0678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66292" y="5004578"/>
          <a:ext cx="1905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14" name="Equation" r:id="rId5" imgW="190440" imgH="609480" progId="Equation.DSMT4">
                  <p:embed/>
                </p:oleObj>
              </mc:Choice>
              <mc:Fallback>
                <p:oleObj name="Equation" r:id="rId5" imgW="190440" imgH="609480" progId="Equation.DSMT4">
                  <p:embed/>
                  <p:pic>
                    <p:nvPicPr>
                      <p:cNvPr id="2" name="物件 1">
                        <a:extLst>
                          <a:ext uri="{FF2B5EF4-FFF2-40B4-BE49-F238E27FC236}">
                            <a16:creationId xmlns:a16="http://schemas.microsoft.com/office/drawing/2014/main" id="{6D422F5F-B755-48D5-AEAC-81A64AB0678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666292" y="5004578"/>
                        <a:ext cx="1905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物件 10">
            <a:extLst>
              <a:ext uri="{FF2B5EF4-FFF2-40B4-BE49-F238E27FC236}">
                <a16:creationId xmlns:a16="http://schemas.microsoft.com/office/drawing/2014/main" id="{8CCA5A72-0AEA-494D-8214-F8276D457F4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074505" y="5004578"/>
          <a:ext cx="1905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15" name="Equation" r:id="rId7" imgW="190440" imgH="609480" progId="Equation.DSMT4">
                  <p:embed/>
                </p:oleObj>
              </mc:Choice>
              <mc:Fallback>
                <p:oleObj name="Equation" r:id="rId7" imgW="190440" imgH="609480" progId="Equation.DSMT4">
                  <p:embed/>
                  <p:pic>
                    <p:nvPicPr>
                      <p:cNvPr id="11" name="物件 10">
                        <a:extLst>
                          <a:ext uri="{FF2B5EF4-FFF2-40B4-BE49-F238E27FC236}">
                            <a16:creationId xmlns:a16="http://schemas.microsoft.com/office/drawing/2014/main" id="{8CCA5A72-0AEA-494D-8214-F8276D457F4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074505" y="5004578"/>
                        <a:ext cx="1905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文字方塊 13"/>
          <p:cNvSpPr txBox="1"/>
          <p:nvPr/>
        </p:nvSpPr>
        <p:spPr>
          <a:xfrm>
            <a:off x="2360250" y="1559049"/>
            <a:ext cx="1374735" cy="428066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r">
              <a:lnSpc>
                <a:spcPct val="120000"/>
              </a:lnSpc>
            </a:pPr>
            <a:r>
              <a:rPr lang="zh-TW" alt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梁用鋼量圖</a:t>
            </a:r>
          </a:p>
        </p:txBody>
      </p:sp>
      <p:sp>
        <p:nvSpPr>
          <p:cNvPr id="25" name="文字方塊 24"/>
          <p:cNvSpPr txBox="1"/>
          <p:nvPr/>
        </p:nvSpPr>
        <p:spPr>
          <a:xfrm>
            <a:off x="839788" y="1132477"/>
            <a:ext cx="1183850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</a:t>
            </a:r>
            <a:r>
              <a:rPr lang="zh-TW" altLang="en-US" sz="2000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2000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Tradition</a:t>
            </a:r>
            <a:endParaRPr lang="zh-TW" altLang="en-US" sz="2000" dirty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839788" y="1559902"/>
            <a:ext cx="1509388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 Multi-Cut-2</a:t>
            </a:r>
            <a:endParaRPr lang="zh-TW" altLang="en-US" sz="20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5608908" y="3001575"/>
            <a:ext cx="1170898" cy="42742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Top Rebar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5608908" y="4829175"/>
            <a:ext cx="1583126" cy="42742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Bottom Rebar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30" name="物件 29">
            <a:extLst>
              <a:ext uri="{FF2B5EF4-FFF2-40B4-BE49-F238E27FC236}">
                <a16:creationId xmlns:a16="http://schemas.microsoft.com/office/drawing/2014/main" id="{A5BA2207-3F64-4903-9FED-38CE879A488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6213896"/>
              </p:ext>
            </p:extLst>
          </p:nvPr>
        </p:nvGraphicFramePr>
        <p:xfrm>
          <a:off x="2322131" y="5815379"/>
          <a:ext cx="1905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16" name="Equation" r:id="rId9" imgW="190440" imgH="609480" progId="Equation.DSMT4">
                  <p:embed/>
                </p:oleObj>
              </mc:Choice>
              <mc:Fallback>
                <p:oleObj name="Equation" r:id="rId9" imgW="190440" imgH="609480" progId="Equation.DSMT4">
                  <p:embed/>
                  <p:pic>
                    <p:nvPicPr>
                      <p:cNvPr id="15" name="物件 14">
                        <a:extLst>
                          <a:ext uri="{FF2B5EF4-FFF2-40B4-BE49-F238E27FC236}">
                            <a16:creationId xmlns:a16="http://schemas.microsoft.com/office/drawing/2014/main" id="{A5BA2207-3F64-4903-9FED-38CE879A488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322131" y="5815379"/>
                        <a:ext cx="1905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物件 30">
            <a:extLst>
              <a:ext uri="{FF2B5EF4-FFF2-40B4-BE49-F238E27FC236}">
                <a16:creationId xmlns:a16="http://schemas.microsoft.com/office/drawing/2014/main" id="{1867F730-316E-4136-82B3-5F5F4F79FE8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6421165"/>
              </p:ext>
            </p:extLst>
          </p:nvPr>
        </p:nvGraphicFramePr>
        <p:xfrm>
          <a:off x="1749993" y="5815379"/>
          <a:ext cx="1905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17" name="Equation" r:id="rId11" imgW="190440" imgH="609480" progId="Equation.DSMT4">
                  <p:embed/>
                </p:oleObj>
              </mc:Choice>
              <mc:Fallback>
                <p:oleObj name="Equation" r:id="rId11" imgW="190440" imgH="609480" progId="Equation.DSMT4">
                  <p:embed/>
                  <p:pic>
                    <p:nvPicPr>
                      <p:cNvPr id="16" name="物件 15">
                        <a:extLst>
                          <a:ext uri="{FF2B5EF4-FFF2-40B4-BE49-F238E27FC236}">
                            <a16:creationId xmlns:a16="http://schemas.microsoft.com/office/drawing/2014/main" id="{1867F730-316E-4136-82B3-5F5F4F79FE8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749993" y="5815379"/>
                        <a:ext cx="1905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文字方塊 31"/>
          <p:cNvSpPr txBox="1"/>
          <p:nvPr/>
        </p:nvSpPr>
        <p:spPr>
          <a:xfrm>
            <a:off x="1033687" y="2598519"/>
            <a:ext cx="796052" cy="46166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10-#10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2766969" y="3748792"/>
            <a:ext cx="704680" cy="46166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3-#10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4354590" y="2272393"/>
            <a:ext cx="796052" cy="46166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12-#10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1033687" y="4469357"/>
            <a:ext cx="610103" cy="42742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7-#8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2695278" y="4988468"/>
            <a:ext cx="704680" cy="42742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12-#8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4489497" y="4673237"/>
            <a:ext cx="613309" cy="42742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9-#8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6543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en-US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Material Cost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30</a:t>
            </a:fld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6106107" y="3195938"/>
                <a:ext cx="4070409" cy="951864"/>
              </a:xfrm>
              <a:prstGeom prst="rect">
                <a:avLst/>
              </a:prstGeom>
              <a:noFill/>
            </p:spPr>
            <p:txBody>
              <a:bodyPr wrap="none" lIns="0" rtlCol="0" anchor="t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400" b="0" i="0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Δ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r>
                        <a:rPr lang="en-US" altLang="zh-TW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95%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∗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$19076</m:t>
                          </m:r>
                        </m:num>
                        <m:den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𝑡𝑜𝑛</m:t>
                          </m:r>
                        </m:den>
                      </m:f>
                      <m:r>
                        <a:rPr lang="en-US" altLang="zh-TW" sz="24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$18122</m:t>
                          </m:r>
                        </m:num>
                        <m:den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𝑡𝑜𝑛</m:t>
                          </m:r>
                        </m:den>
                      </m:f>
                    </m:oMath>
                  </m:oMathPara>
                </a14:m>
                <a:endParaRPr lang="zh-TW" altLang="en-US" sz="24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6107" y="3195938"/>
                <a:ext cx="4070409" cy="95186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文字方塊 17"/>
          <p:cNvSpPr txBox="1"/>
          <p:nvPr/>
        </p:nvSpPr>
        <p:spPr>
          <a:xfrm>
            <a:off x="6826345" y="5099010"/>
            <a:ext cx="2736262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Reduced Percentage</a:t>
            </a:r>
            <a:endParaRPr lang="zh-TW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7317646" y="5844799"/>
            <a:ext cx="4111062" cy="46166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TW" alt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資料來源</a:t>
            </a: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公共工程價格資料庫 </a:t>
            </a: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2019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字方塊 30"/>
              <p:cNvSpPr txBox="1"/>
              <p:nvPr/>
            </p:nvSpPr>
            <p:spPr>
              <a:xfrm>
                <a:off x="1058347" y="3195941"/>
                <a:ext cx="4240328" cy="951864"/>
              </a:xfrm>
              <a:prstGeom prst="rect">
                <a:avLst/>
              </a:prstGeom>
              <a:noFill/>
            </p:spPr>
            <p:txBody>
              <a:bodyPr wrap="none" lIns="0" rtlCol="0" anchor="t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400" b="0" i="0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Δ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r>
                        <a:rPr lang="en-US" altLang="zh-TW" sz="24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100%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∗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$19076</m:t>
                          </m:r>
                        </m:num>
                        <m:den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𝑡𝑜𝑛</m:t>
                          </m:r>
                        </m:den>
                      </m:f>
                      <m:r>
                        <a:rPr lang="en-US" altLang="zh-TW" sz="24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$19076</m:t>
                          </m:r>
                        </m:num>
                        <m:den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𝑡𝑜𝑛</m:t>
                          </m:r>
                        </m:den>
                      </m:f>
                    </m:oMath>
                  </m:oMathPara>
                </a14:m>
                <a:endParaRPr lang="zh-TW" altLang="en-US" sz="24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31" name="文字方塊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8347" y="3195941"/>
                <a:ext cx="4240328" cy="9518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文字方塊 31"/>
          <p:cNvSpPr txBox="1"/>
          <p:nvPr/>
        </p:nvSpPr>
        <p:spPr>
          <a:xfrm>
            <a:off x="2929883" y="5096003"/>
            <a:ext cx="1786708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Material Cost</a:t>
            </a:r>
            <a:endParaRPr lang="zh-TW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33" name="直線單箭頭接點 32"/>
          <p:cNvCxnSpPr/>
          <p:nvPr/>
        </p:nvCxnSpPr>
        <p:spPr>
          <a:xfrm flipV="1">
            <a:off x="3213116" y="4318998"/>
            <a:ext cx="0" cy="6731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1058347" y="1993621"/>
            <a:ext cx="1559466" cy="683264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3200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Tradition</a:t>
            </a:r>
            <a:endParaRPr lang="zh-TW" altLang="en-US" sz="3200" dirty="0">
              <a:solidFill>
                <a:schemeClr val="accent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6106633" y="1993621"/>
            <a:ext cx="1704954" cy="683264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32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Multi-Cut</a:t>
            </a:r>
            <a:endParaRPr lang="zh-TW" altLang="en-US" sz="32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37" name="直線單箭頭接點 36"/>
          <p:cNvCxnSpPr/>
          <p:nvPr/>
        </p:nvCxnSpPr>
        <p:spPr>
          <a:xfrm flipV="1">
            <a:off x="7081284" y="4147802"/>
            <a:ext cx="0" cy="7112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5726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en-US" altLang="zh-TW" dirty="0"/>
              <a:t>Construction Cost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31</a:t>
            </a:fld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6106107" y="3195938"/>
                <a:ext cx="3730573" cy="951864"/>
              </a:xfrm>
              <a:prstGeom prst="rect">
                <a:avLst/>
              </a:prstGeom>
              <a:noFill/>
            </p:spPr>
            <p:txBody>
              <a:bodyPr wrap="none" lIns="0" rtlCol="0" anchor="t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400" b="0" i="0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Δ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r>
                        <a:rPr lang="en-US" altLang="zh-TW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95%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∗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$5</m:t>
                          </m:r>
                          <m:r>
                            <a:rPr lang="en-US" altLang="zh-TW" sz="2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6</m:t>
                          </m:r>
                          <m:r>
                            <a:rPr lang="en-US" altLang="zh-TW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00</m:t>
                          </m:r>
                        </m:num>
                        <m:den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𝑡𝑜𝑛</m:t>
                          </m:r>
                        </m:den>
                      </m:f>
                      <m:r>
                        <a:rPr lang="en-US" altLang="zh-TW" sz="24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$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5</m:t>
                          </m:r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3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2</m:t>
                          </m:r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0</m:t>
                          </m:r>
                        </m:num>
                        <m:den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𝑡𝑜𝑛</m:t>
                          </m:r>
                        </m:den>
                      </m:f>
                    </m:oMath>
                  </m:oMathPara>
                </a14:m>
                <a:endParaRPr lang="zh-TW" altLang="en-US" sz="24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6107" y="3195938"/>
                <a:ext cx="3730573" cy="95186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字方塊 30"/>
              <p:cNvSpPr txBox="1"/>
              <p:nvPr/>
            </p:nvSpPr>
            <p:spPr>
              <a:xfrm>
                <a:off x="1058347" y="3195941"/>
                <a:ext cx="3900491" cy="951864"/>
              </a:xfrm>
              <a:prstGeom prst="rect">
                <a:avLst/>
              </a:prstGeom>
              <a:noFill/>
            </p:spPr>
            <p:txBody>
              <a:bodyPr wrap="none" lIns="0" rtlCol="0" anchor="t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400" b="0" i="0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Δ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r>
                        <a:rPr lang="en-US" altLang="zh-TW" sz="24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100%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∗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$5500</m:t>
                          </m:r>
                        </m:num>
                        <m:den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𝑡𝑜𝑛</m:t>
                          </m:r>
                        </m:den>
                      </m:f>
                      <m:r>
                        <a:rPr lang="en-US" altLang="zh-TW" sz="24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$5500</m:t>
                          </m:r>
                        </m:num>
                        <m:den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𝑡𝑜𝑛</m:t>
                          </m:r>
                        </m:den>
                      </m:f>
                    </m:oMath>
                  </m:oMathPara>
                </a14:m>
                <a:endParaRPr lang="zh-TW" altLang="en-US" sz="24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31" name="文字方塊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8347" y="3195941"/>
                <a:ext cx="3900491" cy="9518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直線單箭頭接點 32"/>
          <p:cNvCxnSpPr/>
          <p:nvPr/>
        </p:nvCxnSpPr>
        <p:spPr>
          <a:xfrm flipV="1">
            <a:off x="3213116" y="4318998"/>
            <a:ext cx="0" cy="6731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1058347" y="1993621"/>
            <a:ext cx="1559466" cy="683264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3200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Tradition</a:t>
            </a:r>
            <a:endParaRPr lang="zh-TW" altLang="en-US" sz="3200" dirty="0">
              <a:solidFill>
                <a:schemeClr val="accent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6106633" y="1993621"/>
            <a:ext cx="1704954" cy="683264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32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Multi-Cut</a:t>
            </a:r>
            <a:endParaRPr lang="zh-TW" altLang="en-US" sz="32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2926037" y="5131776"/>
            <a:ext cx="1631216" cy="46166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TW" alt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鋼筋綁紮工資</a:t>
            </a:r>
          </a:p>
        </p:txBody>
      </p:sp>
      <p:sp>
        <p:nvSpPr>
          <p:cNvPr id="16" name="文字方塊 15"/>
          <p:cNvSpPr txBox="1"/>
          <p:nvPr/>
        </p:nvSpPr>
        <p:spPr>
          <a:xfrm>
            <a:off x="7828024" y="5841520"/>
            <a:ext cx="3598101" cy="46166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TW" alt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資料來源</a:t>
            </a: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台北市公共工程 </a:t>
            </a: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2019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7" name="直線單箭頭接點 16"/>
          <p:cNvCxnSpPr/>
          <p:nvPr/>
        </p:nvCxnSpPr>
        <p:spPr>
          <a:xfrm flipV="1">
            <a:off x="8098666" y="4318998"/>
            <a:ext cx="0" cy="6731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/>
          <p:cNvSpPr txBox="1"/>
          <p:nvPr/>
        </p:nvSpPr>
        <p:spPr>
          <a:xfrm>
            <a:off x="7545768" y="5131776"/>
            <a:ext cx="3901068" cy="42806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TW" altLang="en-US" sz="2000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複雜度增加 </a:t>
            </a:r>
            <a:r>
              <a:rPr lang="en-US" altLang="zh-TW" sz="2000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=&gt;</a:t>
            </a:r>
            <a:r>
              <a:rPr lang="zh-TW" altLang="en-US" sz="2000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鋼筋綁紮工資增加</a:t>
            </a:r>
          </a:p>
        </p:txBody>
      </p:sp>
    </p:spTree>
    <p:extLst>
      <p:ext uri="{BB962C8B-B14F-4D97-AF65-F5344CB8AC3E}">
        <p14:creationId xmlns:p14="http://schemas.microsoft.com/office/powerpoint/2010/main" val="3443031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字方塊 17"/>
              <p:cNvSpPr txBox="1"/>
              <p:nvPr/>
            </p:nvSpPr>
            <p:spPr>
              <a:xfrm>
                <a:off x="7552131" y="5601476"/>
                <a:ext cx="871392" cy="461665"/>
              </a:xfrm>
              <a:prstGeom prst="rect">
                <a:avLst/>
              </a:prstGeom>
              <a:noFill/>
            </p:spPr>
            <p:txBody>
              <a:bodyPr wrap="none" lIns="0" rtlCol="0" anchor="t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95</m:t>
                      </m:r>
                      <m:r>
                        <a:rPr lang="en-US" altLang="zh-TW" sz="2000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.</m:t>
                      </m:r>
                      <m:r>
                        <a:rPr lang="en-US" altLang="zh-TW" sz="200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4</m:t>
                      </m:r>
                      <m:r>
                        <a:rPr lang="en-US" altLang="zh-TW" sz="20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%</m:t>
                      </m:r>
                    </m:oMath>
                  </m:oMathPara>
                </a14:m>
                <a:endParaRPr lang="zh-TW" altLang="en-US" sz="2000" dirty="0">
                  <a:solidFill>
                    <a:schemeClr val="accent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>
          <p:sp>
            <p:nvSpPr>
              <p:cNvPr id="18" name="文字方塊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2131" y="5601476"/>
                <a:ext cx="871392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文字方塊 22"/>
              <p:cNvSpPr txBox="1"/>
              <p:nvPr/>
            </p:nvSpPr>
            <p:spPr>
              <a:xfrm>
                <a:off x="3929145" y="5601474"/>
                <a:ext cx="818494" cy="461665"/>
              </a:xfrm>
              <a:prstGeom prst="rect">
                <a:avLst/>
              </a:prstGeom>
              <a:noFill/>
            </p:spPr>
            <p:txBody>
              <a:bodyPr wrap="none" lIns="0" rtlCol="0" anchor="t">
                <a:sp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100%</m:t>
                      </m:r>
                    </m:oMath>
                  </m:oMathPara>
                </a14:m>
                <a:endParaRPr lang="zh-TW" altLang="en-US" sz="2000" dirty="0">
                  <a:solidFill>
                    <a:schemeClr val="accent3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>
          <p:sp>
            <p:nvSpPr>
              <p:cNvPr id="23" name="文字方塊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9145" y="5601474"/>
                <a:ext cx="818494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7552131" y="3025819"/>
                <a:ext cx="2934458" cy="808619"/>
              </a:xfrm>
              <a:prstGeom prst="rect">
                <a:avLst/>
              </a:prstGeom>
              <a:noFill/>
            </p:spPr>
            <p:txBody>
              <a:bodyPr wrap="none" lIns="0" rtlCol="0" anchor="t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95%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∗</m:t>
                      </m:r>
                      <m:f>
                        <m:f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$19076</m:t>
                          </m:r>
                        </m:num>
                        <m:den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𝑡𝑜𝑛</m:t>
                          </m:r>
                        </m:den>
                      </m:f>
                      <m:r>
                        <a:rPr lang="en-US" altLang="zh-TW" sz="20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$18122</m:t>
                          </m:r>
                        </m:num>
                        <m:den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𝑡𝑜𝑛</m:t>
                          </m:r>
                        </m:den>
                      </m:f>
                    </m:oMath>
                  </m:oMathPara>
                </a14:m>
                <a:endParaRPr lang="zh-TW" altLang="en-US" sz="20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2131" y="3025819"/>
                <a:ext cx="2934458" cy="80861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/>
              <p:cNvSpPr txBox="1"/>
              <p:nvPr/>
            </p:nvSpPr>
            <p:spPr>
              <a:xfrm>
                <a:off x="3929145" y="3025819"/>
                <a:ext cx="3077124" cy="808619"/>
              </a:xfrm>
              <a:prstGeom prst="rect">
                <a:avLst/>
              </a:prstGeom>
              <a:noFill/>
            </p:spPr>
            <p:txBody>
              <a:bodyPr wrap="none" lIns="0" rtlCol="0" anchor="t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100%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∗</m:t>
                      </m:r>
                      <m:f>
                        <m:f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$19076</m:t>
                          </m:r>
                        </m:num>
                        <m:den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𝑡𝑜𝑛</m:t>
                          </m:r>
                        </m:den>
                      </m:f>
                      <m:r>
                        <a:rPr lang="en-US" altLang="zh-TW" sz="20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$19076</m:t>
                          </m:r>
                        </m:num>
                        <m:den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𝑡𝑜𝑛</m:t>
                          </m:r>
                        </m:den>
                      </m:f>
                    </m:oMath>
                  </m:oMathPara>
                </a14:m>
                <a:endParaRPr lang="zh-TW" altLang="en-US" sz="20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9145" y="3025819"/>
                <a:ext cx="3077124" cy="80861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en-US" altLang="zh-TW" dirty="0"/>
              <a:t>Cost Analysis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32</a:t>
            </a:fld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7552131" y="4260484"/>
                <a:ext cx="2649123" cy="808619"/>
              </a:xfrm>
              <a:prstGeom prst="rect">
                <a:avLst/>
              </a:prstGeom>
              <a:noFill/>
            </p:spPr>
            <p:txBody>
              <a:bodyPr wrap="none" lIns="0" rtlCol="0" anchor="t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95%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∗</m:t>
                      </m:r>
                      <m:f>
                        <m:f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altLang="zh-TW" sz="2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$5</m:t>
                          </m:r>
                          <m:r>
                            <a:rPr lang="en-US" altLang="zh-TW" sz="20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6</m:t>
                          </m:r>
                          <m:r>
                            <a:rPr lang="en-US" altLang="zh-TW" sz="2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00</m:t>
                          </m:r>
                        </m:num>
                        <m:den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𝑡𝑜𝑛</m:t>
                          </m:r>
                        </m:den>
                      </m:f>
                      <m:r>
                        <a:rPr lang="en-US" altLang="zh-TW" sz="20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$</m:t>
                          </m:r>
                          <m:r>
                            <a:rPr lang="en-US" altLang="zh-TW" sz="20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5</m:t>
                          </m:r>
                          <m:r>
                            <a:rPr lang="en-US" altLang="zh-TW" sz="200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3</m:t>
                          </m:r>
                          <m:r>
                            <a:rPr lang="en-US" altLang="zh-TW" sz="20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2</m:t>
                          </m:r>
                          <m:r>
                            <a:rPr lang="en-US" altLang="zh-TW" sz="200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0</m:t>
                          </m:r>
                        </m:num>
                        <m:den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𝑡𝑜𝑛</m:t>
                          </m:r>
                        </m:den>
                      </m:f>
                    </m:oMath>
                  </m:oMathPara>
                </a14:m>
                <a:endParaRPr lang="zh-TW" altLang="en-US" sz="20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2131" y="4260484"/>
                <a:ext cx="2649123" cy="80861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字方塊 30"/>
              <p:cNvSpPr txBox="1"/>
              <p:nvPr/>
            </p:nvSpPr>
            <p:spPr>
              <a:xfrm>
                <a:off x="3929145" y="4261055"/>
                <a:ext cx="2791790" cy="808619"/>
              </a:xfrm>
              <a:prstGeom prst="rect">
                <a:avLst/>
              </a:prstGeom>
              <a:noFill/>
            </p:spPr>
            <p:txBody>
              <a:bodyPr wrap="none" lIns="0" rtlCol="0" anchor="t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100%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∗</m:t>
                      </m:r>
                      <m:f>
                        <m:f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$5500</m:t>
                          </m:r>
                        </m:num>
                        <m:den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𝑡𝑜𝑛</m:t>
                          </m:r>
                        </m:den>
                      </m:f>
                      <m:r>
                        <a:rPr lang="en-US" altLang="zh-TW" sz="20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$</m:t>
                          </m:r>
                          <m:r>
                            <a:rPr lang="en-US" altLang="zh-TW" sz="20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5</m:t>
                          </m:r>
                          <m:r>
                            <a:rPr lang="en-US" altLang="zh-TW" sz="200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5</m:t>
                          </m:r>
                          <m:r>
                            <a:rPr lang="en-US" altLang="zh-TW" sz="20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0</m:t>
                          </m:r>
                          <m:r>
                            <a:rPr lang="en-US" altLang="zh-TW" sz="200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0</m:t>
                          </m:r>
                        </m:num>
                        <m:den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𝑡𝑜𝑛</m:t>
                          </m:r>
                        </m:den>
                      </m:f>
                    </m:oMath>
                  </m:oMathPara>
                </a14:m>
                <a:endParaRPr lang="zh-TW" altLang="en-US" sz="20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31" name="文字方塊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9145" y="4261055"/>
                <a:ext cx="2791790" cy="80861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文字方塊 13"/>
          <p:cNvSpPr txBox="1"/>
          <p:nvPr/>
        </p:nvSpPr>
        <p:spPr>
          <a:xfrm>
            <a:off x="3929145" y="2179716"/>
            <a:ext cx="1189878" cy="5355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Tradition</a:t>
            </a:r>
            <a:endParaRPr lang="zh-TW" altLang="en-US" sz="2400" dirty="0">
              <a:solidFill>
                <a:schemeClr val="accent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7552131" y="2174357"/>
            <a:ext cx="1299395" cy="5355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Multi-Cut</a:t>
            </a:r>
            <a:endParaRPr lang="zh-TW" altLang="en-US" sz="24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1066244" y="3181784"/>
            <a:ext cx="1786708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Material Cost</a:t>
            </a:r>
            <a:endParaRPr lang="zh-TW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066244" y="4370238"/>
            <a:ext cx="2387833" cy="5355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Construction Cost</a:t>
            </a:r>
            <a:endParaRPr lang="zh-TW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1066244" y="5599793"/>
            <a:ext cx="1340752" cy="5355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Total Cost</a:t>
            </a:r>
            <a:endParaRPr lang="zh-TW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229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字方塊 17"/>
              <p:cNvSpPr txBox="1"/>
              <p:nvPr/>
            </p:nvSpPr>
            <p:spPr>
              <a:xfrm>
                <a:off x="7552131" y="5601476"/>
                <a:ext cx="818494" cy="461665"/>
              </a:xfrm>
              <a:prstGeom prst="rect">
                <a:avLst/>
              </a:prstGeom>
              <a:noFill/>
            </p:spPr>
            <p:txBody>
              <a:bodyPr wrap="none" lIns="0" rtlCol="0" anchor="t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1</m:t>
                      </m:r>
                      <m:r>
                        <a:rPr lang="en-US" altLang="zh-TW" sz="200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0</m:t>
                      </m:r>
                      <m:r>
                        <a:rPr lang="en-US" altLang="zh-TW" sz="2000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0</m:t>
                      </m:r>
                      <m:r>
                        <a:rPr lang="en-US" altLang="zh-TW" sz="20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%</m:t>
                      </m:r>
                    </m:oMath>
                  </m:oMathPara>
                </a14:m>
                <a:endParaRPr lang="zh-TW" altLang="en-US" sz="2000" dirty="0">
                  <a:solidFill>
                    <a:schemeClr val="accent2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>
          <p:sp>
            <p:nvSpPr>
              <p:cNvPr id="18" name="文字方塊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2131" y="5601476"/>
                <a:ext cx="818494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文字方塊 22"/>
              <p:cNvSpPr txBox="1"/>
              <p:nvPr/>
            </p:nvSpPr>
            <p:spPr>
              <a:xfrm>
                <a:off x="3929145" y="5601474"/>
                <a:ext cx="818494" cy="461665"/>
              </a:xfrm>
              <a:prstGeom prst="rect">
                <a:avLst/>
              </a:prstGeom>
              <a:noFill/>
            </p:spPr>
            <p:txBody>
              <a:bodyPr wrap="none" lIns="0" rtlCol="0" anchor="t">
                <a:sp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100%</m:t>
                      </m:r>
                    </m:oMath>
                  </m:oMathPara>
                </a14:m>
                <a:endParaRPr lang="zh-TW" altLang="en-US" sz="2000" dirty="0">
                  <a:solidFill>
                    <a:schemeClr val="accent2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>
          <p:sp>
            <p:nvSpPr>
              <p:cNvPr id="23" name="文字方塊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9145" y="5601474"/>
                <a:ext cx="818494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7552131" y="3025819"/>
                <a:ext cx="2934458" cy="808619"/>
              </a:xfrm>
              <a:prstGeom prst="rect">
                <a:avLst/>
              </a:prstGeom>
              <a:noFill/>
            </p:spPr>
            <p:txBody>
              <a:bodyPr wrap="none" lIns="0" rtlCol="0" anchor="t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95%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∗</m:t>
                      </m:r>
                      <m:f>
                        <m:f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$19076</m:t>
                          </m:r>
                        </m:num>
                        <m:den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𝑡𝑜𝑛</m:t>
                          </m:r>
                        </m:den>
                      </m:f>
                      <m:r>
                        <a:rPr lang="en-US" altLang="zh-TW" sz="20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$18122</m:t>
                          </m:r>
                        </m:num>
                        <m:den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𝑡𝑜𝑛</m:t>
                          </m:r>
                        </m:den>
                      </m:f>
                    </m:oMath>
                  </m:oMathPara>
                </a14:m>
                <a:endParaRPr lang="zh-TW" altLang="en-US" sz="20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2131" y="3025819"/>
                <a:ext cx="2934458" cy="80861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/>
              <p:cNvSpPr txBox="1"/>
              <p:nvPr/>
            </p:nvSpPr>
            <p:spPr>
              <a:xfrm>
                <a:off x="3929145" y="3025819"/>
                <a:ext cx="3077124" cy="808619"/>
              </a:xfrm>
              <a:prstGeom prst="rect">
                <a:avLst/>
              </a:prstGeom>
              <a:noFill/>
            </p:spPr>
            <p:txBody>
              <a:bodyPr wrap="none" lIns="0" rtlCol="0" anchor="t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100%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∗</m:t>
                      </m:r>
                      <m:f>
                        <m:f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$19076</m:t>
                          </m:r>
                        </m:num>
                        <m:den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𝑡𝑜𝑛</m:t>
                          </m:r>
                        </m:den>
                      </m:f>
                      <m:r>
                        <a:rPr lang="en-US" altLang="zh-TW" sz="20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$19076</m:t>
                          </m:r>
                        </m:num>
                        <m:den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𝑡𝑜𝑛</m:t>
                          </m:r>
                        </m:den>
                      </m:f>
                    </m:oMath>
                  </m:oMathPara>
                </a14:m>
                <a:endParaRPr lang="zh-TW" altLang="en-US" sz="20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9145" y="3025819"/>
                <a:ext cx="3077124" cy="80861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en-US" altLang="zh-TW" dirty="0"/>
              <a:t>Cost Analysis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33</a:t>
            </a:fld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7552131" y="4261055"/>
                <a:ext cx="2649123" cy="808619"/>
              </a:xfrm>
              <a:prstGeom prst="rect">
                <a:avLst/>
              </a:prstGeom>
              <a:noFill/>
            </p:spPr>
            <p:txBody>
              <a:bodyPr wrap="none" lIns="0" rtlCol="0" anchor="t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95%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∗</m:t>
                      </m:r>
                      <m:f>
                        <m:f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altLang="zh-TW" sz="2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$</m:t>
                          </m:r>
                          <m:r>
                            <a:rPr lang="en-US" altLang="zh-TW" sz="20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6</m:t>
                          </m:r>
                          <m:r>
                            <a:rPr lang="en-US" altLang="zh-TW" sz="2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794</m:t>
                          </m:r>
                        </m:num>
                        <m:den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𝑡𝑜𝑛</m:t>
                          </m:r>
                        </m:den>
                      </m:f>
                      <m:r>
                        <a:rPr lang="en-US" altLang="zh-TW" sz="20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$6454</m:t>
                          </m:r>
                        </m:num>
                        <m:den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𝑡𝑜𝑛</m:t>
                          </m:r>
                        </m:den>
                      </m:f>
                    </m:oMath>
                  </m:oMathPara>
                </a14:m>
                <a:endParaRPr lang="zh-TW" altLang="en-US" sz="20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2131" y="4261055"/>
                <a:ext cx="2649123" cy="80861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字方塊 30"/>
              <p:cNvSpPr txBox="1"/>
              <p:nvPr/>
            </p:nvSpPr>
            <p:spPr>
              <a:xfrm>
                <a:off x="3929145" y="4261055"/>
                <a:ext cx="2791790" cy="808619"/>
              </a:xfrm>
              <a:prstGeom prst="rect">
                <a:avLst/>
              </a:prstGeom>
              <a:noFill/>
            </p:spPr>
            <p:txBody>
              <a:bodyPr wrap="none" lIns="0" rtlCol="0" anchor="t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100%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∗</m:t>
                      </m:r>
                      <m:f>
                        <m:f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$5500</m:t>
                          </m:r>
                        </m:num>
                        <m:den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𝑡𝑜𝑛</m:t>
                          </m:r>
                        </m:den>
                      </m:f>
                      <m:r>
                        <a:rPr lang="en-US" altLang="zh-TW" sz="20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$</m:t>
                          </m:r>
                          <m:r>
                            <a:rPr lang="en-US" altLang="zh-TW" sz="20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5</m:t>
                          </m:r>
                          <m:r>
                            <a:rPr lang="en-US" altLang="zh-TW" sz="200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5</m:t>
                          </m:r>
                          <m:r>
                            <a:rPr lang="en-US" altLang="zh-TW" sz="20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0</m:t>
                          </m:r>
                          <m:r>
                            <a:rPr lang="en-US" altLang="zh-TW" sz="200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0</m:t>
                          </m:r>
                        </m:num>
                        <m:den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𝑡𝑜𝑛</m:t>
                          </m:r>
                        </m:den>
                      </m:f>
                    </m:oMath>
                  </m:oMathPara>
                </a14:m>
                <a:endParaRPr lang="zh-TW" altLang="en-US" sz="20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31" name="文字方塊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9145" y="4261055"/>
                <a:ext cx="2791790" cy="80861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文字方塊 13"/>
          <p:cNvSpPr txBox="1"/>
          <p:nvPr/>
        </p:nvSpPr>
        <p:spPr>
          <a:xfrm>
            <a:off x="3929145" y="2179716"/>
            <a:ext cx="1189878" cy="5355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Tradition</a:t>
            </a:r>
            <a:endParaRPr lang="zh-TW" altLang="en-US" sz="2400" dirty="0">
              <a:solidFill>
                <a:schemeClr val="accent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7552131" y="2174357"/>
            <a:ext cx="1299395" cy="5355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Multi-Cut</a:t>
            </a:r>
            <a:endParaRPr lang="zh-TW" altLang="en-US" sz="24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1066244" y="3181784"/>
            <a:ext cx="1786708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Material Cost</a:t>
            </a:r>
            <a:endParaRPr lang="zh-TW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066244" y="4370238"/>
            <a:ext cx="2387833" cy="5355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Construction Cost</a:t>
            </a:r>
            <a:endParaRPr lang="zh-TW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1066244" y="5599793"/>
            <a:ext cx="1340752" cy="5355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Total Cost</a:t>
            </a:r>
            <a:endParaRPr lang="zh-TW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3340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7552131" y="3025819"/>
                <a:ext cx="1756443" cy="808619"/>
              </a:xfrm>
              <a:prstGeom prst="rect">
                <a:avLst/>
              </a:prstGeom>
              <a:noFill/>
            </p:spPr>
            <p:txBody>
              <a:bodyPr wrap="none" lIns="0" rtlCol="0" anchor="t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95%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∗</m:t>
                      </m:r>
                      <m:f>
                        <m:f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$19076</m:t>
                          </m:r>
                        </m:num>
                        <m:den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𝑡𝑜𝑛</m:t>
                          </m:r>
                        </m:den>
                      </m:f>
                    </m:oMath>
                  </m:oMathPara>
                </a14:m>
                <a:endParaRPr lang="zh-TW" altLang="en-US" sz="20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2131" y="3025819"/>
                <a:ext cx="1756443" cy="80861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/>
              <p:cNvSpPr txBox="1"/>
              <p:nvPr/>
            </p:nvSpPr>
            <p:spPr>
              <a:xfrm>
                <a:off x="3929145" y="3025819"/>
                <a:ext cx="1899110" cy="808619"/>
              </a:xfrm>
              <a:prstGeom prst="rect">
                <a:avLst/>
              </a:prstGeom>
              <a:noFill/>
            </p:spPr>
            <p:txBody>
              <a:bodyPr wrap="none" lIns="0" rtlCol="0" anchor="t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100%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∗</m:t>
                      </m:r>
                      <m:f>
                        <m:f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$19076</m:t>
                          </m:r>
                        </m:num>
                        <m:den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𝑡𝑜𝑛</m:t>
                          </m:r>
                        </m:den>
                      </m:f>
                    </m:oMath>
                  </m:oMathPara>
                </a14:m>
                <a:endParaRPr lang="zh-TW" altLang="en-US" sz="20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9145" y="3025819"/>
                <a:ext cx="1899110" cy="80861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en-US" altLang="zh-TW" dirty="0"/>
              <a:t>Cost Analysis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34</a:t>
            </a:fld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7552131" y="4261055"/>
                <a:ext cx="1613775" cy="808619"/>
              </a:xfrm>
              <a:prstGeom prst="rect">
                <a:avLst/>
              </a:prstGeom>
              <a:noFill/>
            </p:spPr>
            <p:txBody>
              <a:bodyPr wrap="none" lIns="0" rtlCol="0" anchor="t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95%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∗</m:t>
                      </m:r>
                      <m:f>
                        <m:f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altLang="zh-TW" sz="2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$5500</m:t>
                          </m:r>
                        </m:num>
                        <m:den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𝑡𝑜𝑛</m:t>
                          </m:r>
                        </m:den>
                      </m:f>
                    </m:oMath>
                  </m:oMathPara>
                </a14:m>
                <a:endParaRPr lang="zh-TW" altLang="en-US" sz="20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2131" y="4261055"/>
                <a:ext cx="1613775" cy="80861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字方塊 30"/>
              <p:cNvSpPr txBox="1"/>
              <p:nvPr/>
            </p:nvSpPr>
            <p:spPr>
              <a:xfrm>
                <a:off x="3929145" y="4261055"/>
                <a:ext cx="1756443" cy="808619"/>
              </a:xfrm>
              <a:prstGeom prst="rect">
                <a:avLst/>
              </a:prstGeom>
              <a:noFill/>
            </p:spPr>
            <p:txBody>
              <a:bodyPr wrap="none" lIns="0" rtlCol="0" anchor="t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100%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∗</m:t>
                      </m:r>
                      <m:f>
                        <m:f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$5500</m:t>
                          </m:r>
                        </m:num>
                        <m:den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𝑡𝑜𝑛</m:t>
                          </m:r>
                        </m:den>
                      </m:f>
                    </m:oMath>
                  </m:oMathPara>
                </a14:m>
                <a:endParaRPr lang="zh-TW" altLang="en-US" sz="20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31" name="文字方塊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9145" y="4261055"/>
                <a:ext cx="1756443" cy="80861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文字方塊 13"/>
          <p:cNvSpPr txBox="1"/>
          <p:nvPr/>
        </p:nvSpPr>
        <p:spPr>
          <a:xfrm>
            <a:off x="3929145" y="2179716"/>
            <a:ext cx="1189878" cy="5355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Tradition</a:t>
            </a:r>
            <a:endParaRPr lang="zh-TW" altLang="en-US" sz="2400" dirty="0">
              <a:solidFill>
                <a:schemeClr val="accent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7552131" y="2174357"/>
            <a:ext cx="1579920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Multi-Cut-2</a:t>
            </a:r>
            <a:endParaRPr lang="zh-TW" altLang="en-US" sz="24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1066244" y="3181784"/>
            <a:ext cx="1786708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Material Cost</a:t>
            </a:r>
            <a:endParaRPr lang="zh-TW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066244" y="4370238"/>
            <a:ext cx="2387833" cy="5355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Construction Cost</a:t>
            </a:r>
            <a:endParaRPr lang="zh-TW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/>
              <p:cNvSpPr txBox="1"/>
              <p:nvPr/>
            </p:nvSpPr>
            <p:spPr>
              <a:xfrm>
                <a:off x="7552131" y="5601476"/>
                <a:ext cx="675826" cy="461665"/>
              </a:xfrm>
              <a:prstGeom prst="rect">
                <a:avLst/>
              </a:prstGeom>
              <a:noFill/>
            </p:spPr>
            <p:txBody>
              <a:bodyPr wrap="none" lIns="0" rtlCol="0" anchor="t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95%</m:t>
                      </m:r>
                    </m:oMath>
                  </m:oMathPara>
                </a14:m>
                <a:endParaRPr lang="zh-TW" altLang="en-US" sz="2000" dirty="0">
                  <a:solidFill>
                    <a:schemeClr val="accent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20" name="文字方塊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2131" y="5601476"/>
                <a:ext cx="675826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/>
              <p:cNvSpPr txBox="1"/>
              <p:nvPr/>
            </p:nvSpPr>
            <p:spPr>
              <a:xfrm>
                <a:off x="3929145" y="5601474"/>
                <a:ext cx="818494" cy="461665"/>
              </a:xfrm>
              <a:prstGeom prst="rect">
                <a:avLst/>
              </a:prstGeom>
              <a:noFill/>
            </p:spPr>
            <p:txBody>
              <a:bodyPr wrap="none" lIns="0" rtlCol="0" anchor="t">
                <a:sp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100%</m:t>
                      </m:r>
                    </m:oMath>
                  </m:oMathPara>
                </a14:m>
                <a:endParaRPr lang="zh-TW" altLang="en-US" sz="2000" dirty="0">
                  <a:solidFill>
                    <a:schemeClr val="accent3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21" name="文字方塊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9145" y="5601474"/>
                <a:ext cx="818494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文字方塊 21"/>
          <p:cNvSpPr txBox="1"/>
          <p:nvPr/>
        </p:nvSpPr>
        <p:spPr>
          <a:xfrm>
            <a:off x="1066244" y="5599793"/>
            <a:ext cx="1340752" cy="5355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Total Cost</a:t>
            </a:r>
            <a:endParaRPr lang="zh-TW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939778" y="1089992"/>
            <a:ext cx="1336263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Multi-Cut-2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4984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en-US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fr-FR" altLang="zh-TW" dirty="0">
              <a:solidFill>
                <a:srgbClr val="1ABC9C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35</a:t>
            </a:fld>
            <a:endParaRPr lang="fr-FR"/>
          </a:p>
        </p:txBody>
      </p:sp>
      <p:sp>
        <p:nvSpPr>
          <p:cNvPr id="4" name="TextBox 8"/>
          <p:cNvSpPr txBox="1"/>
          <p:nvPr/>
        </p:nvSpPr>
        <p:spPr>
          <a:xfrm>
            <a:off x="2248811" y="3683683"/>
            <a:ext cx="1692000" cy="52322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/>
          <a:p>
            <a:r>
              <a:rPr lang="fr-FR" sz="2800" dirty="0">
                <a:solidFill>
                  <a:schemeClr val="accent1"/>
                </a:solidFill>
              </a:rPr>
              <a:t>Part 1</a:t>
            </a:r>
          </a:p>
        </p:txBody>
      </p:sp>
      <p:sp>
        <p:nvSpPr>
          <p:cNvPr id="5" name="TextBox 9"/>
          <p:cNvSpPr txBox="1"/>
          <p:nvPr/>
        </p:nvSpPr>
        <p:spPr>
          <a:xfrm>
            <a:off x="2248811" y="4206903"/>
            <a:ext cx="1692000" cy="39389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Objective</a:t>
            </a:r>
          </a:p>
        </p:txBody>
      </p:sp>
      <p:grpSp>
        <p:nvGrpSpPr>
          <p:cNvPr id="6" name="Group 21"/>
          <p:cNvGrpSpPr/>
          <p:nvPr/>
        </p:nvGrpSpPr>
        <p:grpSpPr>
          <a:xfrm>
            <a:off x="2073168" y="5431842"/>
            <a:ext cx="364329" cy="364329"/>
            <a:chOff x="3173014" y="2956717"/>
            <a:chExt cx="944566" cy="944566"/>
          </a:xfrm>
        </p:grpSpPr>
        <p:sp>
          <p:nvSpPr>
            <p:cNvPr id="7" name="Oval 23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Oval 22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9" name="Straight Connector 33"/>
          <p:cNvCxnSpPr>
            <a:stCxn id="7" idx="6"/>
          </p:cNvCxnSpPr>
          <p:nvPr/>
        </p:nvCxnSpPr>
        <p:spPr>
          <a:xfrm>
            <a:off x="2437497" y="5614007"/>
            <a:ext cx="216000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49"/>
          <p:cNvGrpSpPr/>
          <p:nvPr/>
        </p:nvGrpSpPr>
        <p:grpSpPr>
          <a:xfrm>
            <a:off x="4587903" y="5431842"/>
            <a:ext cx="364329" cy="364329"/>
            <a:chOff x="3173014" y="2956717"/>
            <a:chExt cx="944566" cy="944566"/>
          </a:xfrm>
        </p:grpSpPr>
        <p:sp>
          <p:nvSpPr>
            <p:cNvPr id="11" name="Oval 50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" name="Oval 51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13" name="Straight Connector 52"/>
          <p:cNvCxnSpPr>
            <a:stCxn id="11" idx="6"/>
          </p:cNvCxnSpPr>
          <p:nvPr/>
        </p:nvCxnSpPr>
        <p:spPr>
          <a:xfrm>
            <a:off x="4952232" y="5614007"/>
            <a:ext cx="216000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53"/>
          <p:cNvGrpSpPr/>
          <p:nvPr/>
        </p:nvGrpSpPr>
        <p:grpSpPr>
          <a:xfrm>
            <a:off x="7113274" y="5431842"/>
            <a:ext cx="364329" cy="364329"/>
            <a:chOff x="3173014" y="2956717"/>
            <a:chExt cx="944566" cy="944566"/>
          </a:xfrm>
        </p:grpSpPr>
        <p:sp>
          <p:nvSpPr>
            <p:cNvPr id="15" name="Oval 54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" name="Oval 55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17" name="Straight Connector 56"/>
          <p:cNvCxnSpPr>
            <a:stCxn id="15" idx="6"/>
          </p:cNvCxnSpPr>
          <p:nvPr/>
        </p:nvCxnSpPr>
        <p:spPr>
          <a:xfrm>
            <a:off x="7477603" y="5614007"/>
            <a:ext cx="216000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61"/>
          <p:cNvGrpSpPr/>
          <p:nvPr/>
        </p:nvGrpSpPr>
        <p:grpSpPr>
          <a:xfrm>
            <a:off x="9654715" y="5431842"/>
            <a:ext cx="364329" cy="364329"/>
            <a:chOff x="3173014" y="2956717"/>
            <a:chExt cx="944566" cy="944566"/>
          </a:xfrm>
        </p:grpSpPr>
        <p:sp>
          <p:nvSpPr>
            <p:cNvPr id="19" name="Oval 6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" name="Oval 63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21" name="Straight Connector 69"/>
          <p:cNvCxnSpPr/>
          <p:nvPr/>
        </p:nvCxnSpPr>
        <p:spPr>
          <a:xfrm flipV="1">
            <a:off x="2248811" y="3817257"/>
            <a:ext cx="0" cy="1614586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72"/>
          <p:cNvCxnSpPr/>
          <p:nvPr/>
        </p:nvCxnSpPr>
        <p:spPr>
          <a:xfrm flipV="1">
            <a:off x="4762369" y="2191657"/>
            <a:ext cx="0" cy="3240186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74"/>
          <p:cNvSpPr txBox="1"/>
          <p:nvPr/>
        </p:nvSpPr>
        <p:spPr>
          <a:xfrm>
            <a:off x="4762369" y="2026815"/>
            <a:ext cx="1692000" cy="52322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>
            <a:defPPr>
              <a:defRPr lang="fr-FR"/>
            </a:defPPr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fr-FR" altLang="zh-TW" dirty="0"/>
              <a:t>Part 2</a:t>
            </a:r>
          </a:p>
        </p:txBody>
      </p:sp>
      <p:sp>
        <p:nvSpPr>
          <p:cNvPr id="24" name="TextBox 75"/>
          <p:cNvSpPr txBox="1"/>
          <p:nvPr/>
        </p:nvSpPr>
        <p:spPr>
          <a:xfrm>
            <a:off x="4762369" y="2550035"/>
            <a:ext cx="1692000" cy="1089529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>
            <a:defPPr>
              <a:defRPr lang="fr-FR"/>
            </a:defPPr>
            <a:lvl1pPr>
              <a:lnSpc>
                <a:spcPct val="120000"/>
              </a:lnSpc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fr-FR" altLang="zh-TW"/>
              <a:t>Flexural Reinforcement Multi-Cut</a:t>
            </a:r>
            <a:endParaRPr lang="fr-FR" altLang="zh-TW" dirty="0"/>
          </a:p>
        </p:txBody>
      </p:sp>
      <p:sp>
        <p:nvSpPr>
          <p:cNvPr id="25" name="TextBox 81"/>
          <p:cNvSpPr txBox="1"/>
          <p:nvPr/>
        </p:nvSpPr>
        <p:spPr>
          <a:xfrm>
            <a:off x="7281009" y="3683683"/>
            <a:ext cx="1692000" cy="52322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/>
          <a:p>
            <a:r>
              <a:rPr lang="fr-FR" altLang="zh-TW" sz="2800" dirty="0">
                <a:solidFill>
                  <a:schemeClr val="accent1"/>
                </a:solidFill>
              </a:rPr>
              <a:t>Part 3</a:t>
            </a:r>
          </a:p>
        </p:txBody>
      </p:sp>
      <p:sp>
        <p:nvSpPr>
          <p:cNvPr id="26" name="TextBox 82"/>
          <p:cNvSpPr txBox="1"/>
          <p:nvPr/>
        </p:nvSpPr>
        <p:spPr>
          <a:xfrm>
            <a:off x="7281009" y="4206903"/>
            <a:ext cx="1692000" cy="39389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Condition</a:t>
            </a:r>
          </a:p>
        </p:txBody>
      </p:sp>
      <p:cxnSp>
        <p:nvCxnSpPr>
          <p:cNvPr id="27" name="Straight Connector 83"/>
          <p:cNvCxnSpPr/>
          <p:nvPr/>
        </p:nvCxnSpPr>
        <p:spPr>
          <a:xfrm flipV="1">
            <a:off x="7281009" y="3817257"/>
            <a:ext cx="0" cy="1614586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87"/>
          <p:cNvCxnSpPr/>
          <p:nvPr/>
        </p:nvCxnSpPr>
        <p:spPr>
          <a:xfrm flipV="1">
            <a:off x="9813846" y="2191657"/>
            <a:ext cx="0" cy="3240186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88"/>
          <p:cNvSpPr txBox="1"/>
          <p:nvPr/>
        </p:nvSpPr>
        <p:spPr>
          <a:xfrm>
            <a:off x="9792580" y="2026815"/>
            <a:ext cx="1692000" cy="52322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>
            <a:defPPr>
              <a:defRPr lang="fr-FR"/>
            </a:defPPr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fr-FR" altLang="zh-TW" dirty="0"/>
              <a:t>Part 4</a:t>
            </a:r>
          </a:p>
        </p:txBody>
      </p:sp>
      <p:sp>
        <p:nvSpPr>
          <p:cNvPr id="30" name="TextBox 89"/>
          <p:cNvSpPr txBox="1"/>
          <p:nvPr/>
        </p:nvSpPr>
        <p:spPr>
          <a:xfrm>
            <a:off x="9792580" y="2550035"/>
            <a:ext cx="1692000" cy="734945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>
            <a:defPPr>
              <a:defRPr lang="fr-FR"/>
            </a:defPPr>
            <a:lvl1pPr>
              <a:lnSpc>
                <a:spcPct val="120000"/>
              </a:lnSpc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fr-FR" dirty="0" err="1"/>
              <a:t>Seismic</a:t>
            </a:r>
            <a:r>
              <a:rPr lang="fr-FR" dirty="0"/>
              <a:t> Verification</a:t>
            </a:r>
          </a:p>
        </p:txBody>
      </p:sp>
    </p:spTree>
    <p:extLst>
      <p:ext uri="{BB962C8B-B14F-4D97-AF65-F5344CB8AC3E}">
        <p14:creationId xmlns:p14="http://schemas.microsoft.com/office/powerpoint/2010/main" val="952566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圖片 7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96762" y="2283018"/>
            <a:ext cx="6095238" cy="4571429"/>
          </a:xfrm>
          <a:prstGeom prst="rect">
            <a:avLst/>
          </a:prstGeom>
        </p:spPr>
      </p:pic>
      <p:pic>
        <p:nvPicPr>
          <p:cNvPr id="70" name="圖片 69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292" y="2283018"/>
            <a:ext cx="6095238" cy="4571429"/>
          </a:xfrm>
          <a:prstGeom prst="rect">
            <a:avLst/>
          </a:prstGeom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36</a:t>
            </a:fld>
            <a:endParaRPr lang="fr-FR"/>
          </a:p>
        </p:txBody>
      </p:sp>
      <p:pic>
        <p:nvPicPr>
          <p:cNvPr id="6" name="圖片 5"/>
          <p:cNvPicPr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77403" y="372291"/>
            <a:ext cx="5400040" cy="2293620"/>
          </a:xfrm>
          <a:prstGeom prst="rect">
            <a:avLst/>
          </a:prstGeom>
        </p:spPr>
      </p:pic>
      <p:sp>
        <p:nvSpPr>
          <p:cNvPr id="11" name="橢圓 10"/>
          <p:cNvSpPr/>
          <p:nvPr/>
        </p:nvSpPr>
        <p:spPr>
          <a:xfrm>
            <a:off x="11430326" y="1487516"/>
            <a:ext cx="192550" cy="19255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/>
          <p:cNvSpPr/>
          <p:nvPr/>
        </p:nvSpPr>
        <p:spPr>
          <a:xfrm>
            <a:off x="7095787" y="1487516"/>
            <a:ext cx="192550" cy="19255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8" name="圖片 17"/>
          <p:cNvPicPr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6862" y="370373"/>
            <a:ext cx="5400040" cy="2293620"/>
          </a:xfrm>
          <a:prstGeom prst="rect">
            <a:avLst/>
          </a:prstGeom>
        </p:spPr>
      </p:pic>
      <p:sp>
        <p:nvSpPr>
          <p:cNvPr id="19" name="橢圓 18"/>
          <p:cNvSpPr/>
          <p:nvPr/>
        </p:nvSpPr>
        <p:spPr>
          <a:xfrm>
            <a:off x="5409785" y="1485598"/>
            <a:ext cx="192550" cy="19255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橢圓 19"/>
          <p:cNvSpPr/>
          <p:nvPr/>
        </p:nvSpPr>
        <p:spPr>
          <a:xfrm>
            <a:off x="1075246" y="1485598"/>
            <a:ext cx="192550" cy="19255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文字方塊 20"/>
          <p:cNvSpPr txBox="1"/>
          <p:nvPr/>
        </p:nvSpPr>
        <p:spPr>
          <a:xfrm>
            <a:off x="8513874" y="3118947"/>
            <a:ext cx="1376339" cy="42742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Consider </a:t>
            </a:r>
            <a:r>
              <a:rPr lang="en-US" altLang="zh-TW" sz="2000" dirty="0" err="1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Ld</a:t>
            </a:r>
            <a:endParaRPr lang="zh-TW" altLang="en-US" sz="2000" dirty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1033687" y="3353435"/>
            <a:ext cx="796052" cy="46166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10-#10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2766969" y="3993345"/>
            <a:ext cx="704680" cy="46166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3-#10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4354590" y="3027309"/>
            <a:ext cx="796052" cy="46166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12-#10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1033687" y="5224273"/>
            <a:ext cx="610103" cy="42742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7-#8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2695278" y="5743384"/>
            <a:ext cx="704680" cy="42742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12-#8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4489497" y="5428153"/>
            <a:ext cx="613309" cy="42742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9-#8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0" name="橢圓 29"/>
          <p:cNvSpPr/>
          <p:nvPr/>
        </p:nvSpPr>
        <p:spPr>
          <a:xfrm>
            <a:off x="5091190" y="4881422"/>
            <a:ext cx="192550" cy="19255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橢圓 30"/>
          <p:cNvSpPr/>
          <p:nvPr/>
        </p:nvSpPr>
        <p:spPr>
          <a:xfrm>
            <a:off x="969311" y="4881422"/>
            <a:ext cx="192550" cy="19255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文字方塊 32"/>
          <p:cNvSpPr txBox="1"/>
          <p:nvPr/>
        </p:nvSpPr>
        <p:spPr>
          <a:xfrm>
            <a:off x="7129687" y="3363258"/>
            <a:ext cx="796052" cy="46166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10-#10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8862969" y="3992533"/>
            <a:ext cx="704680" cy="46166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3-#10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10450590" y="3037132"/>
            <a:ext cx="796052" cy="46166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12-#10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7129687" y="5234096"/>
            <a:ext cx="610103" cy="42742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7-#8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8791278" y="5753207"/>
            <a:ext cx="704680" cy="42742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12-#8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10585497" y="5437976"/>
            <a:ext cx="613309" cy="42742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9-#8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9" name="橢圓 38"/>
          <p:cNvSpPr/>
          <p:nvPr/>
        </p:nvSpPr>
        <p:spPr>
          <a:xfrm>
            <a:off x="11187190" y="4891245"/>
            <a:ext cx="192550" cy="19255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橢圓 39"/>
          <p:cNvSpPr/>
          <p:nvPr/>
        </p:nvSpPr>
        <p:spPr>
          <a:xfrm>
            <a:off x="7065311" y="4891245"/>
            <a:ext cx="192550" cy="19255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橢圓 49"/>
          <p:cNvSpPr/>
          <p:nvPr/>
        </p:nvSpPr>
        <p:spPr>
          <a:xfrm>
            <a:off x="7465247" y="3230499"/>
            <a:ext cx="192550" cy="19255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橢圓 50"/>
          <p:cNvSpPr/>
          <p:nvPr/>
        </p:nvSpPr>
        <p:spPr>
          <a:xfrm>
            <a:off x="10566412" y="2913957"/>
            <a:ext cx="192550" cy="19255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橢圓 51"/>
          <p:cNvSpPr/>
          <p:nvPr/>
        </p:nvSpPr>
        <p:spPr>
          <a:xfrm>
            <a:off x="8046418" y="4387693"/>
            <a:ext cx="192550" cy="19255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橢圓 52"/>
          <p:cNvSpPr/>
          <p:nvPr/>
        </p:nvSpPr>
        <p:spPr>
          <a:xfrm>
            <a:off x="10087000" y="4387693"/>
            <a:ext cx="192550" cy="19255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橢圓 55"/>
          <p:cNvSpPr/>
          <p:nvPr/>
        </p:nvSpPr>
        <p:spPr>
          <a:xfrm>
            <a:off x="7637385" y="5619272"/>
            <a:ext cx="192550" cy="19255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橢圓 56"/>
          <p:cNvSpPr/>
          <p:nvPr/>
        </p:nvSpPr>
        <p:spPr>
          <a:xfrm>
            <a:off x="10286805" y="5803383"/>
            <a:ext cx="192550" cy="19255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橢圓 57"/>
          <p:cNvSpPr/>
          <p:nvPr/>
        </p:nvSpPr>
        <p:spPr>
          <a:xfrm>
            <a:off x="8321324" y="6105623"/>
            <a:ext cx="192550" cy="19255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橢圓 58"/>
          <p:cNvSpPr/>
          <p:nvPr/>
        </p:nvSpPr>
        <p:spPr>
          <a:xfrm>
            <a:off x="9678415" y="6105623"/>
            <a:ext cx="192550" cy="19255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橢圓 59"/>
          <p:cNvSpPr/>
          <p:nvPr/>
        </p:nvSpPr>
        <p:spPr>
          <a:xfrm>
            <a:off x="7476431" y="1481929"/>
            <a:ext cx="192550" cy="19255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橢圓 60"/>
          <p:cNvSpPr/>
          <p:nvPr/>
        </p:nvSpPr>
        <p:spPr>
          <a:xfrm>
            <a:off x="10566412" y="1486094"/>
            <a:ext cx="192550" cy="19255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" name="橢圓 61"/>
          <p:cNvSpPr/>
          <p:nvPr/>
        </p:nvSpPr>
        <p:spPr>
          <a:xfrm>
            <a:off x="8046418" y="1481929"/>
            <a:ext cx="192550" cy="19255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橢圓 62"/>
          <p:cNvSpPr/>
          <p:nvPr/>
        </p:nvSpPr>
        <p:spPr>
          <a:xfrm>
            <a:off x="10087000" y="1481929"/>
            <a:ext cx="192550" cy="19255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橢圓 63"/>
          <p:cNvSpPr/>
          <p:nvPr/>
        </p:nvSpPr>
        <p:spPr>
          <a:xfrm>
            <a:off x="7637385" y="1481929"/>
            <a:ext cx="192550" cy="19255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橢圓 64"/>
          <p:cNvSpPr/>
          <p:nvPr/>
        </p:nvSpPr>
        <p:spPr>
          <a:xfrm>
            <a:off x="10286805" y="1483641"/>
            <a:ext cx="192550" cy="19255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橢圓 67"/>
          <p:cNvSpPr/>
          <p:nvPr/>
        </p:nvSpPr>
        <p:spPr>
          <a:xfrm>
            <a:off x="8321324" y="1480339"/>
            <a:ext cx="192550" cy="19255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橢圓 68"/>
          <p:cNvSpPr/>
          <p:nvPr/>
        </p:nvSpPr>
        <p:spPr>
          <a:xfrm>
            <a:off x="9678415" y="1480339"/>
            <a:ext cx="192550" cy="19255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7" name="直線單箭頭接點 16"/>
          <p:cNvCxnSpPr/>
          <p:nvPr/>
        </p:nvCxnSpPr>
        <p:spPr>
          <a:xfrm flipH="1">
            <a:off x="7829935" y="3363258"/>
            <a:ext cx="491389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文字方塊 72"/>
          <p:cNvSpPr txBox="1"/>
          <p:nvPr/>
        </p:nvSpPr>
        <p:spPr>
          <a:xfrm>
            <a:off x="5856617" y="3632981"/>
            <a:ext cx="471989" cy="42742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Top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4" name="文字方塊 73"/>
          <p:cNvSpPr txBox="1"/>
          <p:nvPr/>
        </p:nvSpPr>
        <p:spPr>
          <a:xfrm>
            <a:off x="5650504" y="5529671"/>
            <a:ext cx="884216" cy="42742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Bottom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4" name="直線單箭頭接點 3"/>
          <p:cNvCxnSpPr/>
          <p:nvPr/>
        </p:nvCxnSpPr>
        <p:spPr>
          <a:xfrm>
            <a:off x="5938351" y="1572577"/>
            <a:ext cx="67810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2607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版面配置區 5"/>
          <p:cNvSpPr>
            <a:spLocks noGrp="1"/>
          </p:cNvSpPr>
          <p:nvPr>
            <p:ph type="body" sz="quarter" idx="10"/>
          </p:nvPr>
        </p:nvSpPr>
        <p:spPr>
          <a:xfrm>
            <a:off x="839787" y="660400"/>
            <a:ext cx="10069218" cy="1311128"/>
          </a:xfrm>
        </p:spPr>
        <p:txBody>
          <a:bodyPr/>
          <a:lstStyle/>
          <a:p>
            <a:r>
              <a:rPr lang="en-US" altLang="zh-TW" dirty="0"/>
              <a:t>Hinges Only On Ends vs Multi-Hinges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37</a:t>
            </a:fld>
            <a:endParaRPr lang="fr-FR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100119" y="1738718"/>
            <a:ext cx="6095238" cy="4571429"/>
          </a:xfrm>
          <a:prstGeom prst="rect">
            <a:avLst/>
          </a:prstGeom>
        </p:spPr>
      </p:pic>
      <p:pic>
        <p:nvPicPr>
          <p:cNvPr id="8" name="圖片 7"/>
          <p:cNvPicPr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5460" y="4104323"/>
            <a:ext cx="5400040" cy="2293620"/>
          </a:xfrm>
          <a:prstGeom prst="rect">
            <a:avLst/>
          </a:prstGeom>
        </p:spPr>
      </p:pic>
      <p:sp>
        <p:nvSpPr>
          <p:cNvPr id="9" name="橢圓 8"/>
          <p:cNvSpPr/>
          <p:nvPr/>
        </p:nvSpPr>
        <p:spPr>
          <a:xfrm>
            <a:off x="1776213" y="4997311"/>
            <a:ext cx="192550" cy="1925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4459405" y="4997311"/>
            <a:ext cx="192550" cy="1925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1443304" y="5421762"/>
            <a:ext cx="192550" cy="1925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/>
          <p:cNvSpPr/>
          <p:nvPr/>
        </p:nvSpPr>
        <p:spPr>
          <a:xfrm>
            <a:off x="4774839" y="5421762"/>
            <a:ext cx="192550" cy="1925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5408383" y="5219548"/>
            <a:ext cx="192550" cy="1925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/>
          <p:cNvSpPr/>
          <p:nvPr/>
        </p:nvSpPr>
        <p:spPr>
          <a:xfrm>
            <a:off x="1073844" y="5219548"/>
            <a:ext cx="192550" cy="1925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/>
          <p:cNvSpPr/>
          <p:nvPr/>
        </p:nvSpPr>
        <p:spPr>
          <a:xfrm>
            <a:off x="2556928" y="4992867"/>
            <a:ext cx="192550" cy="1925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橢圓 15"/>
          <p:cNvSpPr/>
          <p:nvPr/>
        </p:nvSpPr>
        <p:spPr>
          <a:xfrm>
            <a:off x="3890395" y="4992867"/>
            <a:ext cx="192550" cy="1925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6"/>
          <p:cNvSpPr/>
          <p:nvPr/>
        </p:nvSpPr>
        <p:spPr>
          <a:xfrm>
            <a:off x="2299381" y="5412098"/>
            <a:ext cx="192550" cy="1925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/>
          <p:cNvSpPr/>
          <p:nvPr/>
        </p:nvSpPr>
        <p:spPr>
          <a:xfrm>
            <a:off x="4082945" y="5421762"/>
            <a:ext cx="192550" cy="1925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9" name="圖片 18"/>
          <p:cNvPicPr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6862" y="1625024"/>
            <a:ext cx="5400040" cy="2293620"/>
          </a:xfrm>
          <a:prstGeom prst="rect">
            <a:avLst/>
          </a:prstGeom>
        </p:spPr>
      </p:pic>
      <p:sp>
        <p:nvSpPr>
          <p:cNvPr id="20" name="橢圓 19"/>
          <p:cNvSpPr/>
          <p:nvPr/>
        </p:nvSpPr>
        <p:spPr>
          <a:xfrm>
            <a:off x="5409785" y="2740249"/>
            <a:ext cx="192550" cy="19255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橢圓 20"/>
          <p:cNvSpPr/>
          <p:nvPr/>
        </p:nvSpPr>
        <p:spPr>
          <a:xfrm>
            <a:off x="1075246" y="2740249"/>
            <a:ext cx="192550" cy="19255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7199480" y="1692515"/>
            <a:ext cx="3896516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Incremental Dynamic Analysis</a:t>
            </a:r>
          </a:p>
        </p:txBody>
      </p:sp>
    </p:spTree>
    <p:extLst>
      <p:ext uri="{BB962C8B-B14F-4D97-AF65-F5344CB8AC3E}">
        <p14:creationId xmlns:p14="http://schemas.microsoft.com/office/powerpoint/2010/main" val="2080512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sz="quarter" idx="10"/>
          </p:nvPr>
        </p:nvSpPr>
        <p:spPr>
          <a:xfrm>
            <a:off x="839787" y="660400"/>
            <a:ext cx="6082007" cy="701731"/>
          </a:xfrm>
        </p:spPr>
        <p:txBody>
          <a:bodyPr/>
          <a:lstStyle/>
          <a:p>
            <a:r>
              <a:rPr lang="en-US" altLang="zh-TW" dirty="0"/>
              <a:t>Pushover Method</a:t>
            </a:r>
            <a:endParaRPr lang="zh-TW" altLang="en-US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38</a:t>
            </a:fld>
            <a:endParaRPr lang="fr-FR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32010" y="3440133"/>
            <a:ext cx="895238" cy="1914286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3947115" y="2721935"/>
            <a:ext cx="27879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Multi-Modes Combination </a:t>
            </a:r>
            <a:endParaRPr lang="zh-TW" altLang="en-US" dirty="0"/>
          </a:p>
        </p:txBody>
      </p:sp>
      <p:pic>
        <p:nvPicPr>
          <p:cNvPr id="47" name="圖片 4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49118" y="3439633"/>
            <a:ext cx="3416703" cy="1902897"/>
          </a:xfrm>
          <a:prstGeom prst="rect">
            <a:avLst/>
          </a:prstGeom>
        </p:spPr>
      </p:pic>
      <p:sp>
        <p:nvSpPr>
          <p:cNvPr id="48" name="文字方塊 47"/>
          <p:cNvSpPr txBox="1"/>
          <p:nvPr/>
        </p:nvSpPr>
        <p:spPr>
          <a:xfrm>
            <a:off x="9037874" y="5928925"/>
            <a:ext cx="619721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SRSS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50" name="直線單箭頭接點 49"/>
          <p:cNvCxnSpPr/>
          <p:nvPr/>
        </p:nvCxnSpPr>
        <p:spPr>
          <a:xfrm flipH="1">
            <a:off x="9347733" y="5428542"/>
            <a:ext cx="1" cy="3990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物件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7120912"/>
              </p:ext>
            </p:extLst>
          </p:nvPr>
        </p:nvGraphicFramePr>
        <p:xfrm>
          <a:off x="4221671" y="3421587"/>
          <a:ext cx="16129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34" name="Equation" r:id="rId6" imgW="1612800" imgH="787320" progId="Equation.DSMT4">
                  <p:embed/>
                </p:oleObj>
              </mc:Choice>
              <mc:Fallback>
                <p:oleObj name="Equation" r:id="rId6" imgW="1612800" imgH="787320" progId="Equation.DSMT4">
                  <p:embed/>
                  <p:pic>
                    <p:nvPicPr>
                      <p:cNvPr id="6" name="物件 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221671" y="3421587"/>
                        <a:ext cx="1612900" cy="787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矩形 12"/>
          <p:cNvSpPr/>
          <p:nvPr/>
        </p:nvSpPr>
        <p:spPr>
          <a:xfrm>
            <a:off x="1065746" y="2721935"/>
            <a:ext cx="17929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Inverted Triangle</a:t>
            </a:r>
          </a:p>
        </p:txBody>
      </p:sp>
      <p:sp>
        <p:nvSpPr>
          <p:cNvPr id="14" name="矩形 13"/>
          <p:cNvSpPr/>
          <p:nvPr/>
        </p:nvSpPr>
        <p:spPr>
          <a:xfrm>
            <a:off x="7549118" y="2726441"/>
            <a:ext cx="2576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Modal Pushover Analysis</a:t>
            </a:r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893C97C3-A73C-4CB3-84A6-CCE439A5CE3F}"/>
              </a:ext>
            </a:extLst>
          </p:cNvPr>
          <p:cNvCxnSpPr>
            <a:cxnSpLocks/>
          </p:cNvCxnSpPr>
          <p:nvPr/>
        </p:nvCxnSpPr>
        <p:spPr>
          <a:xfrm flipV="1">
            <a:off x="5604735" y="4114675"/>
            <a:ext cx="0" cy="4142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6997416E-D5F9-4730-B7DB-D24404E0DB3F}"/>
              </a:ext>
            </a:extLst>
          </p:cNvPr>
          <p:cNvSpPr txBox="1"/>
          <p:nvPr/>
        </p:nvSpPr>
        <p:spPr>
          <a:xfrm>
            <a:off x="5483472" y="4539307"/>
            <a:ext cx="1461297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Mode Shape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8710B65C-C600-4C5A-9301-4882E6B52FA9}"/>
              </a:ext>
            </a:extLst>
          </p:cNvPr>
          <p:cNvCxnSpPr/>
          <p:nvPr/>
        </p:nvCxnSpPr>
        <p:spPr>
          <a:xfrm flipV="1">
            <a:off x="5314106" y="4114675"/>
            <a:ext cx="0" cy="10489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C1EDB3F8-275A-4BC6-9F95-CCAC05F92E85}"/>
              </a:ext>
            </a:extLst>
          </p:cNvPr>
          <p:cNvSpPr txBox="1"/>
          <p:nvPr/>
        </p:nvSpPr>
        <p:spPr>
          <a:xfrm>
            <a:off x="5174428" y="5310256"/>
            <a:ext cx="1591141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Effective Mass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909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32E145E6-760A-4B17-86A4-E545518E57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Inverted Triangle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85C3427B-CB41-4000-9D21-A2CEABB41C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39</a:t>
            </a:fld>
            <a:endParaRPr lang="fr-FR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5DD331BB-AE46-49D1-B0D8-0266D14A48B2}"/>
              </a:ext>
            </a:extLst>
          </p:cNvPr>
          <p:cNvSpPr txBox="1"/>
          <p:nvPr/>
        </p:nvSpPr>
        <p:spPr>
          <a:xfrm>
            <a:off x="4871946" y="1011265"/>
            <a:ext cx="2615460" cy="796757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Low Seismic 12m 90.4%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l">
              <a:lnSpc>
                <a:spcPct val="120000"/>
              </a:lnSpc>
            </a:pP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3DBEEC7-D29A-46B4-A81E-1296E287A0E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5903" y="2138632"/>
            <a:ext cx="5470500" cy="410200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B1A08FE6-A02F-4638-8727-4A97E383C86D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49689" y="2138632"/>
            <a:ext cx="5470500" cy="4102000"/>
          </a:xfrm>
          <a:prstGeom prst="rect">
            <a:avLst/>
          </a:prstGeom>
        </p:spPr>
      </p:pic>
      <p:graphicFrame>
        <p:nvGraphicFramePr>
          <p:cNvPr id="11" name="物件 10">
            <a:extLst>
              <a:ext uri="{FF2B5EF4-FFF2-40B4-BE49-F238E27FC236}">
                <a16:creationId xmlns:a16="http://schemas.microsoft.com/office/drawing/2014/main" id="{FD9AE536-1C14-4D2F-B277-DAF03C064DA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0072678"/>
              </p:ext>
            </p:extLst>
          </p:nvPr>
        </p:nvGraphicFramePr>
        <p:xfrm>
          <a:off x="8312448" y="3639284"/>
          <a:ext cx="10033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62" name="Equation" r:id="rId5" imgW="1002960" imgH="241200" progId="Equation.DSMT4">
                  <p:embed/>
                </p:oleObj>
              </mc:Choice>
              <mc:Fallback>
                <p:oleObj name="Equation" r:id="rId5" imgW="1002960" imgH="241200" progId="Equation.DSMT4">
                  <p:embed/>
                  <p:pic>
                    <p:nvPicPr>
                      <p:cNvPr id="7" name="物件 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312448" y="3639284"/>
                        <a:ext cx="10033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物件 11">
            <a:extLst>
              <a:ext uri="{FF2B5EF4-FFF2-40B4-BE49-F238E27FC236}">
                <a16:creationId xmlns:a16="http://schemas.microsoft.com/office/drawing/2014/main" id="{C7188C06-0DBF-4BFB-821F-91DE7A72883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8977568"/>
              </p:ext>
            </p:extLst>
          </p:nvPr>
        </p:nvGraphicFramePr>
        <p:xfrm>
          <a:off x="7867948" y="2643486"/>
          <a:ext cx="8890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63" name="Equation" r:id="rId7" imgW="888840" imgH="241200" progId="Equation.DSMT4">
                  <p:embed/>
                </p:oleObj>
              </mc:Choice>
              <mc:Fallback>
                <p:oleObj name="Equation" r:id="rId7" imgW="888840" imgH="241200" progId="Equation.DSMT4">
                  <p:embed/>
                  <p:pic>
                    <p:nvPicPr>
                      <p:cNvPr id="8" name="物件 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867948" y="2643486"/>
                        <a:ext cx="8890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文字方塊 12">
            <a:extLst>
              <a:ext uri="{FF2B5EF4-FFF2-40B4-BE49-F238E27FC236}">
                <a16:creationId xmlns:a16="http://schemas.microsoft.com/office/drawing/2014/main" id="{93533B25-D5D2-43A4-8297-351A9ABF3A74}"/>
              </a:ext>
            </a:extLst>
          </p:cNvPr>
          <p:cNvSpPr txBox="1"/>
          <p:nvPr/>
        </p:nvSpPr>
        <p:spPr>
          <a:xfrm>
            <a:off x="2452680" y="1569763"/>
            <a:ext cx="1189878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Tradition</a:t>
            </a:r>
            <a:endParaRPr lang="zh-TW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3D88E42D-0C5B-4267-AF57-F2F63DFC0BCD}"/>
              </a:ext>
            </a:extLst>
          </p:cNvPr>
          <p:cNvSpPr txBox="1"/>
          <p:nvPr/>
        </p:nvSpPr>
        <p:spPr>
          <a:xfrm>
            <a:off x="8493921" y="1569763"/>
            <a:ext cx="1523943" cy="505972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Multi-Cut-2</a:t>
            </a:r>
            <a:endParaRPr lang="zh-TW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15" name="物件 14">
            <a:extLst>
              <a:ext uri="{FF2B5EF4-FFF2-40B4-BE49-F238E27FC236}">
                <a16:creationId xmlns:a16="http://schemas.microsoft.com/office/drawing/2014/main" id="{DF37222E-E5DF-4C06-838A-BBB880F1D74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0602856"/>
              </p:ext>
            </p:extLst>
          </p:nvPr>
        </p:nvGraphicFramePr>
        <p:xfrm>
          <a:off x="2545969" y="3880584"/>
          <a:ext cx="10033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64" name="Equation" r:id="rId9" imgW="1002960" imgH="241200" progId="Equation.DSMT4">
                  <p:embed/>
                </p:oleObj>
              </mc:Choice>
              <mc:Fallback>
                <p:oleObj name="Equation" r:id="rId9" imgW="1002960" imgH="241200" progId="Equation.DSMT4">
                  <p:embed/>
                  <p:pic>
                    <p:nvPicPr>
                      <p:cNvPr id="11" name="物件 10">
                        <a:extLst>
                          <a:ext uri="{FF2B5EF4-FFF2-40B4-BE49-F238E27FC236}">
                            <a16:creationId xmlns:a16="http://schemas.microsoft.com/office/drawing/2014/main" id="{FD9AE536-1C14-4D2F-B277-DAF03C064DA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545969" y="3880584"/>
                        <a:ext cx="10033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物件 15">
            <a:extLst>
              <a:ext uri="{FF2B5EF4-FFF2-40B4-BE49-F238E27FC236}">
                <a16:creationId xmlns:a16="http://schemas.microsoft.com/office/drawing/2014/main" id="{B984AAAD-B28E-475F-BEF3-052B1967337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0618890"/>
              </p:ext>
            </p:extLst>
          </p:nvPr>
        </p:nvGraphicFramePr>
        <p:xfrm>
          <a:off x="2191544" y="2791590"/>
          <a:ext cx="8890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65" name="Equation" r:id="rId11" imgW="888840" imgH="241200" progId="Equation.DSMT4">
                  <p:embed/>
                </p:oleObj>
              </mc:Choice>
              <mc:Fallback>
                <p:oleObj name="Equation" r:id="rId11" imgW="888840" imgH="241200" progId="Equation.DSMT4">
                  <p:embed/>
                  <p:pic>
                    <p:nvPicPr>
                      <p:cNvPr id="12" name="物件 11">
                        <a:extLst>
                          <a:ext uri="{FF2B5EF4-FFF2-40B4-BE49-F238E27FC236}">
                            <a16:creationId xmlns:a16="http://schemas.microsoft.com/office/drawing/2014/main" id="{C7188C06-0DBF-4BFB-821F-91DE7A72883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191544" y="2791590"/>
                        <a:ext cx="8890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68325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725" y="1528826"/>
            <a:ext cx="6095238" cy="4571429"/>
          </a:xfrm>
          <a:prstGeom prst="rect">
            <a:avLst/>
          </a:prstGeom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2056010B-E9C1-4710-8FFA-682E928118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4</a:t>
            </a:fld>
            <a:endParaRPr lang="fr-FR"/>
          </a:p>
        </p:txBody>
      </p:sp>
      <p:sp>
        <p:nvSpPr>
          <p:cNvPr id="6" name="TextBox 4">
            <a:extLst>
              <a:ext uri="{FF2B5EF4-FFF2-40B4-BE49-F238E27FC236}">
                <a16:creationId xmlns:a16="http://schemas.microsoft.com/office/drawing/2014/main" id="{97A1C46F-581D-4C4F-8583-90A028E30923}"/>
              </a:ext>
            </a:extLst>
          </p:cNvPr>
          <p:cNvSpPr txBox="1"/>
          <p:nvPr/>
        </p:nvSpPr>
        <p:spPr>
          <a:xfrm>
            <a:off x="7126514" y="2629436"/>
            <a:ext cx="4630332" cy="840230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fr-FR" sz="54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REDUCE REBAR</a:t>
            </a:r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2C9F625C-BC25-457B-9CC5-76549C155EE5}"/>
              </a:ext>
            </a:extLst>
          </p:cNvPr>
          <p:cNvSpPr>
            <a:spLocks/>
          </p:cNvSpPr>
          <p:nvPr/>
        </p:nvSpPr>
        <p:spPr bwMode="auto">
          <a:xfrm>
            <a:off x="7761542" y="4167925"/>
            <a:ext cx="408213" cy="407132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 dirty="0"/>
          </a:p>
        </p:txBody>
      </p:sp>
      <p:sp>
        <p:nvSpPr>
          <p:cNvPr id="9" name="Checkmark">
            <a:extLst>
              <a:ext uri="{FF2B5EF4-FFF2-40B4-BE49-F238E27FC236}">
                <a16:creationId xmlns:a16="http://schemas.microsoft.com/office/drawing/2014/main" id="{7E63E106-D11D-47DC-A927-084DAA018CB3}"/>
              </a:ext>
            </a:extLst>
          </p:cNvPr>
          <p:cNvSpPr>
            <a:spLocks noChangeAspect="1"/>
          </p:cNvSpPr>
          <p:nvPr/>
        </p:nvSpPr>
        <p:spPr bwMode="auto">
          <a:xfrm>
            <a:off x="10508019" y="4167925"/>
            <a:ext cx="540506" cy="406800"/>
          </a:xfrm>
          <a:custGeom>
            <a:avLst/>
            <a:gdLst>
              <a:gd name="T0" fmla="*/ 480 w 518"/>
              <a:gd name="T1" fmla="*/ 0 h 390"/>
              <a:gd name="T2" fmla="*/ 166 w 518"/>
              <a:gd name="T3" fmla="*/ 315 h 390"/>
              <a:gd name="T4" fmla="*/ 38 w 518"/>
              <a:gd name="T5" fmla="*/ 187 h 390"/>
              <a:gd name="T6" fmla="*/ 0 w 518"/>
              <a:gd name="T7" fmla="*/ 226 h 390"/>
              <a:gd name="T8" fmla="*/ 166 w 518"/>
              <a:gd name="T9" fmla="*/ 390 h 390"/>
              <a:gd name="T10" fmla="*/ 518 w 518"/>
              <a:gd name="T11" fmla="*/ 38 h 390"/>
              <a:gd name="T12" fmla="*/ 480 w 518"/>
              <a:gd name="T13" fmla="*/ 0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8" h="390">
                <a:moveTo>
                  <a:pt x="480" y="0"/>
                </a:moveTo>
                <a:lnTo>
                  <a:pt x="166" y="315"/>
                </a:lnTo>
                <a:lnTo>
                  <a:pt x="38" y="187"/>
                </a:lnTo>
                <a:lnTo>
                  <a:pt x="0" y="226"/>
                </a:lnTo>
                <a:lnTo>
                  <a:pt x="166" y="390"/>
                </a:lnTo>
                <a:lnTo>
                  <a:pt x="518" y="38"/>
                </a:lnTo>
                <a:lnTo>
                  <a:pt x="48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675"/>
          </a:p>
        </p:txBody>
      </p:sp>
      <p:sp>
        <p:nvSpPr>
          <p:cNvPr id="10" name="TextBox 4">
            <a:extLst>
              <a:ext uri="{FF2B5EF4-FFF2-40B4-BE49-F238E27FC236}">
                <a16:creationId xmlns:a16="http://schemas.microsoft.com/office/drawing/2014/main" id="{76922195-04CF-4FDD-878E-69FFDC27A4D8}"/>
              </a:ext>
            </a:extLst>
          </p:cNvPr>
          <p:cNvSpPr txBox="1"/>
          <p:nvPr/>
        </p:nvSpPr>
        <p:spPr>
          <a:xfrm>
            <a:off x="9647535" y="4930813"/>
            <a:ext cx="2261473" cy="757130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zh-TW" sz="24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Real</a:t>
            </a:r>
          </a:p>
          <a:p>
            <a:pPr algn="ctr">
              <a:lnSpc>
                <a:spcPct val="90000"/>
              </a:lnSpc>
            </a:pPr>
            <a:r>
              <a:rPr lang="en-US" altLang="zh-TW" sz="24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Demand</a:t>
            </a:r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1B2F7C54-F583-4F79-9AC7-D7651AD6E9B1}"/>
              </a:ext>
            </a:extLst>
          </p:cNvPr>
          <p:cNvCxnSpPr/>
          <p:nvPr/>
        </p:nvCxnSpPr>
        <p:spPr>
          <a:xfrm>
            <a:off x="8760029" y="4829175"/>
            <a:ext cx="10792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物件 1">
            <a:extLst>
              <a:ext uri="{FF2B5EF4-FFF2-40B4-BE49-F238E27FC236}">
                <a16:creationId xmlns:a16="http://schemas.microsoft.com/office/drawing/2014/main" id="{6D422F5F-B755-48D5-AEAC-81A64AB0678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66292" y="5004578"/>
          <a:ext cx="1905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50" name="Equation" r:id="rId5" imgW="190440" imgH="609480" progId="Equation.DSMT4">
                  <p:embed/>
                </p:oleObj>
              </mc:Choice>
              <mc:Fallback>
                <p:oleObj name="Equation" r:id="rId5" imgW="190440" imgH="609480" progId="Equation.DSMT4">
                  <p:embed/>
                  <p:pic>
                    <p:nvPicPr>
                      <p:cNvPr id="2" name="物件 1">
                        <a:extLst>
                          <a:ext uri="{FF2B5EF4-FFF2-40B4-BE49-F238E27FC236}">
                            <a16:creationId xmlns:a16="http://schemas.microsoft.com/office/drawing/2014/main" id="{6D422F5F-B755-48D5-AEAC-81A64AB0678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666292" y="5004578"/>
                        <a:ext cx="1905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物件 10">
            <a:extLst>
              <a:ext uri="{FF2B5EF4-FFF2-40B4-BE49-F238E27FC236}">
                <a16:creationId xmlns:a16="http://schemas.microsoft.com/office/drawing/2014/main" id="{8CCA5A72-0AEA-494D-8214-F8276D457F4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074505" y="5004578"/>
          <a:ext cx="1905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51" name="Equation" r:id="rId7" imgW="190440" imgH="609480" progId="Equation.DSMT4">
                  <p:embed/>
                </p:oleObj>
              </mc:Choice>
              <mc:Fallback>
                <p:oleObj name="Equation" r:id="rId7" imgW="190440" imgH="609480" progId="Equation.DSMT4">
                  <p:embed/>
                  <p:pic>
                    <p:nvPicPr>
                      <p:cNvPr id="11" name="物件 10">
                        <a:extLst>
                          <a:ext uri="{FF2B5EF4-FFF2-40B4-BE49-F238E27FC236}">
                            <a16:creationId xmlns:a16="http://schemas.microsoft.com/office/drawing/2014/main" id="{8CCA5A72-0AEA-494D-8214-F8276D457F4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074505" y="5004578"/>
                        <a:ext cx="1905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文字方塊 13"/>
          <p:cNvSpPr txBox="1"/>
          <p:nvPr/>
        </p:nvSpPr>
        <p:spPr>
          <a:xfrm>
            <a:off x="2360250" y="1559049"/>
            <a:ext cx="1374735" cy="428066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r">
              <a:lnSpc>
                <a:spcPct val="120000"/>
              </a:lnSpc>
            </a:pPr>
            <a:r>
              <a:rPr lang="zh-TW" alt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梁用鋼量圖</a:t>
            </a:r>
          </a:p>
        </p:txBody>
      </p:sp>
      <p:sp>
        <p:nvSpPr>
          <p:cNvPr id="25" name="文字方塊 24"/>
          <p:cNvSpPr txBox="1"/>
          <p:nvPr/>
        </p:nvSpPr>
        <p:spPr>
          <a:xfrm>
            <a:off x="839788" y="1132477"/>
            <a:ext cx="1183850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</a:t>
            </a:r>
            <a:r>
              <a:rPr lang="zh-TW" altLang="en-US" sz="2000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2000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Tradition</a:t>
            </a:r>
            <a:endParaRPr lang="zh-TW" altLang="en-US" sz="2000" dirty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839788" y="1559902"/>
            <a:ext cx="1509388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 Multi-Cut-2</a:t>
            </a:r>
            <a:endParaRPr lang="zh-TW" altLang="en-US" sz="20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5608908" y="3001575"/>
            <a:ext cx="1170898" cy="42742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Top Rebar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5608908" y="4829175"/>
            <a:ext cx="1583126" cy="42742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Bottom Rebar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30" name="物件 29">
            <a:extLst>
              <a:ext uri="{FF2B5EF4-FFF2-40B4-BE49-F238E27FC236}">
                <a16:creationId xmlns:a16="http://schemas.microsoft.com/office/drawing/2014/main" id="{A5BA2207-3F64-4903-9FED-38CE879A488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22131" y="5815379"/>
          <a:ext cx="1905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52" name="Equation" r:id="rId9" imgW="190440" imgH="609480" progId="Equation.DSMT4">
                  <p:embed/>
                </p:oleObj>
              </mc:Choice>
              <mc:Fallback>
                <p:oleObj name="Equation" r:id="rId9" imgW="190440" imgH="609480" progId="Equation.DSMT4">
                  <p:embed/>
                  <p:pic>
                    <p:nvPicPr>
                      <p:cNvPr id="30" name="物件 29">
                        <a:extLst>
                          <a:ext uri="{FF2B5EF4-FFF2-40B4-BE49-F238E27FC236}">
                            <a16:creationId xmlns:a16="http://schemas.microsoft.com/office/drawing/2014/main" id="{A5BA2207-3F64-4903-9FED-38CE879A488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322131" y="5815379"/>
                        <a:ext cx="1905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物件 30">
            <a:extLst>
              <a:ext uri="{FF2B5EF4-FFF2-40B4-BE49-F238E27FC236}">
                <a16:creationId xmlns:a16="http://schemas.microsoft.com/office/drawing/2014/main" id="{1867F730-316E-4136-82B3-5F5F4F79FE8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49993" y="5815379"/>
          <a:ext cx="1905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53" name="Equation" r:id="rId11" imgW="190440" imgH="609480" progId="Equation.DSMT4">
                  <p:embed/>
                </p:oleObj>
              </mc:Choice>
              <mc:Fallback>
                <p:oleObj name="Equation" r:id="rId11" imgW="190440" imgH="609480" progId="Equation.DSMT4">
                  <p:embed/>
                  <p:pic>
                    <p:nvPicPr>
                      <p:cNvPr id="31" name="物件 30">
                        <a:extLst>
                          <a:ext uri="{FF2B5EF4-FFF2-40B4-BE49-F238E27FC236}">
                            <a16:creationId xmlns:a16="http://schemas.microsoft.com/office/drawing/2014/main" id="{1867F730-316E-4136-82B3-5F5F4F79FE8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749993" y="5815379"/>
                        <a:ext cx="1905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文字方塊 31"/>
          <p:cNvSpPr txBox="1"/>
          <p:nvPr/>
        </p:nvSpPr>
        <p:spPr>
          <a:xfrm>
            <a:off x="1033687" y="2598519"/>
            <a:ext cx="796052" cy="46166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10-#10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2766969" y="3748792"/>
            <a:ext cx="704680" cy="46166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3-#10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4354590" y="2272393"/>
            <a:ext cx="796052" cy="46166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12-#10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1033687" y="4469357"/>
            <a:ext cx="610103" cy="42742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7-#8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2695278" y="4988468"/>
            <a:ext cx="704680" cy="42742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12-#8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4489497" y="4673237"/>
            <a:ext cx="613309" cy="42742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9-#8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940493" y="2577253"/>
            <a:ext cx="494363" cy="1150273"/>
          </a:xfrm>
          <a:prstGeom prst="rect">
            <a:avLst/>
          </a:prstGeom>
          <a:solidFill>
            <a:srgbClr val="1ABC9C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3848986" y="2240494"/>
            <a:ext cx="361507" cy="1476399"/>
          </a:xfrm>
          <a:prstGeom prst="rect">
            <a:avLst/>
          </a:prstGeom>
          <a:solidFill>
            <a:srgbClr val="1ABC9C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 28"/>
          <p:cNvSpPr/>
          <p:nvPr/>
        </p:nvSpPr>
        <p:spPr>
          <a:xfrm>
            <a:off x="973164" y="4923383"/>
            <a:ext cx="776829" cy="333218"/>
          </a:xfrm>
          <a:prstGeom prst="rect">
            <a:avLst/>
          </a:prstGeom>
          <a:solidFill>
            <a:srgbClr val="1ABC9C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矩形 37"/>
          <p:cNvSpPr/>
          <p:nvPr/>
        </p:nvSpPr>
        <p:spPr>
          <a:xfrm>
            <a:off x="4164870" y="5121928"/>
            <a:ext cx="250056" cy="336497"/>
          </a:xfrm>
          <a:prstGeom prst="rect">
            <a:avLst/>
          </a:prstGeom>
          <a:solidFill>
            <a:srgbClr val="1ABC9C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矩形 38"/>
          <p:cNvSpPr/>
          <p:nvPr/>
        </p:nvSpPr>
        <p:spPr>
          <a:xfrm>
            <a:off x="1749993" y="5245380"/>
            <a:ext cx="90967" cy="213045"/>
          </a:xfrm>
          <a:prstGeom prst="rect">
            <a:avLst/>
          </a:prstGeom>
          <a:solidFill>
            <a:schemeClr val="accent3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036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圖片 1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105789" y="0"/>
            <a:ext cx="5964865" cy="3170437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2" y="0"/>
            <a:ext cx="5859910" cy="3147463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3441423"/>
            <a:ext cx="6073653" cy="3250087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105789" y="3441423"/>
            <a:ext cx="6062450" cy="3189412"/>
          </a:xfrm>
          <a:prstGeom prst="rect">
            <a:avLst/>
          </a:prstGeom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40</a:t>
            </a:fld>
            <a:endParaRPr lang="fr-FR"/>
          </a:p>
        </p:txBody>
      </p:sp>
      <p:sp>
        <p:nvSpPr>
          <p:cNvPr id="9" name="文字方塊 8"/>
          <p:cNvSpPr txBox="1"/>
          <p:nvPr/>
        </p:nvSpPr>
        <p:spPr>
          <a:xfrm>
            <a:off x="13013" y="6693"/>
            <a:ext cx="773610" cy="427425"/>
          </a:xfrm>
          <a:prstGeom prst="rect">
            <a:avLst/>
          </a:prstGeom>
          <a:solidFill>
            <a:srgbClr val="565656">
              <a:alpha val="50196"/>
            </a:srgbClr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Step 2</a:t>
            </a:r>
            <a:endParaRPr lang="zh-TW" altLang="en-US" sz="20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6096000" y="6693"/>
            <a:ext cx="773610" cy="427425"/>
          </a:xfrm>
          <a:prstGeom prst="rect">
            <a:avLst/>
          </a:prstGeom>
          <a:solidFill>
            <a:srgbClr val="565656">
              <a:alpha val="50196"/>
            </a:srgbClr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Step 3</a:t>
            </a:r>
            <a:endParaRPr lang="zh-TW" altLang="en-US" sz="20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-2" y="3441423"/>
            <a:ext cx="773610" cy="427425"/>
          </a:xfrm>
          <a:prstGeom prst="rect">
            <a:avLst/>
          </a:prstGeom>
          <a:solidFill>
            <a:srgbClr val="565656">
              <a:alpha val="50196"/>
            </a:srgbClr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Step 5</a:t>
            </a:r>
            <a:endParaRPr lang="zh-TW" altLang="en-US" sz="20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6095998" y="3441423"/>
            <a:ext cx="770404" cy="427425"/>
          </a:xfrm>
          <a:prstGeom prst="rect">
            <a:avLst/>
          </a:prstGeom>
          <a:solidFill>
            <a:srgbClr val="565656">
              <a:alpha val="50196"/>
            </a:srgbClr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Step 7</a:t>
            </a:r>
            <a:endParaRPr lang="zh-TW" altLang="en-US" sz="20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9764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>
            <a:extLst>
              <a:ext uri="{FF2B5EF4-FFF2-40B4-BE49-F238E27FC236}">
                <a16:creationId xmlns:a16="http://schemas.microsoft.com/office/drawing/2014/main" id="{7595623B-62B6-4A4A-95D3-8E95F431372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3932794"/>
            <a:ext cx="6774873" cy="2129462"/>
          </a:xfrm>
          <a:prstGeom prst="rect">
            <a:avLst/>
          </a:prstGeom>
        </p:spPr>
      </p:pic>
      <p:sp>
        <p:nvSpPr>
          <p:cNvPr id="6" name="文字版面配置區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Gravity Load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41</a:t>
            </a:fld>
            <a:endParaRPr lang="fr-FR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16CEC3F8-916B-46FE-941E-2C5069B0820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2396834"/>
            <a:ext cx="6774873" cy="2129462"/>
          </a:xfrm>
          <a:prstGeom prst="rect">
            <a:avLst/>
          </a:prstGeom>
        </p:spPr>
      </p:pic>
      <p:cxnSp>
        <p:nvCxnSpPr>
          <p:cNvPr id="12" name="直線單箭頭接點 11"/>
          <p:cNvCxnSpPr/>
          <p:nvPr/>
        </p:nvCxnSpPr>
        <p:spPr>
          <a:xfrm flipV="1">
            <a:off x="7091917" y="2211572"/>
            <a:ext cx="0" cy="21264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6277559" y="1605467"/>
            <a:ext cx="1628716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Forth Hinge</a:t>
            </a:r>
            <a:endParaRPr lang="zh-TW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3218852" y="4008535"/>
            <a:ext cx="358431" cy="628442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+</a:t>
            </a:r>
            <a:endParaRPr lang="zh-TW" altLang="en-US" sz="3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106633" y="2533849"/>
            <a:ext cx="6085367" cy="3234486"/>
          </a:xfrm>
          <a:prstGeom prst="rect">
            <a:avLst/>
          </a:prstGeom>
        </p:spPr>
      </p:pic>
      <p:sp>
        <p:nvSpPr>
          <p:cNvPr id="15" name="文字方塊 14"/>
          <p:cNvSpPr txBox="1"/>
          <p:nvPr/>
        </p:nvSpPr>
        <p:spPr>
          <a:xfrm>
            <a:off x="2678867" y="2286153"/>
            <a:ext cx="1442061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Gravity Load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2693066" y="5875760"/>
            <a:ext cx="1410001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Lateral Load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2521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133217" y="2578864"/>
            <a:ext cx="6059512" cy="3336136"/>
          </a:xfrm>
          <a:prstGeom prst="rect">
            <a:avLst/>
          </a:prstGeom>
        </p:spPr>
      </p:pic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5390892" cy="701731"/>
          </a:xfrm>
        </p:spPr>
        <p:txBody>
          <a:bodyPr/>
          <a:lstStyle/>
          <a:p>
            <a:r>
              <a:rPr lang="en-US" altLang="zh-TW" dirty="0"/>
              <a:t>Without Gravity Load 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42</a:t>
            </a:fld>
            <a:endParaRPr lang="fr-FR"/>
          </a:p>
        </p:txBody>
      </p:sp>
      <p:cxnSp>
        <p:nvCxnSpPr>
          <p:cNvPr id="10" name="直線單箭頭接點 9"/>
          <p:cNvCxnSpPr/>
          <p:nvPr/>
        </p:nvCxnSpPr>
        <p:spPr>
          <a:xfrm flipV="1">
            <a:off x="8463518" y="2131394"/>
            <a:ext cx="0" cy="21264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7732164" y="1524253"/>
            <a:ext cx="1462708" cy="5355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First Hinge</a:t>
            </a:r>
            <a:endParaRPr lang="zh-TW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6" name="直線單箭頭接點 15"/>
          <p:cNvCxnSpPr/>
          <p:nvPr/>
        </p:nvCxnSpPr>
        <p:spPr>
          <a:xfrm>
            <a:off x="3072809" y="3721395"/>
            <a:ext cx="0" cy="8187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圖片 17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7881" y="2487363"/>
            <a:ext cx="5958249" cy="1159258"/>
          </a:xfrm>
          <a:prstGeom prst="rect">
            <a:avLst/>
          </a:prstGeom>
        </p:spPr>
      </p:pic>
      <p:pic>
        <p:nvPicPr>
          <p:cNvPr id="19" name="圖片 18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1" y="4764559"/>
            <a:ext cx="5954231" cy="1051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459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id="{E92387D3-562A-4947-A602-76F903B0362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89690" y="2092775"/>
            <a:ext cx="5533501" cy="4144000"/>
          </a:xfrm>
          <a:prstGeom prst="rect">
            <a:avLst/>
          </a:prstGeom>
        </p:spPr>
      </p:pic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5625558" cy="701731"/>
          </a:xfrm>
        </p:spPr>
        <p:txBody>
          <a:bodyPr/>
          <a:lstStyle/>
          <a:p>
            <a:r>
              <a:rPr lang="en-US" altLang="zh-TW" dirty="0"/>
              <a:t>Time History Analysis</a:t>
            </a:r>
            <a:endParaRPr lang="zh-TW" altLang="en-US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43</a:t>
            </a:fld>
            <a:endParaRPr lang="fr-FR"/>
          </a:p>
        </p:txBody>
      </p:sp>
      <p:sp>
        <p:nvSpPr>
          <p:cNvPr id="8" name="文字方塊 7"/>
          <p:cNvSpPr txBox="1"/>
          <p:nvPr/>
        </p:nvSpPr>
        <p:spPr>
          <a:xfrm>
            <a:off x="1935886" y="1734323"/>
            <a:ext cx="2641108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Scaled to DBE, MCE</a:t>
            </a:r>
            <a:endParaRPr lang="zh-TW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041537" y="1981539"/>
            <a:ext cx="3019048" cy="4257143"/>
          </a:xfrm>
          <a:prstGeom prst="rect">
            <a:avLst/>
          </a:prstGeom>
        </p:spPr>
      </p:pic>
      <p:sp>
        <p:nvSpPr>
          <p:cNvPr id="11" name="文字方塊 10"/>
          <p:cNvSpPr txBox="1"/>
          <p:nvPr/>
        </p:nvSpPr>
        <p:spPr>
          <a:xfrm>
            <a:off x="7981803" y="1181059"/>
            <a:ext cx="1408206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Story Drift</a:t>
            </a:r>
            <a:endParaRPr lang="zh-TW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10391231" y="3439758"/>
            <a:ext cx="1321837" cy="830997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DBE &lt; 1.5%</a:t>
            </a:r>
          </a:p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MCE &lt; 2%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3030279" y="2565508"/>
            <a:ext cx="2454839" cy="393890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 Time History Spectrum</a:t>
            </a:r>
            <a:endParaRPr lang="zh-TW" altLang="en-US" dirty="0">
              <a:solidFill>
                <a:schemeClr val="accent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030279" y="2943919"/>
            <a:ext cx="1628010" cy="393890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 DBE Spectrum</a:t>
            </a:r>
            <a:endParaRPr lang="zh-TW" altLang="en-US" dirty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3030279" y="3337809"/>
            <a:ext cx="1682512" cy="393890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 MCE Spectrum</a:t>
            </a:r>
            <a:endParaRPr lang="zh-TW" altLang="en-US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929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1732585"/>
            <a:ext cx="6095238" cy="4571429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95238" y="1731463"/>
            <a:ext cx="6095238" cy="4571429"/>
          </a:xfrm>
          <a:prstGeom prst="rect">
            <a:avLst/>
          </a:prstGeom>
        </p:spPr>
      </p:pic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D804AED6-5B10-4436-8AE2-C0DD42EF6E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DBE &lt; 1.5%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2B31B512-4753-45EF-9E0E-E8D6E9D1F6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44</a:t>
            </a:fld>
            <a:endParaRPr lang="fr-FR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FCC23460-5720-418D-B728-408FA678E478}"/>
              </a:ext>
            </a:extLst>
          </p:cNvPr>
          <p:cNvSpPr txBox="1"/>
          <p:nvPr/>
        </p:nvSpPr>
        <p:spPr>
          <a:xfrm>
            <a:off x="2452680" y="1569763"/>
            <a:ext cx="1189878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Tradition</a:t>
            </a:r>
            <a:endParaRPr lang="zh-TW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BF9B904C-DD52-4EDB-A29D-ECFCB2E54432}"/>
              </a:ext>
            </a:extLst>
          </p:cNvPr>
          <p:cNvSpPr txBox="1"/>
          <p:nvPr/>
        </p:nvSpPr>
        <p:spPr>
          <a:xfrm>
            <a:off x="8352897" y="1569763"/>
            <a:ext cx="1579920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Multi-Cut-2</a:t>
            </a:r>
            <a:endParaRPr lang="zh-TW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A915BBC5-E15F-4EE0-8E37-ECF09299D031}"/>
              </a:ext>
            </a:extLst>
          </p:cNvPr>
          <p:cNvSpPr txBox="1"/>
          <p:nvPr/>
        </p:nvSpPr>
        <p:spPr>
          <a:xfrm>
            <a:off x="3642558" y="934706"/>
            <a:ext cx="2615460" cy="796757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Low Seismic 12m 90.4%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l">
              <a:lnSpc>
                <a:spcPct val="120000"/>
              </a:lnSpc>
            </a:pP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8486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6" y="1738782"/>
            <a:ext cx="6095238" cy="4571429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96762" y="1738783"/>
            <a:ext cx="6095238" cy="4571429"/>
          </a:xfrm>
          <a:prstGeom prst="rect">
            <a:avLst/>
          </a:prstGeom>
        </p:spPr>
      </p:pic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322CC526-3200-45B0-81A5-AD4D199EBF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1439368"/>
          </a:xfrm>
        </p:spPr>
        <p:txBody>
          <a:bodyPr/>
          <a:lstStyle/>
          <a:p>
            <a:r>
              <a:rPr lang="en-US" altLang="zh-TW" dirty="0"/>
              <a:t>MCE &lt; 2.0%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BAA4DCB8-94E0-4543-B7D9-36F990A044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45</a:t>
            </a:fld>
            <a:endParaRPr lang="fr-FR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C8C8D3AF-AA01-482C-AF71-B959E3460BF2}"/>
              </a:ext>
            </a:extLst>
          </p:cNvPr>
          <p:cNvSpPr txBox="1"/>
          <p:nvPr/>
        </p:nvSpPr>
        <p:spPr>
          <a:xfrm>
            <a:off x="2452680" y="1569763"/>
            <a:ext cx="1189878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Tradition</a:t>
            </a:r>
            <a:endParaRPr lang="zh-TW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1CFA0318-F72B-48C2-9270-1CE1391178F8}"/>
              </a:ext>
            </a:extLst>
          </p:cNvPr>
          <p:cNvSpPr txBox="1"/>
          <p:nvPr/>
        </p:nvSpPr>
        <p:spPr>
          <a:xfrm>
            <a:off x="8354421" y="1569763"/>
            <a:ext cx="1579920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Multi-Cut-2</a:t>
            </a:r>
            <a:endParaRPr lang="zh-TW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0E9B428B-F827-4359-ADD3-FEB47895EE94}"/>
              </a:ext>
            </a:extLst>
          </p:cNvPr>
          <p:cNvSpPr txBox="1"/>
          <p:nvPr/>
        </p:nvSpPr>
        <p:spPr>
          <a:xfrm>
            <a:off x="3933014" y="952659"/>
            <a:ext cx="2615460" cy="796757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Low Seismic 12m 90.4%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l">
              <a:lnSpc>
                <a:spcPct val="120000"/>
              </a:lnSpc>
            </a:pP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2823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95998" y="3441423"/>
            <a:ext cx="6092456" cy="3216885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544" y="3441423"/>
            <a:ext cx="6092456" cy="3187217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96000" y="0"/>
            <a:ext cx="6156251" cy="3214552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2" y="-5353"/>
            <a:ext cx="6049929" cy="3268156"/>
          </a:xfrm>
          <a:prstGeom prst="rect">
            <a:avLst/>
          </a:prstGeom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46</a:t>
            </a:fld>
            <a:endParaRPr lang="fr-FR"/>
          </a:p>
        </p:txBody>
      </p:sp>
      <p:sp>
        <p:nvSpPr>
          <p:cNvPr id="10" name="文字方塊 9"/>
          <p:cNvSpPr txBox="1"/>
          <p:nvPr/>
        </p:nvSpPr>
        <p:spPr>
          <a:xfrm>
            <a:off x="-2" y="-3940"/>
            <a:ext cx="1522083" cy="427425"/>
          </a:xfrm>
          <a:prstGeom prst="rect">
            <a:avLst/>
          </a:prstGeom>
          <a:solidFill>
            <a:srgbClr val="565656">
              <a:alpha val="50196"/>
            </a:srgbClr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Tradition DBE</a:t>
            </a:r>
            <a:endParaRPr lang="zh-TW" altLang="en-US" sz="20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6095998" y="-3941"/>
            <a:ext cx="1847622" cy="461665"/>
          </a:xfrm>
          <a:prstGeom prst="rect">
            <a:avLst/>
          </a:prstGeom>
          <a:solidFill>
            <a:srgbClr val="565656">
              <a:alpha val="50196"/>
            </a:srgbClr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Multi-Cut-2 DBE</a:t>
            </a:r>
            <a:endParaRPr lang="zh-TW" altLang="en-US" sz="20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-2" y="3429000"/>
            <a:ext cx="1581395" cy="427425"/>
          </a:xfrm>
          <a:prstGeom prst="rect">
            <a:avLst/>
          </a:prstGeom>
          <a:solidFill>
            <a:srgbClr val="565656">
              <a:alpha val="50196"/>
            </a:srgbClr>
          </a:solidFill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Tradition MCE</a:t>
            </a:r>
            <a:endParaRPr lang="zh-TW" altLang="en-US" sz="20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6095998" y="3441423"/>
            <a:ext cx="1906932" cy="461665"/>
          </a:xfrm>
          <a:prstGeom prst="rect">
            <a:avLst/>
          </a:prstGeom>
          <a:solidFill>
            <a:srgbClr val="565656">
              <a:alpha val="50196"/>
            </a:srgbClr>
          </a:solidFill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Multi-Cut-2 MCE</a:t>
            </a:r>
            <a:endParaRPr lang="zh-TW" altLang="en-US" sz="20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0479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0CCBCE4-971A-487B-8E52-72596427BD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1311128"/>
          </a:xfrm>
        </p:spPr>
        <p:txBody>
          <a:bodyPr/>
          <a:lstStyle/>
          <a:p>
            <a:r>
              <a:rPr lang="en-US" altLang="zh-TW" dirty="0"/>
              <a:t>Incremental Dynamic Analysis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88468276-5B47-4CC7-AB1A-8B3EFB745B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47</a:t>
            </a:fld>
            <a:endParaRPr lang="fr-FR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7BB53647-65EB-4C9E-AFE7-DCB57C42645F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087012" y="0"/>
            <a:ext cx="4263614" cy="3395599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C5A3C1B1-0CFF-4F5B-AB63-0F86C7AC301A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088599" y="3389372"/>
            <a:ext cx="4263614" cy="3468628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A94F37C7-1FBE-49D7-850C-829ABB130E00}"/>
              </a:ext>
            </a:extLst>
          </p:cNvPr>
          <p:cNvSpPr/>
          <p:nvPr/>
        </p:nvSpPr>
        <p:spPr>
          <a:xfrm>
            <a:off x="839788" y="4760739"/>
            <a:ext cx="43679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/>
              <a:t>Single Time History Analysis</a:t>
            </a:r>
            <a:endParaRPr lang="zh-TW" altLang="en-US" sz="28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721BD32-FA55-4987-8FEB-316CCD0553F1}"/>
              </a:ext>
            </a:extLst>
          </p:cNvPr>
          <p:cNvSpPr/>
          <p:nvPr/>
        </p:nvSpPr>
        <p:spPr>
          <a:xfrm>
            <a:off x="3346653" y="5383075"/>
            <a:ext cx="268297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/>
              <a:t>Incremental One</a:t>
            </a:r>
            <a:endParaRPr lang="zh-TW" altLang="en-US" sz="2800" dirty="0"/>
          </a:p>
        </p:txBody>
      </p:sp>
      <p:sp>
        <p:nvSpPr>
          <p:cNvPr id="5" name="矩形 4"/>
          <p:cNvSpPr/>
          <p:nvPr/>
        </p:nvSpPr>
        <p:spPr>
          <a:xfrm>
            <a:off x="839788" y="2717695"/>
            <a:ext cx="326884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/>
              <a:t>Single Static Analysis</a:t>
            </a:r>
            <a:endParaRPr lang="zh-TW" altLang="en-US" sz="2800" dirty="0"/>
          </a:p>
        </p:txBody>
      </p:sp>
      <p:sp>
        <p:nvSpPr>
          <p:cNvPr id="9" name="矩形 8"/>
          <p:cNvSpPr/>
          <p:nvPr/>
        </p:nvSpPr>
        <p:spPr>
          <a:xfrm>
            <a:off x="3351007" y="3270122"/>
            <a:ext cx="268297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/>
              <a:t>Incremental SPO</a:t>
            </a:r>
            <a:endParaRPr lang="zh-TW" altLang="en-US" sz="2800" dirty="0"/>
          </a:p>
        </p:txBody>
      </p:sp>
      <p:sp>
        <p:nvSpPr>
          <p:cNvPr id="2" name="文字方塊 1"/>
          <p:cNvSpPr txBox="1"/>
          <p:nvPr/>
        </p:nvSpPr>
        <p:spPr>
          <a:xfrm>
            <a:off x="2849719" y="3231457"/>
            <a:ext cx="475451" cy="56188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</a:t>
            </a:r>
            <a:endParaRPr lang="zh-TW" alt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2842818" y="5344410"/>
            <a:ext cx="475451" cy="56188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</a:t>
            </a:r>
            <a:endParaRPr lang="zh-TW" alt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0" name="直線單箭頭接點 9"/>
          <p:cNvCxnSpPr/>
          <p:nvPr/>
        </p:nvCxnSpPr>
        <p:spPr>
          <a:xfrm flipV="1">
            <a:off x="7605656" y="2990626"/>
            <a:ext cx="10758" cy="5705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 flipH="1" flipV="1">
            <a:off x="7885355" y="2054711"/>
            <a:ext cx="625736" cy="16230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 flipH="1" flipV="1">
            <a:off x="8412480" y="1011265"/>
            <a:ext cx="2291379" cy="49161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/>
        </p:nvCxnSpPr>
        <p:spPr>
          <a:xfrm>
            <a:off x="322729" y="4231011"/>
            <a:ext cx="64761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3373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48</a:t>
            </a:fld>
            <a:endParaRPr lang="fr-FR"/>
          </a:p>
        </p:txBody>
      </p:sp>
      <p:sp>
        <p:nvSpPr>
          <p:cNvPr id="7" name="文字方塊 6"/>
          <p:cNvSpPr txBox="1"/>
          <p:nvPr/>
        </p:nvSpPr>
        <p:spPr>
          <a:xfrm>
            <a:off x="1790899" y="2721934"/>
            <a:ext cx="3190938" cy="997068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54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Limit-State</a:t>
            </a:r>
          </a:p>
        </p:txBody>
      </p:sp>
      <p:sp>
        <p:nvSpPr>
          <p:cNvPr id="3" name="文字方塊 2"/>
          <p:cNvSpPr txBox="1"/>
          <p:nvPr/>
        </p:nvSpPr>
        <p:spPr>
          <a:xfrm>
            <a:off x="1786273" y="4157331"/>
            <a:ext cx="2652329" cy="695447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4% FEMA273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1786273" y="4877982"/>
            <a:ext cx="3486275" cy="695447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2.5% SEAOC2000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247F8EF5-0936-476D-B299-BDB0EB4352B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98781" y="0"/>
            <a:ext cx="4572763" cy="3429573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6D01942D-03DF-4223-ACD7-4399DDCE6DA8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98782" y="3429000"/>
            <a:ext cx="4572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724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15D5A13-94F5-4430-AB18-5B5C27014E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en-US" altLang="zh-TW" dirty="0"/>
              <a:t>IDA</a:t>
            </a:r>
            <a:endParaRPr lang="zh-TW" altLang="en-US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0FA12D0-F881-47C9-BCC6-590FD25DE1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49</a:t>
            </a:fld>
            <a:endParaRPr lang="fr-FR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A960E616-8955-4BEC-86A3-128FDDDB041A}"/>
              </a:ext>
            </a:extLst>
          </p:cNvPr>
          <p:cNvSpPr txBox="1"/>
          <p:nvPr/>
        </p:nvSpPr>
        <p:spPr>
          <a:xfrm>
            <a:off x="1754862" y="928625"/>
            <a:ext cx="2615460" cy="46166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Low Seismic 12m 90.4%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1731756"/>
            <a:ext cx="6095238" cy="4571429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96762" y="1731755"/>
            <a:ext cx="6095238" cy="4571429"/>
          </a:xfrm>
          <a:prstGeom prst="rect">
            <a:avLst/>
          </a:prstGeom>
        </p:spPr>
      </p:pic>
      <p:sp>
        <p:nvSpPr>
          <p:cNvPr id="10" name="文字方塊 9"/>
          <p:cNvSpPr txBox="1"/>
          <p:nvPr/>
        </p:nvSpPr>
        <p:spPr>
          <a:xfrm>
            <a:off x="8895434" y="1731754"/>
            <a:ext cx="497893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Log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0042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3119" y="1149163"/>
            <a:ext cx="6095238" cy="4571429"/>
          </a:xfrm>
          <a:prstGeom prst="rect">
            <a:avLst/>
          </a:prstGeom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E6174A4F-BEF3-4FAA-ACC7-14AF48BA47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5</a:t>
            </a:fld>
            <a:endParaRPr lang="fr-F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4B279D-CDA9-45D3-8E13-FC0D66537FE2}"/>
              </a:ext>
            </a:extLst>
          </p:cNvPr>
          <p:cNvSpPr txBox="1"/>
          <p:nvPr/>
        </p:nvSpPr>
        <p:spPr>
          <a:xfrm>
            <a:off x="7126514" y="2634938"/>
            <a:ext cx="4847772" cy="1588127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TW" sz="5400" dirty="0">
                <a:latin typeface="Segoe UI Light" panose="020B0502040204020203" pitchFamily="34" charset="0"/>
                <a:cs typeface="Segoe UI Light" panose="020B0502040204020203" pitchFamily="34" charset="0"/>
              </a:rPr>
              <a:t>Today’s Solution</a:t>
            </a:r>
          </a:p>
          <a:p>
            <a:pPr>
              <a:lnSpc>
                <a:spcPct val="90000"/>
              </a:lnSpc>
            </a:pPr>
            <a:r>
              <a:rPr lang="en-US" altLang="zh-TW" sz="54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Fixed Bar-Cut</a:t>
            </a:r>
            <a:endParaRPr lang="fr-FR" sz="54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8" name="物件 7">
            <a:extLst>
              <a:ext uri="{FF2B5EF4-FFF2-40B4-BE49-F238E27FC236}">
                <a16:creationId xmlns:a16="http://schemas.microsoft.com/office/drawing/2014/main" id="{CFB3098C-1B69-4828-AC3D-0BDAAE42C09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531513"/>
              </p:ext>
            </p:extLst>
          </p:nvPr>
        </p:nvGraphicFramePr>
        <p:xfrm>
          <a:off x="1948832" y="5475128"/>
          <a:ext cx="2032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7" name="Equation" r:id="rId5" imgW="203040" imgH="609480" progId="Equation.DSMT4">
                  <p:embed/>
                </p:oleObj>
              </mc:Choice>
              <mc:Fallback>
                <p:oleObj name="Equation" r:id="rId5" imgW="203040" imgH="609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48832" y="5475128"/>
                        <a:ext cx="2032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物件 14">
            <a:extLst>
              <a:ext uri="{FF2B5EF4-FFF2-40B4-BE49-F238E27FC236}">
                <a16:creationId xmlns:a16="http://schemas.microsoft.com/office/drawing/2014/main" id="{A5BA2207-3F64-4903-9FED-38CE879A488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2882413"/>
              </p:ext>
            </p:extLst>
          </p:nvPr>
        </p:nvGraphicFramePr>
        <p:xfrm>
          <a:off x="2322131" y="5475128"/>
          <a:ext cx="1905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8" name="Equation" r:id="rId7" imgW="190440" imgH="609480" progId="Equation.DSMT4">
                  <p:embed/>
                </p:oleObj>
              </mc:Choice>
              <mc:Fallback>
                <p:oleObj name="Equation" r:id="rId7" imgW="190440" imgH="609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322131" y="5475128"/>
                        <a:ext cx="1905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物件 15">
            <a:extLst>
              <a:ext uri="{FF2B5EF4-FFF2-40B4-BE49-F238E27FC236}">
                <a16:creationId xmlns:a16="http://schemas.microsoft.com/office/drawing/2014/main" id="{1867F730-316E-4136-82B3-5F5F4F79FE8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6406501"/>
              </p:ext>
            </p:extLst>
          </p:nvPr>
        </p:nvGraphicFramePr>
        <p:xfrm>
          <a:off x="1749993" y="5475128"/>
          <a:ext cx="1905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9" name="Equation" r:id="rId9" imgW="190440" imgH="609480" progId="Equation.DSMT4">
                  <p:embed/>
                </p:oleObj>
              </mc:Choice>
              <mc:Fallback>
                <p:oleObj name="Equation" r:id="rId9" imgW="190440" imgH="609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749993" y="5475128"/>
                        <a:ext cx="1905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文字方塊 11"/>
          <p:cNvSpPr txBox="1"/>
          <p:nvPr/>
        </p:nvSpPr>
        <p:spPr>
          <a:xfrm>
            <a:off x="5638496" y="2156406"/>
            <a:ext cx="1519006" cy="46166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 Demand As</a:t>
            </a:r>
            <a:endParaRPr lang="zh-TW" altLang="en-US" sz="2000" dirty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TextBox 6"/>
          <p:cNvSpPr txBox="1"/>
          <p:nvPr/>
        </p:nvSpPr>
        <p:spPr>
          <a:xfrm>
            <a:off x="5638496" y="1650261"/>
            <a:ext cx="1334661" cy="46166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20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 Design As</a:t>
            </a:r>
          </a:p>
        </p:txBody>
      </p:sp>
      <p:graphicFrame>
        <p:nvGraphicFramePr>
          <p:cNvPr id="20" name="物件 19">
            <a:extLst>
              <a:ext uri="{FF2B5EF4-FFF2-40B4-BE49-F238E27FC236}">
                <a16:creationId xmlns:a16="http://schemas.microsoft.com/office/drawing/2014/main" id="{CFB3098C-1B69-4828-AC3D-0BDAAE42C09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9924820"/>
              </p:ext>
            </p:extLst>
          </p:nvPr>
        </p:nvGraphicFramePr>
        <p:xfrm>
          <a:off x="4097228" y="5475128"/>
          <a:ext cx="2032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0" name="Equation" r:id="rId5" imgW="203040" imgH="609480" progId="Equation.DSMT4">
                  <p:embed/>
                </p:oleObj>
              </mc:Choice>
              <mc:Fallback>
                <p:oleObj name="Equation" r:id="rId5" imgW="203040" imgH="609480" progId="Equation.DSMT4">
                  <p:embed/>
                  <p:pic>
                    <p:nvPicPr>
                      <p:cNvPr id="8" name="物件 7">
                        <a:extLst>
                          <a:ext uri="{FF2B5EF4-FFF2-40B4-BE49-F238E27FC236}">
                            <a16:creationId xmlns:a16="http://schemas.microsoft.com/office/drawing/2014/main" id="{CFB3098C-1B69-4828-AC3D-0BDAAE42C09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097228" y="5475128"/>
                        <a:ext cx="2032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物件 20">
            <a:extLst>
              <a:ext uri="{FF2B5EF4-FFF2-40B4-BE49-F238E27FC236}">
                <a16:creationId xmlns:a16="http://schemas.microsoft.com/office/drawing/2014/main" id="{A5BA2207-3F64-4903-9FED-38CE879A488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8932854"/>
              </p:ext>
            </p:extLst>
          </p:nvPr>
        </p:nvGraphicFramePr>
        <p:xfrm>
          <a:off x="3740514" y="5475128"/>
          <a:ext cx="1905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1" name="Equation" r:id="rId7" imgW="190440" imgH="609480" progId="Equation.DSMT4">
                  <p:embed/>
                </p:oleObj>
              </mc:Choice>
              <mc:Fallback>
                <p:oleObj name="Equation" r:id="rId7" imgW="190440" imgH="609480" progId="Equation.DSMT4">
                  <p:embed/>
                  <p:pic>
                    <p:nvPicPr>
                      <p:cNvPr id="15" name="物件 14">
                        <a:extLst>
                          <a:ext uri="{FF2B5EF4-FFF2-40B4-BE49-F238E27FC236}">
                            <a16:creationId xmlns:a16="http://schemas.microsoft.com/office/drawing/2014/main" id="{A5BA2207-3F64-4903-9FED-38CE879A488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740514" y="5475128"/>
                        <a:ext cx="1905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物件 21">
            <a:extLst>
              <a:ext uri="{FF2B5EF4-FFF2-40B4-BE49-F238E27FC236}">
                <a16:creationId xmlns:a16="http://schemas.microsoft.com/office/drawing/2014/main" id="{1867F730-316E-4136-82B3-5F5F4F79FE8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6126720"/>
              </p:ext>
            </p:extLst>
          </p:nvPr>
        </p:nvGraphicFramePr>
        <p:xfrm>
          <a:off x="4321428" y="5475128"/>
          <a:ext cx="1905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2" name="Equation" r:id="rId9" imgW="190440" imgH="609480" progId="Equation.DSMT4">
                  <p:embed/>
                </p:oleObj>
              </mc:Choice>
              <mc:Fallback>
                <p:oleObj name="Equation" r:id="rId9" imgW="190440" imgH="609480" progId="Equation.DSMT4">
                  <p:embed/>
                  <p:pic>
                    <p:nvPicPr>
                      <p:cNvPr id="16" name="物件 15">
                        <a:extLst>
                          <a:ext uri="{FF2B5EF4-FFF2-40B4-BE49-F238E27FC236}">
                            <a16:creationId xmlns:a16="http://schemas.microsoft.com/office/drawing/2014/main" id="{1867F730-316E-4136-82B3-5F5F4F79FE8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321428" y="5475128"/>
                        <a:ext cx="1905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文字方塊 13"/>
          <p:cNvSpPr txBox="1"/>
          <p:nvPr/>
        </p:nvSpPr>
        <p:spPr>
          <a:xfrm>
            <a:off x="5608908" y="3001575"/>
            <a:ext cx="1170898" cy="42742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Top Rebar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5608908" y="4829175"/>
            <a:ext cx="1583126" cy="42742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Bottom Rebar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1342468" y="2211054"/>
            <a:ext cx="796052" cy="46166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10-#10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2788234" y="2855806"/>
            <a:ext cx="704680" cy="46166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3-#10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4280159" y="1878986"/>
            <a:ext cx="796052" cy="46166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12-#10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1045313" y="4379007"/>
            <a:ext cx="704680" cy="46166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10-#8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2684902" y="4514808"/>
            <a:ext cx="704680" cy="42742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12-#8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4489497" y="4301096"/>
            <a:ext cx="613309" cy="42742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9-#8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8890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en-US" altLang="zh-TW" dirty="0"/>
              <a:t>Conclusion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50</a:t>
            </a:fld>
            <a:endParaRPr lang="fr-FR"/>
          </a:p>
        </p:txBody>
      </p:sp>
      <p:sp>
        <p:nvSpPr>
          <p:cNvPr id="4" name="TextBox 8"/>
          <p:cNvSpPr txBox="1"/>
          <p:nvPr/>
        </p:nvSpPr>
        <p:spPr>
          <a:xfrm>
            <a:off x="2248811" y="3683683"/>
            <a:ext cx="1692000" cy="52322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/>
          <a:p>
            <a:r>
              <a:rPr lang="fr-FR" sz="2800" dirty="0">
                <a:solidFill>
                  <a:schemeClr val="accent1"/>
                </a:solidFill>
              </a:rPr>
              <a:t>Objective</a:t>
            </a:r>
          </a:p>
        </p:txBody>
      </p:sp>
      <p:sp>
        <p:nvSpPr>
          <p:cNvPr id="5" name="TextBox 9"/>
          <p:cNvSpPr txBox="1"/>
          <p:nvPr/>
        </p:nvSpPr>
        <p:spPr>
          <a:xfrm>
            <a:off x="2248811" y="4206903"/>
            <a:ext cx="1692000" cy="39389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Reduce Rebar</a:t>
            </a:r>
          </a:p>
        </p:txBody>
      </p:sp>
      <p:grpSp>
        <p:nvGrpSpPr>
          <p:cNvPr id="6" name="Group 21"/>
          <p:cNvGrpSpPr/>
          <p:nvPr/>
        </p:nvGrpSpPr>
        <p:grpSpPr>
          <a:xfrm>
            <a:off x="2073168" y="5431842"/>
            <a:ext cx="364329" cy="364329"/>
            <a:chOff x="3173014" y="2956717"/>
            <a:chExt cx="944566" cy="944566"/>
          </a:xfrm>
        </p:grpSpPr>
        <p:sp>
          <p:nvSpPr>
            <p:cNvPr id="7" name="Oval 23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Oval 22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9" name="Straight Connector 33"/>
          <p:cNvCxnSpPr>
            <a:stCxn id="7" idx="6"/>
          </p:cNvCxnSpPr>
          <p:nvPr/>
        </p:nvCxnSpPr>
        <p:spPr>
          <a:xfrm>
            <a:off x="2437497" y="5614007"/>
            <a:ext cx="216000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49"/>
          <p:cNvGrpSpPr/>
          <p:nvPr/>
        </p:nvGrpSpPr>
        <p:grpSpPr>
          <a:xfrm>
            <a:off x="4587903" y="5431842"/>
            <a:ext cx="364329" cy="364329"/>
            <a:chOff x="3173014" y="2956717"/>
            <a:chExt cx="944566" cy="944566"/>
          </a:xfrm>
        </p:grpSpPr>
        <p:sp>
          <p:nvSpPr>
            <p:cNvPr id="11" name="Oval 50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" name="Oval 51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13" name="Straight Connector 52"/>
          <p:cNvCxnSpPr>
            <a:stCxn id="11" idx="6"/>
          </p:cNvCxnSpPr>
          <p:nvPr/>
        </p:nvCxnSpPr>
        <p:spPr>
          <a:xfrm>
            <a:off x="4952232" y="5614007"/>
            <a:ext cx="216000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53"/>
          <p:cNvGrpSpPr/>
          <p:nvPr/>
        </p:nvGrpSpPr>
        <p:grpSpPr>
          <a:xfrm>
            <a:off x="7113274" y="5431842"/>
            <a:ext cx="364329" cy="364329"/>
            <a:chOff x="3173014" y="2956717"/>
            <a:chExt cx="944566" cy="944566"/>
          </a:xfrm>
        </p:grpSpPr>
        <p:sp>
          <p:nvSpPr>
            <p:cNvPr id="15" name="Oval 54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" name="Oval 55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17" name="Straight Connector 56"/>
          <p:cNvCxnSpPr>
            <a:stCxn id="15" idx="6"/>
          </p:cNvCxnSpPr>
          <p:nvPr/>
        </p:nvCxnSpPr>
        <p:spPr>
          <a:xfrm>
            <a:off x="7477603" y="5614007"/>
            <a:ext cx="216000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61"/>
          <p:cNvGrpSpPr/>
          <p:nvPr/>
        </p:nvGrpSpPr>
        <p:grpSpPr>
          <a:xfrm>
            <a:off x="9654715" y="5431842"/>
            <a:ext cx="364329" cy="364329"/>
            <a:chOff x="3173014" y="2956717"/>
            <a:chExt cx="944566" cy="944566"/>
          </a:xfrm>
        </p:grpSpPr>
        <p:sp>
          <p:nvSpPr>
            <p:cNvPr id="19" name="Oval 6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" name="Oval 63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21" name="Straight Connector 69"/>
          <p:cNvCxnSpPr/>
          <p:nvPr/>
        </p:nvCxnSpPr>
        <p:spPr>
          <a:xfrm flipV="1">
            <a:off x="2248811" y="3817257"/>
            <a:ext cx="0" cy="1614586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72"/>
          <p:cNvCxnSpPr/>
          <p:nvPr/>
        </p:nvCxnSpPr>
        <p:spPr>
          <a:xfrm flipV="1">
            <a:off x="4762369" y="2191657"/>
            <a:ext cx="0" cy="3240186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74"/>
          <p:cNvSpPr txBox="1"/>
          <p:nvPr/>
        </p:nvSpPr>
        <p:spPr>
          <a:xfrm>
            <a:off x="4762369" y="2026815"/>
            <a:ext cx="1692000" cy="52322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>
            <a:defPPr>
              <a:defRPr lang="fr-FR"/>
            </a:defPPr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fr-FR" altLang="zh-TW" dirty="0"/>
              <a:t>Condition</a:t>
            </a:r>
          </a:p>
        </p:txBody>
      </p:sp>
      <p:sp>
        <p:nvSpPr>
          <p:cNvPr id="24" name="TextBox 75"/>
          <p:cNvSpPr txBox="1"/>
          <p:nvPr/>
        </p:nvSpPr>
        <p:spPr>
          <a:xfrm>
            <a:off x="4762369" y="2550035"/>
            <a:ext cx="1692000" cy="75713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>
            <a:defPPr>
              <a:defRPr lang="fr-FR"/>
            </a:defPPr>
            <a:lvl1pPr>
              <a:lnSpc>
                <a:spcPct val="120000"/>
              </a:lnSpc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fr-FR" altLang="zh-TW" dirty="0"/>
              <a:t>Long Span</a:t>
            </a:r>
          </a:p>
          <a:p>
            <a:r>
              <a:rPr lang="fr-FR" altLang="zh-TW" dirty="0"/>
              <a:t>Low Seismic</a:t>
            </a:r>
          </a:p>
        </p:txBody>
      </p:sp>
      <p:sp>
        <p:nvSpPr>
          <p:cNvPr id="25" name="TextBox 81"/>
          <p:cNvSpPr txBox="1"/>
          <p:nvPr/>
        </p:nvSpPr>
        <p:spPr>
          <a:xfrm>
            <a:off x="7281009" y="3683683"/>
            <a:ext cx="2327640" cy="52322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/>
          <a:p>
            <a:r>
              <a:rPr lang="fr-FR" altLang="zh-TW" sz="2800" dirty="0">
                <a:solidFill>
                  <a:schemeClr val="accent1"/>
                </a:solidFill>
              </a:rPr>
              <a:t>Construction</a:t>
            </a:r>
          </a:p>
        </p:txBody>
      </p:sp>
      <p:sp>
        <p:nvSpPr>
          <p:cNvPr id="26" name="TextBox 82"/>
          <p:cNvSpPr txBox="1"/>
          <p:nvPr/>
        </p:nvSpPr>
        <p:spPr>
          <a:xfrm>
            <a:off x="7281009" y="4206903"/>
            <a:ext cx="1692000" cy="734945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Today</a:t>
            </a: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 or Future </a:t>
            </a: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Cost</a:t>
            </a: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7" name="Straight Connector 83"/>
          <p:cNvCxnSpPr/>
          <p:nvPr/>
        </p:nvCxnSpPr>
        <p:spPr>
          <a:xfrm flipV="1">
            <a:off x="7281009" y="3817257"/>
            <a:ext cx="0" cy="1614586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87"/>
          <p:cNvCxnSpPr/>
          <p:nvPr/>
        </p:nvCxnSpPr>
        <p:spPr>
          <a:xfrm flipV="1">
            <a:off x="9813846" y="2191657"/>
            <a:ext cx="0" cy="3240186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88"/>
          <p:cNvSpPr txBox="1"/>
          <p:nvPr/>
        </p:nvSpPr>
        <p:spPr>
          <a:xfrm>
            <a:off x="9792580" y="2026815"/>
            <a:ext cx="2009560" cy="52322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>
            <a:defPPr>
              <a:defRPr lang="fr-FR"/>
            </a:defPPr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fr-FR" altLang="zh-TW" dirty="0"/>
              <a:t>Verification</a:t>
            </a:r>
          </a:p>
        </p:txBody>
      </p:sp>
      <p:sp>
        <p:nvSpPr>
          <p:cNvPr id="30" name="TextBox 89"/>
          <p:cNvSpPr txBox="1"/>
          <p:nvPr/>
        </p:nvSpPr>
        <p:spPr>
          <a:xfrm>
            <a:off x="9792580" y="2550035"/>
            <a:ext cx="1692000" cy="75713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>
            <a:defPPr>
              <a:defRPr lang="fr-FR"/>
            </a:defPPr>
            <a:lvl1pPr>
              <a:lnSpc>
                <a:spcPct val="120000"/>
              </a:lnSpc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altLang="zh-TW" dirty="0"/>
              <a:t>Capacity Close To Tradition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9800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圖片版面配置區 3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51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6640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052568" y="1731618"/>
            <a:ext cx="6095238" cy="4571429"/>
          </a:xfrm>
          <a:prstGeom prst="rect">
            <a:avLst/>
          </a:prstGeom>
        </p:spPr>
      </p:pic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en-US" altLang="zh-TW" dirty="0"/>
              <a:t>Tradition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6</a:t>
            </a:fld>
            <a:endParaRPr lang="fr-FR"/>
          </a:p>
        </p:txBody>
      </p:sp>
      <p:cxnSp>
        <p:nvCxnSpPr>
          <p:cNvPr id="8" name="直線單箭頭接點 7"/>
          <p:cNvCxnSpPr/>
          <p:nvPr/>
        </p:nvCxnSpPr>
        <p:spPr>
          <a:xfrm>
            <a:off x="6366254" y="1549400"/>
            <a:ext cx="198120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>
            <a:off x="6378954" y="1155700"/>
            <a:ext cx="0" cy="16129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>
            <a:off x="8334754" y="1143000"/>
            <a:ext cx="0" cy="172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/>
          <p:nvPr/>
        </p:nvCxnSpPr>
        <p:spPr>
          <a:xfrm flipH="1">
            <a:off x="6898169" y="2705100"/>
            <a:ext cx="1436585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字方塊 31"/>
          <p:cNvSpPr txBox="1"/>
          <p:nvPr/>
        </p:nvSpPr>
        <p:spPr>
          <a:xfrm>
            <a:off x="1712495" y="2841308"/>
            <a:ext cx="1519006" cy="46166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 Demand As</a:t>
            </a:r>
            <a:endParaRPr lang="zh-TW" altLang="en-US" sz="2000" dirty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17907" y="2408535"/>
            <a:ext cx="1334661" cy="46166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20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 Design As</a:t>
            </a:r>
          </a:p>
        </p:txBody>
      </p:sp>
      <p:graphicFrame>
        <p:nvGraphicFramePr>
          <p:cNvPr id="9" name="物件 8">
            <a:extLst>
              <a:ext uri="{FF2B5EF4-FFF2-40B4-BE49-F238E27FC236}">
                <a16:creationId xmlns:a16="http://schemas.microsoft.com/office/drawing/2014/main" id="{444854F0-6934-408D-B546-B5178951ACC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7439350"/>
              </p:ext>
            </p:extLst>
          </p:nvPr>
        </p:nvGraphicFramePr>
        <p:xfrm>
          <a:off x="8563659" y="1532477"/>
          <a:ext cx="20447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36" name="Equation" r:id="rId5" imgW="2044440" imgH="685800" progId="Equation.DSMT4">
                  <p:embed/>
                </p:oleObj>
              </mc:Choice>
              <mc:Fallback>
                <p:oleObj name="Equation" r:id="rId5" imgW="2044440" imgH="685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563659" y="1532477"/>
                        <a:ext cx="2044700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物件 10">
            <a:extLst>
              <a:ext uri="{FF2B5EF4-FFF2-40B4-BE49-F238E27FC236}">
                <a16:creationId xmlns:a16="http://schemas.microsoft.com/office/drawing/2014/main" id="{5B556B5B-4BDD-43D7-A6DD-70248B8F523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2489366"/>
              </p:ext>
            </p:extLst>
          </p:nvPr>
        </p:nvGraphicFramePr>
        <p:xfrm>
          <a:off x="7521212" y="2744645"/>
          <a:ext cx="1905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37" name="Equation" r:id="rId7" imgW="190440" imgH="609480" progId="Equation.DSMT4">
                  <p:embed/>
                </p:oleObj>
              </mc:Choice>
              <mc:Fallback>
                <p:oleObj name="Equation" r:id="rId7" imgW="190440" imgH="609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521212" y="2744645"/>
                        <a:ext cx="1905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物件 12">
            <a:extLst>
              <a:ext uri="{FF2B5EF4-FFF2-40B4-BE49-F238E27FC236}">
                <a16:creationId xmlns:a16="http://schemas.microsoft.com/office/drawing/2014/main" id="{16B78247-3427-448E-A054-F2489AA3894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5142604"/>
              </p:ext>
            </p:extLst>
          </p:nvPr>
        </p:nvGraphicFramePr>
        <p:xfrm>
          <a:off x="7208889" y="1250951"/>
          <a:ext cx="3429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38" name="Equation" r:id="rId9" imgW="342720" imgH="253800" progId="Equation.DSMT4">
                  <p:embed/>
                </p:oleObj>
              </mc:Choice>
              <mc:Fallback>
                <p:oleObj name="Equation" r:id="rId9" imgW="34272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208889" y="1250951"/>
                        <a:ext cx="3429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物件 13">
            <a:extLst>
              <a:ext uri="{FF2B5EF4-FFF2-40B4-BE49-F238E27FC236}">
                <a16:creationId xmlns:a16="http://schemas.microsoft.com/office/drawing/2014/main" id="{3981814D-5E33-407F-9C14-0FF119F5EF3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5920946"/>
              </p:ext>
            </p:extLst>
          </p:nvPr>
        </p:nvGraphicFramePr>
        <p:xfrm>
          <a:off x="5380540" y="6114993"/>
          <a:ext cx="180975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39" name="Equation" r:id="rId11" imgW="181125" imgH="600016" progId="Equation.DSMT4">
                  <p:embed/>
                </p:oleObj>
              </mc:Choice>
              <mc:Fallback>
                <p:oleObj name="Equation" r:id="rId11" imgW="181125" imgH="600016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380540" y="6114993"/>
                        <a:ext cx="180975" cy="600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物件 22">
            <a:extLst>
              <a:ext uri="{FF2B5EF4-FFF2-40B4-BE49-F238E27FC236}">
                <a16:creationId xmlns:a16="http://schemas.microsoft.com/office/drawing/2014/main" id="{A2A302A1-ECB9-4675-9DCB-3A8EE25F8EC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9863920"/>
              </p:ext>
            </p:extLst>
          </p:nvPr>
        </p:nvGraphicFramePr>
        <p:xfrm>
          <a:off x="6802643" y="6114992"/>
          <a:ext cx="180975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40" name="Equation" r:id="rId13" imgW="181125" imgH="600016" progId="Equation.DSMT4">
                  <p:embed/>
                </p:oleObj>
              </mc:Choice>
              <mc:Fallback>
                <p:oleObj name="Equation" r:id="rId13" imgW="181125" imgH="600016" progId="Equation.DSMT4">
                  <p:embed/>
                  <p:pic>
                    <p:nvPicPr>
                      <p:cNvPr id="14" name="物件 13">
                        <a:extLst>
                          <a:ext uri="{FF2B5EF4-FFF2-40B4-BE49-F238E27FC236}">
                            <a16:creationId xmlns:a16="http://schemas.microsoft.com/office/drawing/2014/main" id="{3981814D-5E33-407F-9C14-0FF119F5EF3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802643" y="6114992"/>
                        <a:ext cx="180975" cy="600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文字方塊 15"/>
          <p:cNvSpPr txBox="1"/>
          <p:nvPr/>
        </p:nvSpPr>
        <p:spPr>
          <a:xfrm>
            <a:off x="8706937" y="3001575"/>
            <a:ext cx="1170898" cy="42742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Top Rebar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8706937" y="4829175"/>
            <a:ext cx="1583126" cy="42742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Bottom Rebar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8930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en-US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fr-FR" altLang="zh-TW" dirty="0">
              <a:solidFill>
                <a:srgbClr val="1ABC9C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7</a:t>
            </a:fld>
            <a:endParaRPr lang="fr-FR"/>
          </a:p>
        </p:txBody>
      </p:sp>
      <p:sp>
        <p:nvSpPr>
          <p:cNvPr id="4" name="TextBox 8"/>
          <p:cNvSpPr txBox="1"/>
          <p:nvPr/>
        </p:nvSpPr>
        <p:spPr>
          <a:xfrm>
            <a:off x="2248811" y="3683683"/>
            <a:ext cx="1692000" cy="52322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/>
          <a:p>
            <a:r>
              <a:rPr lang="fr-FR" sz="2800" dirty="0">
                <a:solidFill>
                  <a:schemeClr val="accent1"/>
                </a:solidFill>
              </a:rPr>
              <a:t>Part 1</a:t>
            </a:r>
          </a:p>
        </p:txBody>
      </p:sp>
      <p:sp>
        <p:nvSpPr>
          <p:cNvPr id="5" name="TextBox 9"/>
          <p:cNvSpPr txBox="1"/>
          <p:nvPr/>
        </p:nvSpPr>
        <p:spPr>
          <a:xfrm>
            <a:off x="2248811" y="4206903"/>
            <a:ext cx="1692000" cy="39389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Objective</a:t>
            </a:r>
          </a:p>
        </p:txBody>
      </p:sp>
      <p:grpSp>
        <p:nvGrpSpPr>
          <p:cNvPr id="6" name="Group 21"/>
          <p:cNvGrpSpPr/>
          <p:nvPr/>
        </p:nvGrpSpPr>
        <p:grpSpPr>
          <a:xfrm>
            <a:off x="2073168" y="5431842"/>
            <a:ext cx="364329" cy="364329"/>
            <a:chOff x="3173014" y="2956717"/>
            <a:chExt cx="944566" cy="944566"/>
          </a:xfrm>
        </p:grpSpPr>
        <p:sp>
          <p:nvSpPr>
            <p:cNvPr id="7" name="Oval 23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Oval 22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9" name="Straight Connector 33"/>
          <p:cNvCxnSpPr>
            <a:stCxn id="7" idx="6"/>
          </p:cNvCxnSpPr>
          <p:nvPr/>
        </p:nvCxnSpPr>
        <p:spPr>
          <a:xfrm>
            <a:off x="2437497" y="5614007"/>
            <a:ext cx="216000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49"/>
          <p:cNvGrpSpPr/>
          <p:nvPr/>
        </p:nvGrpSpPr>
        <p:grpSpPr>
          <a:xfrm>
            <a:off x="4587903" y="5431842"/>
            <a:ext cx="364329" cy="364329"/>
            <a:chOff x="3173014" y="2956717"/>
            <a:chExt cx="944566" cy="944566"/>
          </a:xfrm>
        </p:grpSpPr>
        <p:sp>
          <p:nvSpPr>
            <p:cNvPr id="11" name="Oval 50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" name="Oval 51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13" name="Straight Connector 52"/>
          <p:cNvCxnSpPr>
            <a:stCxn id="11" idx="6"/>
          </p:cNvCxnSpPr>
          <p:nvPr/>
        </p:nvCxnSpPr>
        <p:spPr>
          <a:xfrm>
            <a:off x="4952232" y="5614007"/>
            <a:ext cx="216000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53"/>
          <p:cNvGrpSpPr/>
          <p:nvPr/>
        </p:nvGrpSpPr>
        <p:grpSpPr>
          <a:xfrm>
            <a:off x="7113274" y="5431842"/>
            <a:ext cx="364329" cy="364329"/>
            <a:chOff x="3173014" y="2956717"/>
            <a:chExt cx="944566" cy="944566"/>
          </a:xfrm>
        </p:grpSpPr>
        <p:sp>
          <p:nvSpPr>
            <p:cNvPr id="15" name="Oval 54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" name="Oval 55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17" name="Straight Connector 56"/>
          <p:cNvCxnSpPr>
            <a:stCxn id="15" idx="6"/>
          </p:cNvCxnSpPr>
          <p:nvPr/>
        </p:nvCxnSpPr>
        <p:spPr>
          <a:xfrm>
            <a:off x="7477603" y="5614007"/>
            <a:ext cx="216000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61"/>
          <p:cNvGrpSpPr/>
          <p:nvPr/>
        </p:nvGrpSpPr>
        <p:grpSpPr>
          <a:xfrm>
            <a:off x="9654715" y="5431842"/>
            <a:ext cx="364329" cy="364329"/>
            <a:chOff x="3173014" y="2956717"/>
            <a:chExt cx="944566" cy="944566"/>
          </a:xfrm>
        </p:grpSpPr>
        <p:sp>
          <p:nvSpPr>
            <p:cNvPr id="19" name="Oval 6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" name="Oval 63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21" name="Straight Connector 69"/>
          <p:cNvCxnSpPr/>
          <p:nvPr/>
        </p:nvCxnSpPr>
        <p:spPr>
          <a:xfrm flipV="1">
            <a:off x="2248811" y="3817257"/>
            <a:ext cx="0" cy="1614586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72"/>
          <p:cNvCxnSpPr/>
          <p:nvPr/>
        </p:nvCxnSpPr>
        <p:spPr>
          <a:xfrm flipV="1">
            <a:off x="4762369" y="2191657"/>
            <a:ext cx="0" cy="3240186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74"/>
          <p:cNvSpPr txBox="1"/>
          <p:nvPr/>
        </p:nvSpPr>
        <p:spPr>
          <a:xfrm>
            <a:off x="4762369" y="2026815"/>
            <a:ext cx="1692000" cy="52322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>
            <a:defPPr>
              <a:defRPr lang="fr-FR"/>
            </a:defPPr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fr-FR" altLang="zh-TW" dirty="0"/>
              <a:t>Part 2</a:t>
            </a:r>
          </a:p>
        </p:txBody>
      </p:sp>
      <p:sp>
        <p:nvSpPr>
          <p:cNvPr id="24" name="TextBox 75"/>
          <p:cNvSpPr txBox="1"/>
          <p:nvPr/>
        </p:nvSpPr>
        <p:spPr>
          <a:xfrm>
            <a:off x="4762369" y="2550035"/>
            <a:ext cx="1692000" cy="1089529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>
            <a:defPPr>
              <a:defRPr lang="fr-FR"/>
            </a:defPPr>
            <a:lvl1pPr>
              <a:lnSpc>
                <a:spcPct val="120000"/>
              </a:lnSpc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fr-FR" altLang="zh-TW"/>
              <a:t>Flexural Reinforcement Multi-Cut</a:t>
            </a:r>
            <a:endParaRPr lang="fr-FR" altLang="zh-TW" dirty="0"/>
          </a:p>
        </p:txBody>
      </p:sp>
      <p:sp>
        <p:nvSpPr>
          <p:cNvPr id="25" name="TextBox 81"/>
          <p:cNvSpPr txBox="1"/>
          <p:nvPr/>
        </p:nvSpPr>
        <p:spPr>
          <a:xfrm>
            <a:off x="7281009" y="3683683"/>
            <a:ext cx="1692000" cy="52322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/>
          <a:p>
            <a:r>
              <a:rPr lang="fr-FR" altLang="zh-TW" sz="2800" dirty="0">
                <a:solidFill>
                  <a:schemeClr val="accent1"/>
                </a:solidFill>
              </a:rPr>
              <a:t>Part 3</a:t>
            </a:r>
          </a:p>
        </p:txBody>
      </p:sp>
      <p:sp>
        <p:nvSpPr>
          <p:cNvPr id="26" name="TextBox 82"/>
          <p:cNvSpPr txBox="1"/>
          <p:nvPr/>
        </p:nvSpPr>
        <p:spPr>
          <a:xfrm>
            <a:off x="7281009" y="4206903"/>
            <a:ext cx="1692000" cy="39389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Condition</a:t>
            </a:r>
          </a:p>
        </p:txBody>
      </p:sp>
      <p:cxnSp>
        <p:nvCxnSpPr>
          <p:cNvPr id="27" name="Straight Connector 83"/>
          <p:cNvCxnSpPr/>
          <p:nvPr/>
        </p:nvCxnSpPr>
        <p:spPr>
          <a:xfrm flipV="1">
            <a:off x="7281009" y="3817257"/>
            <a:ext cx="0" cy="1614586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87"/>
          <p:cNvCxnSpPr/>
          <p:nvPr/>
        </p:nvCxnSpPr>
        <p:spPr>
          <a:xfrm flipV="1">
            <a:off x="9813846" y="2191657"/>
            <a:ext cx="0" cy="3240186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88"/>
          <p:cNvSpPr txBox="1"/>
          <p:nvPr/>
        </p:nvSpPr>
        <p:spPr>
          <a:xfrm>
            <a:off x="9792580" y="2026815"/>
            <a:ext cx="1692000" cy="52322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>
            <a:defPPr>
              <a:defRPr lang="fr-FR"/>
            </a:defPPr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fr-FR" altLang="zh-TW" dirty="0"/>
              <a:t>Part 4</a:t>
            </a:r>
          </a:p>
        </p:txBody>
      </p:sp>
      <p:sp>
        <p:nvSpPr>
          <p:cNvPr id="30" name="TextBox 89"/>
          <p:cNvSpPr txBox="1"/>
          <p:nvPr/>
        </p:nvSpPr>
        <p:spPr>
          <a:xfrm>
            <a:off x="9792580" y="2550035"/>
            <a:ext cx="1692000" cy="734945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>
            <a:defPPr>
              <a:defRPr lang="fr-FR"/>
            </a:defPPr>
            <a:lvl1pPr>
              <a:lnSpc>
                <a:spcPct val="120000"/>
              </a:lnSpc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fr-FR" dirty="0" err="1"/>
              <a:t>Seismic</a:t>
            </a:r>
            <a:r>
              <a:rPr lang="fr-FR" dirty="0"/>
              <a:t> Verification</a:t>
            </a:r>
          </a:p>
        </p:txBody>
      </p:sp>
    </p:spTree>
    <p:extLst>
      <p:ext uri="{BB962C8B-B14F-4D97-AF65-F5344CB8AC3E}">
        <p14:creationId xmlns:p14="http://schemas.microsoft.com/office/powerpoint/2010/main" val="2961069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版面配置區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Mu</a:t>
            </a:r>
            <a:endParaRPr lang="zh-TW" altLang="en-US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8</a:t>
            </a:fld>
            <a:endParaRPr lang="fr-FR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707" y="1704055"/>
            <a:ext cx="5852172" cy="4379985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6514" y="1704053"/>
            <a:ext cx="5852172" cy="4379985"/>
          </a:xfrm>
          <a:prstGeom prst="rect">
            <a:avLst/>
          </a:prstGeom>
        </p:spPr>
      </p:pic>
      <p:sp>
        <p:nvSpPr>
          <p:cNvPr id="11" name="文字方塊 10"/>
          <p:cNvSpPr txBox="1"/>
          <p:nvPr/>
        </p:nvSpPr>
        <p:spPr>
          <a:xfrm>
            <a:off x="561097" y="1565915"/>
            <a:ext cx="5217390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Consider </a:t>
            </a:r>
            <a:r>
              <a:rPr lang="en-US" altLang="zh-TW" sz="24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Hundreds Of Combo </a:t>
            </a: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Demand</a:t>
            </a:r>
            <a:endParaRPr lang="zh-TW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7026762" y="1565914"/>
            <a:ext cx="4011676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Catch </a:t>
            </a:r>
            <a:r>
              <a:rPr lang="en-US" altLang="zh-TW" sz="24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Critical</a:t>
            </a: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Demand Combo</a:t>
            </a:r>
            <a:endParaRPr lang="zh-TW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4" name="直線單箭頭接點 13"/>
          <p:cNvCxnSpPr/>
          <p:nvPr/>
        </p:nvCxnSpPr>
        <p:spPr>
          <a:xfrm>
            <a:off x="5638603" y="3894047"/>
            <a:ext cx="457276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圖片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1064" y="2550120"/>
            <a:ext cx="1633120" cy="1301393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2542700" y="5826304"/>
            <a:ext cx="1081386" cy="393890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Length(m)</a:t>
            </a:r>
            <a:endParaRPr lang="zh-TW" alt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8491907" y="5826304"/>
            <a:ext cx="1081386" cy="393890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Length(m)</a:t>
            </a:r>
            <a:endParaRPr lang="zh-TW" alt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60829" y="3729432"/>
                <a:ext cx="998928" cy="424732"/>
              </a:xfrm>
              <a:prstGeom prst="rect">
                <a:avLst/>
              </a:prstGeom>
              <a:solidFill>
                <a:srgbClr val="F7F7F7"/>
              </a:solidFill>
            </p:spPr>
            <p:txBody>
              <a:bodyPr wrap="none" lIns="0" rtlCol="0" anchor="t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𝑠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(</m:t>
                      </m:r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𝑐𝑚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)</m:t>
                      </m:r>
                    </m:oMath>
                  </m:oMathPara>
                </a14:m>
                <a:endParaRPr lang="zh-TW" altLang="en-US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29" y="3729432"/>
                <a:ext cx="998928" cy="424732"/>
              </a:xfrm>
              <a:prstGeom prst="rect">
                <a:avLst/>
              </a:prstGeom>
              <a:blipFill>
                <a:blip r:embed="rId5"/>
                <a:stretch>
                  <a:fillRect l="-4878" b="-724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21"/>
              <p:cNvSpPr txBox="1"/>
              <p:nvPr/>
            </p:nvSpPr>
            <p:spPr>
              <a:xfrm>
                <a:off x="6278757" y="3729432"/>
                <a:ext cx="998927" cy="424732"/>
              </a:xfrm>
              <a:prstGeom prst="rect">
                <a:avLst/>
              </a:prstGeom>
              <a:solidFill>
                <a:srgbClr val="F7F7F7"/>
              </a:solidFill>
            </p:spPr>
            <p:txBody>
              <a:bodyPr wrap="none" lIns="0" rtlCol="0" anchor="t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𝑠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(</m:t>
                      </m:r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𝑐𝑚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)</m:t>
                      </m:r>
                    </m:oMath>
                  </m:oMathPara>
                </a14:m>
                <a:endParaRPr lang="zh-TW" altLang="en-US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22" name="文字方塊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8757" y="3729432"/>
                <a:ext cx="998927" cy="424732"/>
              </a:xfrm>
              <a:prstGeom prst="rect">
                <a:avLst/>
              </a:prstGeom>
              <a:blipFill>
                <a:blip r:embed="rId6"/>
                <a:stretch>
                  <a:fillRect l="-4878" b="-724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3399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字版面配置區 9"/>
          <p:cNvSpPr>
            <a:spLocks noGrp="1"/>
          </p:cNvSpPr>
          <p:nvPr>
            <p:ph type="body" sz="quarter" idx="10"/>
          </p:nvPr>
        </p:nvSpPr>
        <p:spPr>
          <a:xfrm>
            <a:off x="839787" y="660400"/>
            <a:ext cx="5922519" cy="1311128"/>
          </a:xfrm>
        </p:spPr>
        <p:txBody>
          <a:bodyPr/>
          <a:lstStyle/>
          <a:p>
            <a:r>
              <a:rPr lang="en-US" altLang="zh-TW" dirty="0"/>
              <a:t>Flexural Reinforcement</a:t>
            </a:r>
            <a:endParaRPr lang="zh-TW" altLang="en-US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9</a:t>
            </a:fld>
            <a:endParaRPr lang="fr-FR"/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26864" y="1960875"/>
            <a:ext cx="3852709" cy="2408369"/>
          </a:xfrm>
          <a:prstGeom prst="rect">
            <a:avLst/>
          </a:prstGeom>
        </p:spPr>
      </p:pic>
      <p:graphicFrame>
        <p:nvGraphicFramePr>
          <p:cNvPr id="3" name="物件 2">
            <a:extLst>
              <a:ext uri="{FF2B5EF4-FFF2-40B4-BE49-F238E27FC236}">
                <a16:creationId xmlns:a16="http://schemas.microsoft.com/office/drawing/2014/main" id="{4C86971B-3ED9-46B4-B240-39706E97B30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3814943"/>
              </p:ext>
            </p:extLst>
          </p:nvPr>
        </p:nvGraphicFramePr>
        <p:xfrm>
          <a:off x="7032173" y="1971528"/>
          <a:ext cx="29972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30" name="Equation" r:id="rId5" imgW="2997000" imgH="863280" progId="Equation.DSMT4">
                  <p:embed/>
                </p:oleObj>
              </mc:Choice>
              <mc:Fallback>
                <p:oleObj name="Equation" r:id="rId5" imgW="2997000" imgH="863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032173" y="1971528"/>
                        <a:ext cx="2997200" cy="863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物件 3">
            <a:extLst>
              <a:ext uri="{FF2B5EF4-FFF2-40B4-BE49-F238E27FC236}">
                <a16:creationId xmlns:a16="http://schemas.microsoft.com/office/drawing/2014/main" id="{4257F66D-BBB8-4323-B2CB-FAB20E1EC4E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9427952"/>
              </p:ext>
            </p:extLst>
          </p:nvPr>
        </p:nvGraphicFramePr>
        <p:xfrm>
          <a:off x="7032173" y="3172679"/>
          <a:ext cx="26543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31" name="Equation" r:id="rId7" imgW="2654280" imgH="1015920" progId="Equation.DSMT4">
                  <p:embed/>
                </p:oleObj>
              </mc:Choice>
              <mc:Fallback>
                <p:oleObj name="Equation" r:id="rId7" imgW="2654280" imgH="10159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032173" y="3172679"/>
                        <a:ext cx="2654300" cy="1016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8D00D93A-8CD2-40B3-B89C-4402CB7B2F76}"/>
              </a:ext>
            </a:extLst>
          </p:cNvPr>
          <p:cNvCxnSpPr/>
          <p:nvPr/>
        </p:nvCxnSpPr>
        <p:spPr>
          <a:xfrm>
            <a:off x="5660573" y="3165059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圖片 6"/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048381" y="4081268"/>
            <a:ext cx="6095238" cy="4571429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1898333" y="6136149"/>
            <a:ext cx="1454885" cy="46166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Min: 2 Rebar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3" name="直線單箭頭接點 12"/>
          <p:cNvCxnSpPr/>
          <p:nvPr/>
        </p:nvCxnSpPr>
        <p:spPr>
          <a:xfrm>
            <a:off x="8653080" y="4805916"/>
            <a:ext cx="0" cy="155043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物件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3511577"/>
              </p:ext>
            </p:extLst>
          </p:nvPr>
        </p:nvGraphicFramePr>
        <p:xfrm>
          <a:off x="8881895" y="5276333"/>
          <a:ext cx="2032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32" name="Equation" r:id="rId10" imgW="203040" imgH="609480" progId="Equation.DSMT4">
                  <p:embed/>
                </p:oleObj>
              </mc:Choice>
              <mc:Fallback>
                <p:oleObj name="Equation" r:id="rId10" imgW="203040" imgH="609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8881895" y="5276333"/>
                        <a:ext cx="2032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4007444" y="4734072"/>
            <a:ext cx="1519006" cy="46166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000" dirty="0">
                <a:solidFill>
                  <a:schemeClr val="accent1"/>
                </a:solidFill>
              </a:rPr>
              <a:t>- Demand As</a:t>
            </a:r>
            <a:endParaRPr lang="zh-TW" altLang="en-US" sz="20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6363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48">
      <a:dk1>
        <a:srgbClr val="565656"/>
      </a:dk1>
      <a:lt1>
        <a:sysClr val="window" lastClr="FFFFFF"/>
      </a:lt1>
      <a:dk2>
        <a:srgbClr val="44546A"/>
      </a:dk2>
      <a:lt2>
        <a:srgbClr val="E7E6E6"/>
      </a:lt2>
      <a:accent1>
        <a:srgbClr val="1ABC9C"/>
      </a:accent1>
      <a:accent2>
        <a:srgbClr val="3498DB"/>
      </a:accent2>
      <a:accent3>
        <a:srgbClr val="E95849"/>
      </a:accent3>
      <a:accent4>
        <a:srgbClr val="E67E22"/>
      </a:accent4>
      <a:accent5>
        <a:srgbClr val="34495E"/>
      </a:accent5>
      <a:accent6>
        <a:srgbClr val="9B59B6"/>
      </a:accent6>
      <a:hlink>
        <a:srgbClr val="00B0F0"/>
      </a:hlink>
      <a:folHlink>
        <a:srgbClr val="954F72"/>
      </a:folHlink>
    </a:clrScheme>
    <a:fontScheme name="Custom 5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rtlCol="0" anchor="t">
        <a:spAutoFit/>
      </a:bodyPr>
      <a:lstStyle>
        <a:defPPr algn="l">
          <a:lnSpc>
            <a:spcPct val="120000"/>
          </a:lnSpc>
          <a:defRPr sz="2000" dirty="0" smtClean="0">
            <a:latin typeface="Segoe UI Light" panose="020B0502040204020203" pitchFamily="34" charset="0"/>
            <a:cs typeface="Segoe UI Light" panose="020B05020402040202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5FA520563873D4EB8CBD5344A351BEB" ma:contentTypeVersion="0" ma:contentTypeDescription="Crée un document." ma:contentTypeScope="" ma:versionID="005ce72954985de94fc750614f2007c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36883d0f3030e52908f9a4448a35c02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5457E87-E546-449E-A4D1-371201992E5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8BF5EC3-CBCF-41C7-846F-A9B4B81CCEA8}">
  <ds:schemaRefs>
    <ds:schemaRef ds:uri="http://schemas.microsoft.com/office/2006/documentManagement/types"/>
    <ds:schemaRef ds:uri="http://purl.org/dc/dcmitype/"/>
    <ds:schemaRef ds:uri="http://www.w3.org/XML/1998/namespace"/>
    <ds:schemaRef ds:uri="http://schemas.microsoft.com/office/2006/metadata/properties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FF14EDAB-351E-4851-B148-260C81C296A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12291</TotalTime>
  <Words>1063</Words>
  <Application>Microsoft Office PowerPoint</Application>
  <PresentationFormat>寬螢幕</PresentationFormat>
  <Paragraphs>502</Paragraphs>
  <Slides>51</Slides>
  <Notes>25</Notes>
  <HiddenSlides>3</HiddenSlides>
  <MMClips>0</MMClips>
  <ScaleCrop>false</ScaleCrop>
  <HeadingPairs>
    <vt:vector size="8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51</vt:i4>
      </vt:variant>
    </vt:vector>
  </HeadingPairs>
  <TitlesOfParts>
    <vt:vector size="61" baseType="lpstr">
      <vt:lpstr>等线</vt:lpstr>
      <vt:lpstr>新細明體</vt:lpstr>
      <vt:lpstr>Arial</vt:lpstr>
      <vt:lpstr>Calibri</vt:lpstr>
      <vt:lpstr>Cambria Math</vt:lpstr>
      <vt:lpstr>Segoe UI</vt:lpstr>
      <vt:lpstr>Segoe UI Light</vt:lpstr>
      <vt:lpstr>Wingdings</vt:lpstr>
      <vt:lpstr>Office Theme</vt:lpstr>
      <vt:lpstr>Equation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Peetch by Slidor</dc:title>
  <dc:creator>Slidor</dc:creator>
  <cp:keywords>PowerPoint, Slidor, Template, Pitch</cp:keywords>
  <cp:lastModifiedBy>Windows 使用者</cp:lastModifiedBy>
  <cp:revision>678</cp:revision>
  <dcterms:created xsi:type="dcterms:W3CDTF">2015-10-12T10:51:44Z</dcterms:created>
  <dcterms:modified xsi:type="dcterms:W3CDTF">2019-05-22T13:41:39Z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0x01010005FA520563873D4EB8CBD5344A351BEB</vt:lpwstr>
  </property>
</Properties>
</file>