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314" r:id="rId5"/>
    <p:sldId id="315" r:id="rId6"/>
    <p:sldId id="325" r:id="rId7"/>
    <p:sldId id="326" r:id="rId8"/>
    <p:sldId id="321" r:id="rId9"/>
    <p:sldId id="319" r:id="rId10"/>
    <p:sldId id="320" r:id="rId11"/>
    <p:sldId id="322" r:id="rId12"/>
    <p:sldId id="324" r:id="rId13"/>
    <p:sldId id="323" r:id="rId14"/>
    <p:sldId id="318" r:id="rId15"/>
    <p:sldId id="316" r:id="rId16"/>
    <p:sldId id="317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1ABC9C"/>
    <a:srgbClr val="E7E6E6"/>
    <a:srgbClr val="565656"/>
    <a:srgbClr val="FFFFFF"/>
    <a:srgbClr val="F8F8F8"/>
    <a:srgbClr val="FE1359"/>
    <a:srgbClr val="FAF8F9"/>
    <a:srgbClr val="F9E5D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5" autoAdjust="0"/>
    <p:restoredTop sz="81327" autoAdjust="0"/>
  </p:normalViewPr>
  <p:slideViewPr>
    <p:cSldViewPr snapToGrid="0">
      <p:cViewPr varScale="1">
        <p:scale>
          <a:sx n="90" d="100"/>
          <a:sy n="90" d="100"/>
        </p:scale>
        <p:origin x="1038" y="84"/>
      </p:cViewPr>
      <p:guideLst>
        <p:guide orient="horz" pos="2160"/>
        <p:guide pos="3840"/>
        <p:guide pos="529"/>
        <p:guide pos="71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Try </a:t>
            </a:r>
            <a:r>
              <a:rPr lang="zh-CN" altLang="en-US" dirty="0"/>
              <a:t>講清楚脈絡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9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定義非線性驗證的邊界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85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Tradition DBE MCE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05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emf"/><Relationship Id="rId7" Type="http://schemas.openxmlformats.org/officeDocument/2006/relationships/image" Target="../media/image29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png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7.emf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3450142"/>
            <a:ext cx="121920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Feasibility of Multi-Cut-Off Rebar</a:t>
            </a:r>
          </a:p>
          <a:p>
            <a:pPr algn="ctr">
              <a:lnSpc>
                <a:spcPct val="120000"/>
              </a:lnSpc>
            </a:pPr>
            <a:r>
              <a:rPr lang="en-US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for Construction Application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948615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Time History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4989" y="2298871"/>
            <a:ext cx="5344500" cy="4004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500" y="2298871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1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283497" cy="3429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3283497" cy="3429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497" y="1485945"/>
            <a:ext cx="5126857" cy="135542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6484" y="1"/>
            <a:ext cx="5143870" cy="140397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6483" y="2841369"/>
            <a:ext cx="4609595" cy="401663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93831" y="2688372"/>
            <a:ext cx="2613713" cy="416962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1190"/>
          <a:stretch/>
        </p:blipFill>
        <p:spPr>
          <a:xfrm>
            <a:off x="8993831" y="0"/>
            <a:ext cx="3198169" cy="2685714"/>
          </a:xfrm>
          <a:prstGeom prst="rect">
            <a:avLst/>
          </a:prstGeom>
        </p:spPr>
      </p:pic>
      <p:cxnSp>
        <p:nvCxnSpPr>
          <p:cNvPr id="12" name="直線接點 11"/>
          <p:cNvCxnSpPr/>
          <p:nvPr/>
        </p:nvCxnSpPr>
        <p:spPr>
          <a:xfrm>
            <a:off x="8993831" y="2275367"/>
            <a:ext cx="3185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8993831" y="2523996"/>
            <a:ext cx="3185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31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47500" y="1756610"/>
            <a:ext cx="5344500" cy="400400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0217888" y="3338623"/>
            <a:ext cx="1499191" cy="149919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1694" y="1804457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6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536692"/>
            <a:ext cx="6095238" cy="45714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1536692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7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sp>
        <p:nvSpPr>
          <p:cNvPr id="3" name="文字方塊 2"/>
          <p:cNvSpPr txBox="1"/>
          <p:nvPr/>
        </p:nvSpPr>
        <p:spPr>
          <a:xfrm>
            <a:off x="1063254" y="1275906"/>
            <a:ext cx="4093428" cy="12003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第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章	梁鋼筋配置之最佳化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方法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3.1	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梁受</a:t>
            </a:r>
            <a:r>
              <a:rPr lang="zh-TW" alt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撓曲鋼筋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之最佳切斷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點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3.2	</a:t>
            </a:r>
            <a:r>
              <a:rPr lang="zh-TW" alt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剪力鋼筋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分斷區域探討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63254" y="2913317"/>
            <a:ext cx="4606389" cy="267765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第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章	鋼筋配置最佳化之效益量化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探討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4.2	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影響最佳化效益之參數與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條件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4.3	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結構數值模型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建立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4.4	</a:t>
            </a:r>
            <a:r>
              <a:rPr lang="zh-TW" alt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撓曲鋼筋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切斷點效益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評估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4.5	</a:t>
            </a:r>
            <a:r>
              <a:rPr lang="zh-TW" alt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剪力鋼筋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分斷區域效益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評估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4.6	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真實世界之數值模型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驗證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4.7	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施工成本初步評估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826098" y="4160222"/>
            <a:ext cx="4779514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/>
              <a:t>梁鋼筋配置最佳化應用於施工可行性評估 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826099" y="4880351"/>
            <a:ext cx="4599139" cy="120032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/>
              <a:t>Feasibility of Optimization Beam Reinforcement </a:t>
            </a:r>
            <a:endParaRPr lang="en-US" altLang="zh-TW" sz="2000" dirty="0" smtClean="0"/>
          </a:p>
          <a:p>
            <a:pPr>
              <a:lnSpc>
                <a:spcPct val="120000"/>
              </a:lnSpc>
            </a:pPr>
            <a:r>
              <a:rPr lang="en-US" altLang="zh-TW" sz="2000" dirty="0" smtClean="0"/>
              <a:t>for </a:t>
            </a:r>
            <a:r>
              <a:rPr lang="en-US" altLang="zh-TW" sz="2000" dirty="0"/>
              <a:t>Construction Application 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826098" y="1988296"/>
            <a:ext cx="4599140" cy="120032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Feasibility of Multi-Cut-Off Rebar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 Construction Application</a:t>
            </a:r>
          </a:p>
          <a:p>
            <a:pPr algn="l">
              <a:lnSpc>
                <a:spcPct val="120000"/>
              </a:lnSpc>
            </a:pP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8973878" y="2939902"/>
            <a:ext cx="0" cy="978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826098" y="1280500"/>
            <a:ext cx="4196020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鋼筋切斷點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之最佳化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研究與數值驗證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24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版面配置區 16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zh-TW" altLang="en-US" dirty="0" smtClean="0"/>
              <a:t>量化研究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79" y="2004866"/>
            <a:ext cx="4227882" cy="1430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079" y="4155261"/>
            <a:ext cx="4227882" cy="143953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633" y="1966733"/>
            <a:ext cx="5296782" cy="1468133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6633" y="4161541"/>
            <a:ext cx="5296782" cy="1468133"/>
          </a:xfrm>
          <a:prstGeom prst="rect">
            <a:avLst/>
          </a:prstGeom>
        </p:spPr>
      </p:pic>
      <p:graphicFrame>
        <p:nvGraphicFramePr>
          <p:cNvPr id="1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869960"/>
              </p:ext>
            </p:extLst>
          </p:nvPr>
        </p:nvGraphicFramePr>
        <p:xfrm>
          <a:off x="7478674" y="485795"/>
          <a:ext cx="25527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2552400" imgH="1117440" progId="Equation.DSMT4">
                  <p:embed/>
                </p:oleObj>
              </mc:Choice>
              <mc:Fallback>
                <p:oleObj name="Equation" r:id="rId7" imgW="255240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78674" y="485795"/>
                        <a:ext cx="2552700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770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非線性驗證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79" y="4155261"/>
            <a:ext cx="4227882" cy="143953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624" y="1999000"/>
            <a:ext cx="4227882" cy="1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6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082007" cy="701731"/>
          </a:xfrm>
        </p:spPr>
        <p:txBody>
          <a:bodyPr/>
          <a:lstStyle/>
          <a:p>
            <a:r>
              <a:rPr lang="en-US" altLang="zh-TW" dirty="0"/>
              <a:t>Pushover Method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2010" y="3440133"/>
            <a:ext cx="895238" cy="191428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947115" y="2721935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Multi-Modes Combination </a:t>
            </a:r>
            <a:endParaRPr lang="zh-TW" altLang="en-US" dirty="0"/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118" y="3439633"/>
            <a:ext cx="3416703" cy="1902897"/>
          </a:xfrm>
          <a:prstGeom prst="rect">
            <a:avLst/>
          </a:prstGeom>
        </p:spPr>
      </p:pic>
      <p:sp>
        <p:nvSpPr>
          <p:cNvPr id="48" name="文字方塊 47"/>
          <p:cNvSpPr txBox="1"/>
          <p:nvPr/>
        </p:nvSpPr>
        <p:spPr>
          <a:xfrm>
            <a:off x="9037874" y="5928925"/>
            <a:ext cx="6197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SRSS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9347733" y="5428542"/>
            <a:ext cx="1" cy="39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物件 5"/>
          <p:cNvGraphicFramePr>
            <a:graphicFrameLocks noChangeAspect="1"/>
          </p:cNvGraphicFramePr>
          <p:nvPr>
            <p:extLst/>
          </p:nvPr>
        </p:nvGraphicFramePr>
        <p:xfrm>
          <a:off x="4221671" y="3421587"/>
          <a:ext cx="1612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6" imgW="1612800" imgH="787320" progId="Equation.DSMT4">
                  <p:embed/>
                </p:oleObj>
              </mc:Choice>
              <mc:Fallback>
                <p:oleObj name="Equation" r:id="rId6" imgW="1612800" imgH="78732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21671" y="3421587"/>
                        <a:ext cx="16129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1065746" y="2721935"/>
            <a:ext cx="1792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Inverted Triangle</a:t>
            </a:r>
          </a:p>
        </p:txBody>
      </p:sp>
      <p:sp>
        <p:nvSpPr>
          <p:cNvPr id="14" name="矩形 13"/>
          <p:cNvSpPr/>
          <p:nvPr/>
        </p:nvSpPr>
        <p:spPr>
          <a:xfrm>
            <a:off x="7549118" y="2726441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Modal Pushover Analysis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93C97C3-A73C-4CB3-84A6-CCE439A5CE3F}"/>
              </a:ext>
            </a:extLst>
          </p:cNvPr>
          <p:cNvCxnSpPr>
            <a:cxnSpLocks/>
          </p:cNvCxnSpPr>
          <p:nvPr/>
        </p:nvCxnSpPr>
        <p:spPr>
          <a:xfrm flipV="1">
            <a:off x="5604735" y="4114675"/>
            <a:ext cx="0" cy="414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997416E-D5F9-4730-B7DB-D24404E0DB3F}"/>
              </a:ext>
            </a:extLst>
          </p:cNvPr>
          <p:cNvSpPr txBox="1"/>
          <p:nvPr/>
        </p:nvSpPr>
        <p:spPr>
          <a:xfrm>
            <a:off x="5483472" y="4539307"/>
            <a:ext cx="1461297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 Shape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710B65C-C600-4C5A-9301-4882E6B52FA9}"/>
              </a:ext>
            </a:extLst>
          </p:cNvPr>
          <p:cNvCxnSpPr/>
          <p:nvPr/>
        </p:nvCxnSpPr>
        <p:spPr>
          <a:xfrm flipV="1">
            <a:off x="5314106" y="4114675"/>
            <a:ext cx="0" cy="1048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1EDB3F8-275A-4BC6-9F95-CCAC05F92E85}"/>
              </a:ext>
            </a:extLst>
          </p:cNvPr>
          <p:cNvSpPr txBox="1"/>
          <p:nvPr/>
        </p:nvSpPr>
        <p:spPr>
          <a:xfrm>
            <a:off x="5174428" y="5310256"/>
            <a:ext cx="159114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Effective Mass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35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9909729" cy="701731"/>
          </a:xfrm>
        </p:spPr>
        <p:txBody>
          <a:bodyPr/>
          <a:lstStyle/>
          <a:p>
            <a:r>
              <a:rPr lang="en-US" altLang="zh-TW" dirty="0" smtClean="0"/>
              <a:t>Multi-Modes Combination </a:t>
            </a:r>
            <a:r>
              <a:rPr lang="zh-TW" altLang="en-US" dirty="0" smtClean="0"/>
              <a:t>不穩定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500" y="2298875"/>
            <a:ext cx="5344500" cy="40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6633" y="2298872"/>
            <a:ext cx="5344500" cy="4004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711299" y="1784332"/>
            <a:ext cx="101072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431619" y="1784332"/>
            <a:ext cx="1102225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71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1" y="2471295"/>
            <a:ext cx="6096000" cy="335182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66" y="2580631"/>
            <a:ext cx="6029015" cy="318221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711299" y="1996982"/>
            <a:ext cx="101072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431619" y="1996982"/>
            <a:ext cx="1102225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83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826286" cy="2048766"/>
          </a:xfrm>
        </p:spPr>
        <p:txBody>
          <a:bodyPr/>
          <a:lstStyle/>
          <a:p>
            <a:r>
              <a:rPr lang="en-US" altLang="zh-TW" dirty="0"/>
              <a:t>Modal Pushover Analysis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4349" y="2299189"/>
            <a:ext cx="5344500" cy="4004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3150" y="2299185"/>
            <a:ext cx="5344500" cy="4004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973689" y="1871760"/>
            <a:ext cx="88582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 1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32490" y="1871760"/>
            <a:ext cx="92589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 2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81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4189" y="0"/>
            <a:ext cx="51418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4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BF5EC3-CBCF-41C7-846F-A9B4B81CCEA8}">
  <ds:schemaRefs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12562</TotalTime>
  <Words>120</Words>
  <Application>Microsoft Office PowerPoint</Application>
  <PresentationFormat>寬螢幕</PresentationFormat>
  <Paragraphs>57</Paragraphs>
  <Slides>13</Slides>
  <Notes>3</Notes>
  <HiddenSlides>3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等线</vt:lpstr>
      <vt:lpstr>新細明體</vt:lpstr>
      <vt:lpstr>Arial</vt:lpstr>
      <vt:lpstr>Calibri</vt:lpstr>
      <vt:lpstr>Segoe UI</vt:lpstr>
      <vt:lpstr>Segoe UI Light</vt:lpstr>
      <vt:lpstr>Wingdings</vt:lpstr>
      <vt:lpstr>Office Theme</vt:lpstr>
      <vt:lpstr>Equation</vt:lpstr>
      <vt:lpstr>MathType 7.0 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Windows 使用者</cp:lastModifiedBy>
  <cp:revision>693</cp:revision>
  <dcterms:created xsi:type="dcterms:W3CDTF">2015-10-12T10:51:44Z</dcterms:created>
  <dcterms:modified xsi:type="dcterms:W3CDTF">2019-05-30T14:35:14Z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