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314" r:id="rId5"/>
    <p:sldId id="545" r:id="rId6"/>
    <p:sldId id="554" r:id="rId7"/>
    <p:sldId id="556" r:id="rId8"/>
    <p:sldId id="319" r:id="rId9"/>
    <p:sldId id="410" r:id="rId10"/>
    <p:sldId id="551" r:id="rId11"/>
    <p:sldId id="428" r:id="rId12"/>
    <p:sldId id="316" r:id="rId13"/>
    <p:sldId id="437" r:id="rId14"/>
    <p:sldId id="557" r:id="rId15"/>
    <p:sldId id="320" r:id="rId16"/>
    <p:sldId id="348" r:id="rId17"/>
    <p:sldId id="552" r:id="rId18"/>
    <p:sldId id="421" r:id="rId19"/>
    <p:sldId id="498" r:id="rId20"/>
    <p:sldId id="500" r:id="rId21"/>
    <p:sldId id="417" r:id="rId22"/>
    <p:sldId id="503" r:id="rId23"/>
    <p:sldId id="422" r:id="rId24"/>
    <p:sldId id="423" r:id="rId25"/>
    <p:sldId id="519" r:id="rId26"/>
    <p:sldId id="520" r:id="rId27"/>
    <p:sldId id="518" r:id="rId28"/>
    <p:sldId id="345" r:id="rId29"/>
    <p:sldId id="341" r:id="rId30"/>
    <p:sldId id="543" r:id="rId31"/>
    <p:sldId id="409" r:id="rId32"/>
    <p:sldId id="544" r:id="rId33"/>
    <p:sldId id="558" r:id="rId34"/>
    <p:sldId id="560" r:id="rId35"/>
    <p:sldId id="561" r:id="rId36"/>
    <p:sldId id="563" r:id="rId37"/>
    <p:sldId id="564" r:id="rId38"/>
    <p:sldId id="553" r:id="rId39"/>
    <p:sldId id="506" r:id="rId40"/>
    <p:sldId id="517" r:id="rId41"/>
    <p:sldId id="464" r:id="rId42"/>
    <p:sldId id="528" r:id="rId43"/>
    <p:sldId id="471" r:id="rId44"/>
    <p:sldId id="509" r:id="rId45"/>
    <p:sldId id="510" r:id="rId46"/>
    <p:sldId id="474" r:id="rId47"/>
    <p:sldId id="532" r:id="rId48"/>
    <p:sldId id="533" r:id="rId49"/>
    <p:sldId id="476" r:id="rId50"/>
    <p:sldId id="487" r:id="rId51"/>
    <p:sldId id="541" r:id="rId52"/>
    <p:sldId id="536" r:id="rId53"/>
    <p:sldId id="550" r:id="rId54"/>
    <p:sldId id="547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6"/>
            <p14:sldId id="319"/>
            <p14:sldId id="410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557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0"/>
            <p14:sldId id="518"/>
            <p14:sldId id="345"/>
            <p14:sldId id="341"/>
            <p14:sldId id="543"/>
            <p14:sldId id="409"/>
            <p14:sldId id="544"/>
            <p14:sldId id="558"/>
            <p14:sldId id="560"/>
            <p14:sldId id="561"/>
            <p14:sldId id="563"/>
            <p14:sldId id="564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120" y="1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emf"/><Relationship Id="rId5" Type="http://schemas.openxmlformats.org/officeDocument/2006/relationships/image" Target="../media/image54.wmf"/><Relationship Id="rId10" Type="http://schemas.openxmlformats.org/officeDocument/2006/relationships/image" Target="../media/image5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2.png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4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95.e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93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1566" y="2589623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733473"/>
            <a:ext cx="6096001" cy="4572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3473"/>
            <a:ext cx="6096000" cy="457200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6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96887" y="1733473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475868" y="173347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0006" y="3062295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3890" y="4818542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3808FF-A707-BE4F-AC8C-F9D46168FA45}"/>
              </a:ext>
            </a:extLst>
          </p:cNvPr>
          <p:cNvSpPr txBox="1"/>
          <p:nvPr/>
        </p:nvSpPr>
        <p:spPr>
          <a:xfrm>
            <a:off x="5860006" y="1000125"/>
            <a:ext cx="861774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想改圖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19104" y="711204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BBB39C-0E25-EB48-8A8E-A7EFF24EFD80}"/>
              </a:ext>
            </a:extLst>
          </p:cNvPr>
          <p:cNvSpPr txBox="1"/>
          <p:nvPr/>
        </p:nvSpPr>
        <p:spPr>
          <a:xfrm>
            <a:off x="4286250" y="711204"/>
            <a:ext cx="1374735" cy="435119"/>
          </a:xfrm>
          <a:prstGeom prst="rect">
            <a:avLst/>
          </a:prstGeom>
          <a:solidFill>
            <a:schemeClr val="accent3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圖名改一下</a:t>
            </a:r>
          </a:p>
        </p:txBody>
      </p: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3869" y="2477354"/>
            <a:ext cx="2003736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2439" y="4590902"/>
            <a:ext cx="182998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60005" y="2726336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57474" y="4644044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8986" y="2477353"/>
            <a:ext cx="329609" cy="126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42129" y="3193257"/>
            <a:ext cx="648000" cy="54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1996" y="4769484"/>
            <a:ext cx="758422" cy="3356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40372" y="5041935"/>
            <a:ext cx="352474" cy="58268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452345" y="2477353"/>
            <a:ext cx="522393" cy="162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742935" y="5126411"/>
            <a:ext cx="100933" cy="50884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499027" y="4871988"/>
            <a:ext cx="1437346" cy="35923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012873" y="2632951"/>
            <a:ext cx="439472" cy="63473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955056" y="5269467"/>
            <a:ext cx="120838" cy="35515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900692" y="2491342"/>
            <a:ext cx="112181" cy="1136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521596" y="5226937"/>
            <a:ext cx="45719" cy="280728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21414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05669" y="1521414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51874" y="153300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0438" y="1521414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8846" y="2413593"/>
            <a:ext cx="299692" cy="13935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62707" y="2233555"/>
            <a:ext cx="257268" cy="1573574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47523" y="5145376"/>
            <a:ext cx="230057" cy="2878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104946" y="5246776"/>
            <a:ext cx="421287" cy="1864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6383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03187" y="1971870"/>
            <a:ext cx="35362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51900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442" y="518"/>
            <a:ext cx="2430558" cy="1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5"/>
            <a:ext cx="6095238" cy="4571429"/>
          </a:xfrm>
          <a:prstGeom prst="rect">
            <a:avLst/>
          </a:prstGeom>
        </p:spPr>
      </p:pic>
      <p:sp>
        <p:nvSpPr>
          <p:cNvPr id="18" name="文字版面配置區 1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Moment </a:t>
            </a:r>
            <a:r>
              <a:rPr lang="en-US" altLang="zh-TW" dirty="0">
                <a:solidFill>
                  <a:schemeClr val="accent1"/>
                </a:solidFill>
              </a:rPr>
              <a:t>Decay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6904" y="2448160"/>
            <a:ext cx="301025" cy="77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95942" y="1731755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Moment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5"/>
            <a:ext cx="6096000" cy="4572001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10687485" y="3031940"/>
            <a:ext cx="467834" cy="62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91180" y="1679161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Moment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1994" y="3221665"/>
            <a:ext cx="135998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Slope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475325" y="3803756"/>
            <a:ext cx="1333057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Slope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84" y="1903228"/>
            <a:ext cx="5342884" cy="3122619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11424734" y="4199860"/>
            <a:ext cx="504" cy="689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564264" y="4331051"/>
            <a:ext cx="6277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1424734" y="3667985"/>
            <a:ext cx="0" cy="5586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564264" y="3733579"/>
            <a:ext cx="4385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147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1688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02804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52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9786" y="1731756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2216044" y="6312962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16186" y="6316314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844243" y="4385699"/>
            <a:ext cx="239584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 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1908" y="4385699"/>
            <a:ext cx="2429768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 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3806" y="443975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64724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10929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89493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9069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25274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03838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788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43726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467293" y="5373560"/>
            <a:ext cx="915279" cy="24043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855317" y="5371777"/>
            <a:ext cx="915279" cy="114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0291559" y="5493775"/>
            <a:ext cx="192143" cy="120215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427740" y="567838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55742" y="5511350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77827" y="5674096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56150" y="5663463"/>
            <a:ext cx="61010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83956" y="553237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35512" y="5371342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61738"/>
              </p:ext>
            </p:extLst>
          </p:nvPr>
        </p:nvGraphicFramePr>
        <p:xfrm>
          <a:off x="4830763" y="915988"/>
          <a:ext cx="207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4" imgW="2070000" imgH="609480" progId="Equation.DSMT4">
                  <p:embed/>
                </p:oleObj>
              </mc:Choice>
              <mc:Fallback>
                <p:oleObj name="Equation" r:id="rId4" imgW="2070000" imgH="6094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0763" y="915988"/>
                        <a:ext cx="2070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31" y="2888076"/>
            <a:ext cx="6098970" cy="27046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041" y="2728584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69041" y="4762799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22945" y="2728583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22945" y="4762798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4119"/>
              </p:ext>
            </p:extLst>
          </p:nvPr>
        </p:nvGraphicFramePr>
        <p:xfrm>
          <a:off x="3938184" y="90928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6" imgW="2412720" imgH="609480" progId="Equation.DSMT4">
                  <p:embed/>
                </p:oleObj>
              </mc:Choice>
              <mc:Fallback>
                <p:oleObj name="Equation" r:id="rId6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8184" y="90928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842"/>
              </p:ext>
            </p:extLst>
          </p:nvPr>
        </p:nvGraphicFramePr>
        <p:xfrm>
          <a:off x="4661198" y="918072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5" imgW="2412720" imgH="609480" progId="Equation.DSMT4">
                  <p:embed/>
                </p:oleObj>
              </mc:Choice>
              <mc:Fallback>
                <p:oleObj name="Equation" r:id="rId5" imgW="241272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198" y="918072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4361"/>
            <a:ext cx="6096214" cy="27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6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梁用鋼量圖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826345" y="5099010"/>
            <a:ext cx="27362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17646" y="5844799"/>
            <a:ext cx="411106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公共工程價格資料庫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929883" y="5096003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081284" y="4147802"/>
            <a:ext cx="0" cy="71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Construction Cost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26037" y="5131776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28024" y="5841520"/>
            <a:ext cx="359810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台北市公共工程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809866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545768" y="5131776"/>
            <a:ext cx="390106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複雜度增加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鋼筋綁紮工資增加</a:t>
            </a:r>
          </a:p>
        </p:txBody>
      </p:sp>
    </p:spTree>
    <p:extLst>
      <p:ext uri="{BB962C8B-B14F-4D97-AF65-F5344CB8AC3E}">
        <p14:creationId xmlns:p14="http://schemas.microsoft.com/office/powerpoint/2010/main" val="34430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$23442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95.4%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42E6C0C9-52D3-6140-BA80-A03B49C7B7B9}"/>
              </a:ext>
            </a:extLst>
          </p:cNvPr>
          <p:cNvSpPr txBox="1"/>
          <p:nvPr/>
        </p:nvSpPr>
        <p:spPr>
          <a:xfrm>
            <a:off x="6720935" y="1031358"/>
            <a:ext cx="1374735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修改成趴數</a:t>
            </a:r>
          </a:p>
        </p:txBody>
      </p:sp>
    </p:spTree>
    <p:extLst>
      <p:ext uri="{BB962C8B-B14F-4D97-AF65-F5344CB8AC3E}">
        <p14:creationId xmlns:p14="http://schemas.microsoft.com/office/powerpoint/2010/main" val="4262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794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$6454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altLang="zh-TW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00.0</m:t>
                      </m:r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Cost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9778" y="108999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圖片 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2283018"/>
            <a:ext cx="6095238" cy="457142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2" y="2283018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372291"/>
            <a:ext cx="5400040" cy="229362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1430326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370373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513874" y="3118947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33687" y="3353435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66969" y="3993345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4590" y="302730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3687" y="5224273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95278" y="5743384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489497" y="5428153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091190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69311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129687" y="3363258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862969" y="3992533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450590" y="3037132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29687" y="5234096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791278" y="5753207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585497" y="543797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1187190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065311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465247" y="323049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66412" y="2913957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8046418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0087000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637385" y="561927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10286805" y="580338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321324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9678415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476431" y="148192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566412" y="1486094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8046418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0087000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637385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286805" y="148364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321324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9678415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829935" y="3363258"/>
            <a:ext cx="4913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856617" y="3632981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650504" y="552967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10069218" cy="1311128"/>
          </a:xfrm>
        </p:spPr>
        <p:txBody>
          <a:bodyPr/>
          <a:lstStyle/>
          <a:p>
            <a:r>
              <a:rPr lang="en-US" altLang="zh-TW" dirty="0"/>
              <a:t>Hinges Only On Ends vs Multi-Hinges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0119" y="1738718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4104323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41209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1625024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99480" y="1692515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701731"/>
          </a:xfrm>
        </p:spPr>
        <p:txBody>
          <a:bodyPr/>
          <a:lstStyle/>
          <a:p>
            <a:r>
              <a:rPr lang="en-US" altLang="zh-TW" dirty="0"/>
              <a:t>Pushover Method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6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7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梁用鋼量圖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93" y="2577253"/>
            <a:ext cx="494363" cy="115027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86" y="2240494"/>
            <a:ext cx="361507" cy="1476399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73164" y="4923383"/>
            <a:ext cx="776829" cy="33321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64870" y="5121928"/>
            <a:ext cx="250056" cy="336497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749993" y="5245380"/>
            <a:ext cx="90967" cy="21304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18852" y="4008535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678867" y="2286153"/>
            <a:ext cx="144206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93066" y="5875760"/>
            <a:ext cx="14100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3217" y="2578864"/>
            <a:ext cx="6059512" cy="3336136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463518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32164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072809" y="3721395"/>
            <a:ext cx="0" cy="81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" y="2487363"/>
            <a:ext cx="5958249" cy="115925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4764559"/>
            <a:ext cx="5954231" cy="10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701731"/>
          </a:xfrm>
        </p:spPr>
        <p:txBody>
          <a:bodyPr/>
          <a:lstStyle/>
          <a:p>
            <a:r>
              <a:rPr lang="en-US" altLang="zh-TW" dirty="0"/>
              <a:t>Time History 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1935886" y="1734323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30279" y="2565508"/>
            <a:ext cx="245483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Time History Spectrum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30279" y="2943919"/>
            <a:ext cx="162801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DBE Spectrum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0279" y="3337809"/>
            <a:ext cx="1682512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MCE Spectrum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2585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73146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352897" y="1569763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" y="1738782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878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354421" y="1569763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847622" cy="46166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906932" cy="46166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895434" y="1731754"/>
            <a:ext cx="49789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42468" y="2211054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8234" y="2855806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0159" y="1878986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5313" y="4379007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84902" y="451480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89497" y="430109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9-#8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12495" y="2841308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907" y="2408535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706937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06937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12273</TotalTime>
  <Words>1135</Words>
  <Application>Microsoft Macintosh PowerPoint</Application>
  <PresentationFormat>寬螢幕</PresentationFormat>
  <Paragraphs>506</Paragraphs>
  <Slides>51</Slides>
  <Notes>25</Notes>
  <HiddenSlides>3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Segoe UI</vt:lpstr>
      <vt:lpstr>Segoe UI Light</vt:lpstr>
      <vt:lpstr>Arial</vt:lpstr>
      <vt:lpstr>Calibri</vt:lpstr>
      <vt:lpstr>Cambria Math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乃宥然</cp:lastModifiedBy>
  <cp:revision>676</cp:revision>
  <dcterms:created xsi:type="dcterms:W3CDTF">2015-10-12T10:51:44Z</dcterms:created>
  <dcterms:modified xsi:type="dcterms:W3CDTF">2019-05-22T13:14:29Z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