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6"/>
  </p:notesMasterIdLst>
  <p:sldIdLst>
    <p:sldId id="314" r:id="rId5"/>
    <p:sldId id="545" r:id="rId6"/>
    <p:sldId id="554" r:id="rId7"/>
    <p:sldId id="556" r:id="rId8"/>
    <p:sldId id="319" r:id="rId9"/>
    <p:sldId id="410" r:id="rId10"/>
    <p:sldId id="551" r:id="rId11"/>
    <p:sldId id="428" r:id="rId12"/>
    <p:sldId id="316" r:id="rId13"/>
    <p:sldId id="437" r:id="rId14"/>
    <p:sldId id="557" r:id="rId15"/>
    <p:sldId id="320" r:id="rId16"/>
    <p:sldId id="348" r:id="rId17"/>
    <p:sldId id="552" r:id="rId18"/>
    <p:sldId id="421" r:id="rId19"/>
    <p:sldId id="498" r:id="rId20"/>
    <p:sldId id="500" r:id="rId21"/>
    <p:sldId id="417" r:id="rId22"/>
    <p:sldId id="503" r:id="rId23"/>
    <p:sldId id="422" r:id="rId24"/>
    <p:sldId id="423" r:id="rId25"/>
    <p:sldId id="519" r:id="rId26"/>
    <p:sldId id="520" r:id="rId27"/>
    <p:sldId id="518" r:id="rId28"/>
    <p:sldId id="345" r:id="rId29"/>
    <p:sldId id="341" r:id="rId30"/>
    <p:sldId id="543" r:id="rId31"/>
    <p:sldId id="409" r:id="rId32"/>
    <p:sldId id="544" r:id="rId33"/>
    <p:sldId id="558" r:id="rId34"/>
    <p:sldId id="560" r:id="rId35"/>
    <p:sldId id="561" r:id="rId36"/>
    <p:sldId id="563" r:id="rId37"/>
    <p:sldId id="564" r:id="rId38"/>
    <p:sldId id="553" r:id="rId39"/>
    <p:sldId id="506" r:id="rId40"/>
    <p:sldId id="517" r:id="rId41"/>
    <p:sldId id="464" r:id="rId42"/>
    <p:sldId id="528" r:id="rId43"/>
    <p:sldId id="471" r:id="rId44"/>
    <p:sldId id="509" r:id="rId45"/>
    <p:sldId id="510" r:id="rId46"/>
    <p:sldId id="474" r:id="rId47"/>
    <p:sldId id="532" r:id="rId48"/>
    <p:sldId id="533" r:id="rId49"/>
    <p:sldId id="476" r:id="rId50"/>
    <p:sldId id="487" r:id="rId51"/>
    <p:sldId id="541" r:id="rId52"/>
    <p:sldId id="536" r:id="rId53"/>
    <p:sldId id="550" r:id="rId54"/>
    <p:sldId id="547" r:id="rId5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27A9C7-ECD4-417A-B120-741041AEE1F2}">
          <p14:sldIdLst>
            <p14:sldId id="314"/>
          </p14:sldIdLst>
        </p14:section>
        <p14:section name="Problem" id="{658CDC75-6F02-4653-A93C-C93A591919BE}">
          <p14:sldIdLst>
            <p14:sldId id="545"/>
            <p14:sldId id="554"/>
            <p14:sldId id="556"/>
            <p14:sldId id="319"/>
            <p14:sldId id="410"/>
          </p14:sldIdLst>
        </p14:section>
        <p14:section name="Solution" id="{3814ADEA-866D-4944-BA8A-AF26FCB04961}">
          <p14:sldIdLst>
            <p14:sldId id="551"/>
            <p14:sldId id="428"/>
            <p14:sldId id="316"/>
            <p14:sldId id="437"/>
            <p14:sldId id="557"/>
            <p14:sldId id="320"/>
            <p14:sldId id="348"/>
          </p14:sldIdLst>
        </p14:section>
        <p14:section name="Data" id="{5C431F36-3D7F-4BFB-A2C6-90614511EFFF}">
          <p14:sldIdLst>
            <p14:sldId id="552"/>
            <p14:sldId id="421"/>
            <p14:sldId id="498"/>
            <p14:sldId id="500"/>
            <p14:sldId id="417"/>
            <p14:sldId id="503"/>
            <p14:sldId id="422"/>
            <p14:sldId id="423"/>
            <p14:sldId id="519"/>
            <p14:sldId id="520"/>
            <p14:sldId id="518"/>
            <p14:sldId id="345"/>
            <p14:sldId id="341"/>
            <p14:sldId id="543"/>
            <p14:sldId id="409"/>
            <p14:sldId id="544"/>
            <p14:sldId id="558"/>
            <p14:sldId id="560"/>
            <p14:sldId id="561"/>
            <p14:sldId id="563"/>
            <p14:sldId id="564"/>
          </p14:sldIdLst>
        </p14:section>
        <p14:section name="Verification" id="{4373B73A-00B1-47AF-B80F-FDCA870E2926}">
          <p14:sldIdLst>
            <p14:sldId id="553"/>
            <p14:sldId id="506"/>
            <p14:sldId id="517"/>
            <p14:sldId id="464"/>
            <p14:sldId id="528"/>
            <p14:sldId id="471"/>
            <p14:sldId id="509"/>
            <p14:sldId id="510"/>
            <p14:sldId id="474"/>
            <p14:sldId id="532"/>
            <p14:sldId id="533"/>
            <p14:sldId id="476"/>
            <p14:sldId id="487"/>
            <p14:sldId id="541"/>
            <p14:sldId id="536"/>
          </p14:sldIdLst>
        </p14:section>
        <p14:section name="Plan" id="{56AF185C-D41C-4D60-84C7-E325B90F5196}">
          <p14:sldIdLst>
            <p14:sldId id="550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E7E6E6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120" y="1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傳統不經濟 </a:t>
            </a:r>
            <a:endParaRPr lang="en-US" dirty="0"/>
          </a:p>
          <a:p>
            <a:r>
              <a:rPr lang="en-US" dirty="0"/>
              <a:t>828</a:t>
            </a:r>
          </a:p>
          <a:p>
            <a:r>
              <a:rPr lang="zh-TW" altLang="en-US" dirty="0"/>
              <a:t>傳統不保守 不符合 混凝土結構設計規範 </a:t>
            </a:r>
            <a:r>
              <a:rPr lang="en-US" altLang="zh-TW" dirty="0"/>
              <a:t>401-100 R5.11.2 </a:t>
            </a:r>
          </a:p>
          <a:p>
            <a:r>
              <a:rPr lang="en-US" altLang="zh-TW" dirty="0"/>
              <a:t>1140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1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080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33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80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459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5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128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5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715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9M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9M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40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LowSeismic4Floor12M</a:t>
            </a:r>
            <a:r>
              <a:rPr lang="en-US" altLang="zh-TW" baseline="0" dirty="0"/>
              <a:t> 0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901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理論最佳解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91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由於很複雜，先記得最終的結果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400</a:t>
            </a:r>
            <a:endParaRPr lang="zh-TW" alt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62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13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定義非線性驗證的邊界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819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DBE 1602 11.5</a:t>
            </a:r>
          </a:p>
          <a:p>
            <a:r>
              <a:rPr lang="en-US" altLang="zh-TW" dirty="0"/>
              <a:t>MCE 1116 15.5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594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97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LowSeismic4Floor12M</a:t>
            </a:r>
            <a:r>
              <a:rPr lang="en-US" altLang="zh-TW" baseline="0" dirty="0"/>
              <a:t> 0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74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LowSeismic4Floor12M</a:t>
            </a:r>
            <a:r>
              <a:rPr lang="en-US" altLang="zh-TW" baseline="0" dirty="0"/>
              <a:t> 0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444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欣銓 </a:t>
            </a:r>
            <a:r>
              <a:rPr lang="en-US" dirty="0"/>
              <a:t>1140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7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97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33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GA </a:t>
            </a:r>
            <a:r>
              <a:rPr lang="zh-TW" altLang="en-US" dirty="0"/>
              <a:t>演算法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531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1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emf"/><Relationship Id="rId5" Type="http://schemas.openxmlformats.org/officeDocument/2006/relationships/image" Target="../media/image51.wmf"/><Relationship Id="rId10" Type="http://schemas.openxmlformats.org/officeDocument/2006/relationships/image" Target="../media/image58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5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61.png"/><Relationship Id="rId4" Type="http://schemas.openxmlformats.org/officeDocument/2006/relationships/image" Target="../media/image6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6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7.png"/><Relationship Id="rId5" Type="http://schemas.openxmlformats.org/officeDocument/2006/relationships/image" Target="../media/image72.png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95.emf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93.w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5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450142"/>
            <a:ext cx="121920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Feasibility of Multi-Cut-Off Rebar</a:t>
            </a:r>
          </a:p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for Construction Application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948615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1095" y="1579684"/>
            <a:ext cx="5359857" cy="4019894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7860" y="2964479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1221939" y="3392488"/>
            <a:ext cx="2052998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1221939" y="506293"/>
            <a:ext cx="3851375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 Equation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047565" y="630315"/>
            <a:ext cx="0" cy="229043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47565" y="3525915"/>
            <a:ext cx="0" cy="289264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D2531CC-47C1-4093-9FF2-3CF566553AD8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756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29882"/>
              </p:ext>
            </p:extLst>
          </p:nvPr>
        </p:nvGraphicFramePr>
        <p:xfrm>
          <a:off x="7714356" y="5599577"/>
          <a:ext cx="359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Equation" r:id="rId7" imgW="3593880" imgH="444240" progId="Equation.DSMT4">
                  <p:embed/>
                </p:oleObj>
              </mc:Choice>
              <mc:Fallback>
                <p:oleObj name="Equation" r:id="rId7" imgW="3593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14356" y="5599577"/>
                        <a:ext cx="3594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545154" y="1188586"/>
            <a:ext cx="1465466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10600" y="4603898"/>
            <a:ext cx="923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5154" y="1613318"/>
            <a:ext cx="2334101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After Consider </a:t>
            </a:r>
            <a:r>
              <a:rPr lang="en-US" altLang="zh-TW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8545" y="4348716"/>
            <a:ext cx="4847455" cy="14672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8760F35-09F2-1549-9899-B2AB1972A1B2}"/>
              </a:ext>
            </a:extLst>
          </p:cNvPr>
          <p:cNvCxnSpPr/>
          <p:nvPr/>
        </p:nvCxnSpPr>
        <p:spPr>
          <a:xfrm>
            <a:off x="8702998" y="4348716"/>
            <a:ext cx="0" cy="1066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DE5CD4D-F281-7042-9525-7BD90F9FDD44}"/>
              </a:ext>
            </a:extLst>
          </p:cNvPr>
          <p:cNvCxnSpPr/>
          <p:nvPr/>
        </p:nvCxnSpPr>
        <p:spPr>
          <a:xfrm>
            <a:off x="9529763" y="4348716"/>
            <a:ext cx="0" cy="98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7E672EDB-562C-B049-8622-94E512049A2A}"/>
              </a:ext>
            </a:extLst>
          </p:cNvPr>
          <p:cNvCxnSpPr/>
          <p:nvPr/>
        </p:nvCxnSpPr>
        <p:spPr>
          <a:xfrm>
            <a:off x="8688711" y="4800600"/>
            <a:ext cx="8410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8CB68B-3C5B-BF45-9C63-8AAE5FD0445E}"/>
              </a:ext>
            </a:extLst>
          </p:cNvPr>
          <p:cNvSpPr txBox="1"/>
          <p:nvPr/>
        </p:nvSpPr>
        <p:spPr>
          <a:xfrm>
            <a:off x="8949186" y="4400518"/>
            <a:ext cx="33438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TW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521566" y="2589623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15453" y="4486313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793665" y="239232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898579" y="258253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7990808" y="280333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8080744" y="3006301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8185658" y="3224763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8323521" y="3429000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4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1733473"/>
            <a:ext cx="6096001" cy="457200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3473"/>
            <a:ext cx="6096000" cy="4572001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Combinations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sp>
        <p:nvSpPr>
          <p:cNvPr id="31" name="文字方塊 30"/>
          <p:cNvSpPr txBox="1"/>
          <p:nvPr/>
        </p:nvSpPr>
        <p:spPr>
          <a:xfrm>
            <a:off x="7032382" y="2307894"/>
            <a:ext cx="1881284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36382" y="2307894"/>
            <a:ext cx="1881284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96887" y="1733473"/>
            <a:ext cx="110222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475868" y="1733472"/>
            <a:ext cx="13362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72910" y="5910088"/>
            <a:ext cx="3728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08872" y="5910088"/>
            <a:ext cx="4129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0762EEB-D746-426A-B339-10C8496FD8C4}"/>
              </a:ext>
            </a:extLst>
          </p:cNvPr>
          <p:cNvSpPr txBox="1"/>
          <p:nvPr/>
        </p:nvSpPr>
        <p:spPr>
          <a:xfrm>
            <a:off x="1587527" y="6004357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97A6667-4FDD-4B02-B222-C2D3D7E73B73}"/>
              </a:ext>
            </a:extLst>
          </p:cNvPr>
          <p:cNvSpPr txBox="1"/>
          <p:nvPr/>
        </p:nvSpPr>
        <p:spPr>
          <a:xfrm>
            <a:off x="5061905" y="6021269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60006" y="3062295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653890" y="4818542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1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1536691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C3D0B9-BC05-4810-B7A6-4BAFB4EB8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839788" y="711204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9788" y="1155582"/>
            <a:ext cx="188128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9788" y="1599960"/>
            <a:ext cx="133466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19104" y="711204"/>
            <a:ext cx="2657138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梁撓曲鋼筋配置示意圖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351A6F-C48D-0646-81AB-0B2C40694337}"/>
              </a:ext>
            </a:extLst>
          </p:cNvPr>
          <p:cNvSpPr txBox="1"/>
          <p:nvPr/>
        </p:nvSpPr>
        <p:spPr>
          <a:xfrm>
            <a:off x="2379485" y="1847912"/>
            <a:ext cx="133626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348955"/>
            <a:ext cx="6103346" cy="4683445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>
            <a:off x="9147673" y="3200400"/>
            <a:ext cx="0" cy="490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697912" cy="701731"/>
          </a:xfrm>
        </p:spPr>
        <p:txBody>
          <a:bodyPr/>
          <a:lstStyle/>
          <a:p>
            <a:r>
              <a:rPr lang="en-US" altLang="zh-TW" dirty="0"/>
              <a:t>Multi-Cut-2 vs Tradition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52561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20097" y="1362131"/>
            <a:ext cx="154946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0097" y="1751033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43869" y="2477354"/>
            <a:ext cx="2003736" cy="4616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 82%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82439" y="4590902"/>
            <a:ext cx="182998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6DDA74E-595C-4D8E-9A81-8895915F55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5" y="1751033"/>
            <a:ext cx="6095238" cy="455238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7EB3DC-B109-4095-939E-09BFE702F091}"/>
              </a:ext>
            </a:extLst>
          </p:cNvPr>
          <p:cNvSpPr txBox="1"/>
          <p:nvPr/>
        </p:nvSpPr>
        <p:spPr>
          <a:xfrm>
            <a:off x="6907032" y="1749505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53D293-AF90-480E-A47B-C9C03323F7DE}"/>
              </a:ext>
            </a:extLst>
          </p:cNvPr>
          <p:cNvSpPr txBox="1"/>
          <p:nvPr/>
        </p:nvSpPr>
        <p:spPr>
          <a:xfrm>
            <a:off x="6907032" y="859101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922079-C0FE-4854-AF95-AA5B99A96DAB}"/>
              </a:ext>
            </a:extLst>
          </p:cNvPr>
          <p:cNvSpPr txBox="1"/>
          <p:nvPr/>
        </p:nvSpPr>
        <p:spPr>
          <a:xfrm>
            <a:off x="6907032" y="1341342"/>
            <a:ext cx="15494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733607" y="6052017"/>
            <a:ext cx="818494" cy="3139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Length(cm)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636845" y="6052017"/>
            <a:ext cx="818494" cy="3139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Length(cm)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060512" y="3880548"/>
            <a:ext cx="608500" cy="29335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As(cm2)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0" y="3880548"/>
            <a:ext cx="608500" cy="29335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As(cm2)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860005" y="2726336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657474" y="4644044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48986" y="2477353"/>
            <a:ext cx="329609" cy="126000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42129" y="3193257"/>
            <a:ext cx="648000" cy="54000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51996" y="4769484"/>
            <a:ext cx="758422" cy="335662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040372" y="5041935"/>
            <a:ext cx="352474" cy="582688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452345" y="2477353"/>
            <a:ext cx="522393" cy="16200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742935" y="5126411"/>
            <a:ext cx="100933" cy="508846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8499027" y="4871988"/>
            <a:ext cx="1437346" cy="359231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9012873" y="2632951"/>
            <a:ext cx="439472" cy="634736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9955056" y="5269467"/>
            <a:ext cx="120838" cy="355156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8900692" y="2491342"/>
            <a:ext cx="112181" cy="113636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8521596" y="5226937"/>
            <a:ext cx="45719" cy="280728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6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912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521414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0150" y="0"/>
            <a:ext cx="2211485" cy="3429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305" y="3429000"/>
            <a:ext cx="3775278" cy="3429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4710223" y="3040912"/>
            <a:ext cx="1180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25415" y="1714500"/>
            <a:ext cx="1374735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3949191" y="5875119"/>
            <a:ext cx="1631216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805669" y="1521414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251874" y="1533005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530438" y="1521414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98846" y="2413593"/>
            <a:ext cx="299692" cy="1393536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962707" y="2233555"/>
            <a:ext cx="257268" cy="1573574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947523" y="5145376"/>
            <a:ext cx="230057" cy="287861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0104946" y="5246776"/>
            <a:ext cx="421287" cy="186461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8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6383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367289"/>
              </p:ext>
            </p:extLst>
          </p:nvPr>
        </p:nvGraphicFramePr>
        <p:xfrm>
          <a:off x="7545774" y="3635515"/>
          <a:ext cx="430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Equation" r:id="rId5" imgW="4305240" imgH="520560" progId="Equation.DSMT4">
                  <p:embed/>
                </p:oleObj>
              </mc:Choice>
              <mc:Fallback>
                <p:oleObj name="Equation" r:id="rId5" imgW="4305240" imgH="52056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5774" y="3635515"/>
                        <a:ext cx="43053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822035" y="2723805"/>
            <a:ext cx="4738220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Short</a:t>
            </a: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 Length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4720852" y="2685359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803187" y="1971870"/>
            <a:ext cx="35362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84860" y="1270091"/>
            <a:ext cx="151900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4720852" y="2216974"/>
            <a:ext cx="0" cy="93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5178052" y="2216974"/>
            <a:ext cx="0" cy="93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545774" y="437568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7320775" y="3724897"/>
            <a:ext cx="0" cy="112660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80191" y="1741038"/>
            <a:ext cx="188128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5442" y="518"/>
            <a:ext cx="2430558" cy="18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8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731755"/>
            <a:ext cx="6095238" cy="4571429"/>
          </a:xfrm>
          <a:prstGeom prst="rect">
            <a:avLst/>
          </a:prstGeom>
        </p:spPr>
      </p:pic>
      <p:sp>
        <p:nvSpPr>
          <p:cNvPr id="18" name="文字版面配置區 17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Moment </a:t>
            </a:r>
            <a:r>
              <a:rPr lang="en-US" altLang="zh-TW" dirty="0">
                <a:solidFill>
                  <a:schemeClr val="accent1"/>
                </a:solidFill>
              </a:rPr>
              <a:t>Decay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106904" y="2448160"/>
            <a:ext cx="301025" cy="773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95942" y="1731755"/>
            <a:ext cx="2501647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Moment Demand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731755"/>
            <a:ext cx="6096000" cy="4572001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 flipH="1">
            <a:off x="10687485" y="3031940"/>
            <a:ext cx="467834" cy="623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891180" y="1679161"/>
            <a:ext cx="2501647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Moment Demand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971994" y="3221665"/>
            <a:ext cx="135998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Large Slope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475325" y="3803756"/>
            <a:ext cx="1333057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Small Slope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6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2358919" y="437814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94185" y="1995293"/>
            <a:ext cx="1672894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212999" y="2708644"/>
            <a:ext cx="0" cy="144071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53358" y="2956036"/>
            <a:ext cx="4268156" cy="829522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  <a:endParaRPr lang="zh-TW" alt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774873" cy="21294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28538"/>
            <a:ext cx="6774873" cy="2129462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6334666" y="1755017"/>
            <a:ext cx="5008501" cy="3752000"/>
            <a:chOff x="3591749" y="1553000"/>
            <a:chExt cx="5008501" cy="375200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11074243" y="2701807"/>
            <a:ext cx="94833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8099749" y="409283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6831283" y="2723212"/>
            <a:ext cx="2718052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</a:t>
            </a: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Decay</a:t>
            </a:r>
            <a:endParaRPr lang="zh-TW" altLang="en-US" sz="32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548770" y="3639900"/>
                <a:ext cx="3203890" cy="1009572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𝐿𝑎𝑡𝑒𝑟𝑎𝑙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𝐺𝑟𝑎𝑣𝑖𝑡𝑦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𝑆𝑚𝑎𝑙𝑙</m:t>
                      </m:r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70" y="3639900"/>
                <a:ext cx="3203890" cy="100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7548770" y="4875567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7320775" y="3794177"/>
            <a:ext cx="0" cy="157582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433579" y="1755017"/>
            <a:ext cx="5008501" cy="3752000"/>
            <a:chOff x="3591749" y="1553000"/>
            <a:chExt cx="5008501" cy="3752000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5173156" y="2701807"/>
            <a:ext cx="94833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2198662" y="409283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2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880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2484" y="1903228"/>
            <a:ext cx="5342884" cy="3122619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Models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079" y="1781577"/>
            <a:ext cx="4227882" cy="143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079" y="3450133"/>
            <a:ext cx="4227882" cy="143953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127" y="5130298"/>
            <a:ext cx="10087745" cy="1430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H="1">
            <a:off x="11424734" y="4199860"/>
            <a:ext cx="504" cy="6898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1564264" y="4331051"/>
            <a:ext cx="62773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4.5m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11424734" y="3667985"/>
            <a:ext cx="0" cy="5586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1564264" y="3733579"/>
            <a:ext cx="43858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55930"/>
            <a:ext cx="8361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55930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9827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94.8%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11880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98.1%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11880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94.5%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15777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90.4%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0DFF66C-A9D6-47DE-91BE-8FB44B9F3A00}"/>
              </a:ext>
            </a:extLst>
          </p:cNvPr>
          <p:cNvCxnSpPr/>
          <p:nvPr/>
        </p:nvCxnSpPr>
        <p:spPr>
          <a:xfrm>
            <a:off x="5884433" y="556378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BC6803-444F-478C-A03C-8AD6667285CB}"/>
              </a:ext>
            </a:extLst>
          </p:cNvPr>
          <p:cNvCxnSpPr/>
          <p:nvPr/>
        </p:nvCxnSpPr>
        <p:spPr>
          <a:xfrm>
            <a:off x="8148021" y="556378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5226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62435" y="5322013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整體優化結果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95.3%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93.6%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2D3FF57-A4B7-4A1D-8F64-E53D72C690B5}"/>
              </a:ext>
            </a:extLst>
          </p:cNvPr>
          <p:cNvCxnSpPr/>
          <p:nvPr/>
        </p:nvCxnSpPr>
        <p:spPr>
          <a:xfrm>
            <a:off x="5884433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B59C8B8-30EF-426F-9E0A-B55D4B781D3D}"/>
              </a:ext>
            </a:extLst>
          </p:cNvPr>
          <p:cNvCxnSpPr/>
          <p:nvPr/>
        </p:nvCxnSpPr>
        <p:spPr>
          <a:xfrm>
            <a:off x="8148021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0DFF66C-A9D6-47DE-91BE-8FB44B9F3A00}"/>
              </a:ext>
            </a:extLst>
          </p:cNvPr>
          <p:cNvCxnSpPr/>
          <p:nvPr/>
        </p:nvCxnSpPr>
        <p:spPr>
          <a:xfrm>
            <a:off x="5884433" y="3691667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3147"/>
              </p:ext>
            </p:extLst>
          </p:nvPr>
        </p:nvGraphicFramePr>
        <p:xfrm>
          <a:off x="4371161" y="918403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1161" y="918403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4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12800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11361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98.1%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11361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94.5%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15258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90.4%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8085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6646"/>
            <a:ext cx="8361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6646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0543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94.8%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整體優化結果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99.6%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95.3%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93.6%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6AA1B0B-D45D-4195-A840-EA51BADF819B}"/>
              </a:ext>
            </a:extLst>
          </p:cNvPr>
          <p:cNvCxnSpPr/>
          <p:nvPr/>
        </p:nvCxnSpPr>
        <p:spPr>
          <a:xfrm flipV="1">
            <a:off x="9455971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744B853-CB4A-43F4-BFFA-DB06AB595723}"/>
              </a:ext>
            </a:extLst>
          </p:cNvPr>
          <p:cNvCxnSpPr/>
          <p:nvPr/>
        </p:nvCxnSpPr>
        <p:spPr>
          <a:xfrm flipV="1">
            <a:off x="9436248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9D11C2F-CC24-4BC4-871C-39A8B85BC69C}"/>
              </a:ext>
            </a:extLst>
          </p:cNvPr>
          <p:cNvCxnSpPr/>
          <p:nvPr/>
        </p:nvCxnSpPr>
        <p:spPr>
          <a:xfrm flipV="1">
            <a:off x="5090160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D58E44A-CFB8-4DF4-B850-439223355DE0}"/>
              </a:ext>
            </a:extLst>
          </p:cNvPr>
          <p:cNvCxnSpPr/>
          <p:nvPr/>
        </p:nvCxnSpPr>
        <p:spPr>
          <a:xfrm flipV="1">
            <a:off x="5070437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AA2A3E9-DAC8-410D-8543-5EFB8F6977F5}"/>
              </a:ext>
            </a:extLst>
          </p:cNvPr>
          <p:cNvCxnSpPr/>
          <p:nvPr/>
        </p:nvCxnSpPr>
        <p:spPr>
          <a:xfrm flipV="1">
            <a:off x="7211209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51688"/>
              </p:ext>
            </p:extLst>
          </p:nvPr>
        </p:nvGraphicFramePr>
        <p:xfrm>
          <a:off x="4371161" y="918403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1161" y="918403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22013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20574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96.0%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20574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99.4%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24471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96.5%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/>
              <a:t>下層筋優化結果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91.9%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94.3%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15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97.2%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8418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697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96.1%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697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89.0%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0876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94.6%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5B8C689-2C27-45DE-8D4B-30A5CCB3E843}"/>
              </a:ext>
            </a:extLst>
          </p:cNvPr>
          <p:cNvCxnSpPr/>
          <p:nvPr/>
        </p:nvCxnSpPr>
        <p:spPr>
          <a:xfrm flipV="1">
            <a:off x="7196865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3C98247-F91E-4BD8-A1B9-6E40D87F6628}"/>
              </a:ext>
            </a:extLst>
          </p:cNvPr>
          <p:cNvCxnSpPr/>
          <p:nvPr/>
        </p:nvCxnSpPr>
        <p:spPr>
          <a:xfrm flipV="1">
            <a:off x="7177142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4" name="物件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902804"/>
              </p:ext>
            </p:extLst>
          </p:nvPr>
        </p:nvGraphicFramePr>
        <p:xfrm>
          <a:off x="4914370" y="920506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22" name="物件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4370" y="920506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8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452" y="1731756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9786" y="1731756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4C61A08-FCDB-4213-B409-451BFB423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Why?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sp>
        <p:nvSpPr>
          <p:cNvPr id="6" name="文字方塊 5"/>
          <p:cNvSpPr txBox="1"/>
          <p:nvPr/>
        </p:nvSpPr>
        <p:spPr>
          <a:xfrm>
            <a:off x="2216044" y="6312962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16186" y="6316314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368F04-8D51-41AC-9018-FD57E36DF05A}"/>
              </a:ext>
            </a:extLst>
          </p:cNvPr>
          <p:cNvSpPr txBox="1"/>
          <p:nvPr/>
        </p:nvSpPr>
        <p:spPr>
          <a:xfrm>
            <a:off x="1844243" y="4385699"/>
            <a:ext cx="2395849" cy="535531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Small Gravity 89%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8C5803-08DB-480A-AA5E-BDEDFDE10937}"/>
              </a:ext>
            </a:extLst>
          </p:cNvPr>
          <p:cNvSpPr txBox="1"/>
          <p:nvPr/>
        </p:nvSpPr>
        <p:spPr>
          <a:xfrm>
            <a:off x="7951908" y="4385699"/>
            <a:ext cx="2429768" cy="535531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Large Gravity 99%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53806" y="4439751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764724" y="1731756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210929" y="1743347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89493" y="1731756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9069" y="1731756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125274" y="1743347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403838" y="1731756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9788" y="2349795"/>
            <a:ext cx="4481512" cy="2035904"/>
          </a:xfrm>
          <a:prstGeom prst="rect">
            <a:avLst/>
          </a:prstGeom>
          <a:solidFill>
            <a:srgbClr val="F7F7F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943726" y="2349795"/>
            <a:ext cx="4481512" cy="2035904"/>
          </a:xfrm>
          <a:prstGeom prst="rect">
            <a:avLst/>
          </a:prstGeom>
          <a:solidFill>
            <a:srgbClr val="F7F7F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467293" y="5373560"/>
            <a:ext cx="915279" cy="24043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855317" y="5371777"/>
            <a:ext cx="915279" cy="114623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0291559" y="5493775"/>
            <a:ext cx="192143" cy="120215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427740" y="5678388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655742" y="5511350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877827" y="5674096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256150" y="5663463"/>
            <a:ext cx="610103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383956" y="5532378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735512" y="5371342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143578"/>
              </p:ext>
            </p:extLst>
          </p:nvPr>
        </p:nvGraphicFramePr>
        <p:xfrm>
          <a:off x="4659189" y="916097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24" name="物件 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189" y="916097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415" y="4814282"/>
            <a:ext cx="4829138" cy="49573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8683204" y="4681573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More Multi-Cut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sp>
        <p:nvSpPr>
          <p:cNvPr id="12" name="文字方塊 11"/>
          <p:cNvSpPr txBox="1"/>
          <p:nvPr/>
        </p:nvSpPr>
        <p:spPr>
          <a:xfrm>
            <a:off x="8687553" y="1868645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87553" y="2814398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683205" y="3739354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4061BCA-2803-4D6F-9569-CB44B0447B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6415" y="1970462"/>
            <a:ext cx="4825763" cy="5274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F1C7A2D-0EF2-4F4C-9AC8-514F9FD03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6415" y="2908614"/>
            <a:ext cx="4825763" cy="5274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32745C8C-106E-41B6-91E4-B9CE7C6FC7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7881" y="3842117"/>
            <a:ext cx="4825763" cy="527400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CB0236F7-8FAF-41B1-81A7-5D59B1694F73}"/>
              </a:ext>
            </a:extLst>
          </p:cNvPr>
          <p:cNvSpPr txBox="1"/>
          <p:nvPr/>
        </p:nvSpPr>
        <p:spPr>
          <a:xfrm>
            <a:off x="8670941" y="5611796"/>
            <a:ext cx="1727396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Unlimited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63C030CC-7848-4B1D-BC02-D6370FA010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9367" y="5716107"/>
            <a:ext cx="4825763" cy="5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499" y="1"/>
            <a:ext cx="4422971" cy="685800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176685" y="5455921"/>
            <a:ext cx="1557875" cy="14020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767840" y="5862320"/>
            <a:ext cx="1046480" cy="995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20640" y="386080"/>
            <a:ext cx="158103" cy="50698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978584" y="6075632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641772" y="6156961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358592" y="2326640"/>
            <a:ext cx="105573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14F B3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7463361" y="1948741"/>
            <a:ext cx="1584729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100.0%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626867" y="3384790"/>
            <a:ext cx="1502976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101.3%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98.5%</a:t>
            </a:r>
            <a:endParaRPr lang="zh-TW" altLang="en-US" sz="4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652123" y="979019"/>
            <a:ext cx="1887696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</p:spTree>
    <p:extLst>
      <p:ext uri="{BB962C8B-B14F-4D97-AF65-F5344CB8AC3E}">
        <p14:creationId xmlns:p14="http://schemas.microsoft.com/office/powerpoint/2010/main" val="25505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14F5D72-4B41-466B-B2EE-475566E4E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38" y="2728585"/>
            <a:ext cx="4923450" cy="35746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1C47507-996F-4AC9-B443-94462EBF8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38" y="2001093"/>
            <a:ext cx="4923450" cy="527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031" y="2888076"/>
            <a:ext cx="6098970" cy="27046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69041" y="2728584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169041" y="4762799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522945" y="2728583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22945" y="4762798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714119"/>
              </p:ext>
            </p:extLst>
          </p:nvPr>
        </p:nvGraphicFramePr>
        <p:xfrm>
          <a:off x="3938184" y="909287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6" imgW="2412720" imgH="609480" progId="Equation.DSMT4">
                  <p:embed/>
                </p:oleObj>
              </mc:Choice>
              <mc:Fallback>
                <p:oleObj name="Equation" r:id="rId6" imgW="2412720" imgH="609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38184" y="909287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90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53876"/>
            <a:ext cx="6191284" cy="562340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529840" y="3027680"/>
            <a:ext cx="3464560" cy="3048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3360" y="4215813"/>
            <a:ext cx="1534160" cy="19614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4082" y="4915828"/>
            <a:ext cx="74635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77m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409440" y="4270962"/>
            <a:ext cx="88421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153m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252244" y="1442702"/>
            <a:ext cx="0" cy="13614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344230" y="1783746"/>
            <a:ext cx="86498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9F B1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38089" y="1948741"/>
            <a:ext cx="1410001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93.4%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727856" y="3384790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92.3%</a:t>
            </a:r>
            <a:endParaRPr lang="zh-TW" altLang="en-US" sz="4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94.7%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944515" y="5601393"/>
            <a:ext cx="224676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</p:spTree>
    <p:extLst>
      <p:ext uri="{BB962C8B-B14F-4D97-AF65-F5344CB8AC3E}">
        <p14:creationId xmlns:p14="http://schemas.microsoft.com/office/powerpoint/2010/main" val="30524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6654868-360A-4B3E-A141-9C033BBA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960716"/>
            <a:ext cx="4800507" cy="3346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A0811C-5F27-43E1-B2D7-AE21F6A53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2001094"/>
            <a:ext cx="4800507" cy="486200"/>
          </a:xfrm>
          <a:prstGeom prst="rect">
            <a:avLst/>
          </a:prstGeom>
        </p:spPr>
      </p:pic>
      <p:graphicFrame>
        <p:nvGraphicFramePr>
          <p:cNvPr id="36" name="物件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24842"/>
              </p:ext>
            </p:extLst>
          </p:nvPr>
        </p:nvGraphicFramePr>
        <p:xfrm>
          <a:off x="4661198" y="918072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5" imgW="2412720" imgH="609480" progId="Equation.DSMT4">
                  <p:embed/>
                </p:oleObj>
              </mc:Choice>
              <mc:Fallback>
                <p:oleObj name="Equation" r:id="rId5" imgW="2412720" imgH="609480" progId="Equation.DSMT4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1198" y="918072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圖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894361"/>
            <a:ext cx="6096214" cy="270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5" y="1528826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7126514" y="2629436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7761542" y="4167925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10508019" y="4167925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9647535" y="4930813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8760029" y="4829175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D422F5F-B755-48D5-AEAC-81A64AB06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6292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" name="Equation" r:id="rId5" imgW="190440" imgH="609480" progId="Equation.DSMT4">
                  <p:embed/>
                </p:oleObj>
              </mc:Choice>
              <mc:Fallback>
                <p:oleObj name="Equation" r:id="rId5" imgW="190440" imgH="609480" progId="Equation.DSMT4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6D422F5F-B755-48D5-AEAC-81A64AB06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6292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CA5A72-0AEA-494D-8214-F8276D457F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4505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8CCA5A72-0AEA-494D-8214-F8276D457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4505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60250" y="1559049"/>
            <a:ext cx="1374735" cy="428066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梁用鋼量圖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839788" y="1132477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39788" y="1559902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13896"/>
              </p:ext>
            </p:extLst>
          </p:nvPr>
        </p:nvGraphicFramePr>
        <p:xfrm>
          <a:off x="2322131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2131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421165"/>
              </p:ext>
            </p:extLst>
          </p:nvPr>
        </p:nvGraphicFramePr>
        <p:xfrm>
          <a:off x="1749993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" name="Equation" r:id="rId11" imgW="190440" imgH="609480" progId="Equation.DSMT4">
                  <p:embed/>
                </p:oleObj>
              </mc:Choice>
              <mc:Fallback>
                <p:oleObj name="Equation" r:id="rId11" imgW="190440" imgH="60948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9993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033687" y="259851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66969" y="3748792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4590" y="2272393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33687" y="4469357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95278" y="498846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89497" y="4673237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106107" y="3195938"/>
                <a:ext cx="4070409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$18122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107" y="3195938"/>
                <a:ext cx="4070409" cy="95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6826345" y="5099010"/>
            <a:ext cx="273626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Reduced Percentage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317646" y="5844799"/>
            <a:ext cx="4111062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資料來源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公共工程價格資料庫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2019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058347" y="3195941"/>
                <a:ext cx="4240328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47" y="3195941"/>
                <a:ext cx="4240328" cy="951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2929883" y="5096003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321311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58347" y="1993621"/>
            <a:ext cx="1559466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32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06633" y="1993621"/>
            <a:ext cx="1704954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32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7081284" y="4147802"/>
            <a:ext cx="0" cy="711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2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Construction Cost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106107" y="3195938"/>
                <a:ext cx="3730573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</m:t>
                          </m:r>
                          <m:r>
                            <a:rPr lang="en-US" altLang="zh-TW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107" y="3195938"/>
                <a:ext cx="3730573" cy="95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058347" y="3195941"/>
                <a:ext cx="3900491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47" y="3195941"/>
                <a:ext cx="3900491" cy="951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/>
          <p:nvPr/>
        </p:nvCxnSpPr>
        <p:spPr>
          <a:xfrm flipV="1">
            <a:off x="321311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58347" y="1993621"/>
            <a:ext cx="1559466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32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06633" y="1993621"/>
            <a:ext cx="1704954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32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26037" y="5131776"/>
            <a:ext cx="163121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鋼筋綁紮工資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828024" y="5841520"/>
            <a:ext cx="359810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資料來源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台北市公共工程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2019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809866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545768" y="5131776"/>
            <a:ext cx="3901068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複雜度增加 </a:t>
            </a: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zh-TW" alt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鋼筋綁紮工資增加</a:t>
            </a:r>
          </a:p>
        </p:txBody>
      </p:sp>
    </p:spTree>
    <p:extLst>
      <p:ext uri="{BB962C8B-B14F-4D97-AF65-F5344CB8AC3E}">
        <p14:creationId xmlns:p14="http://schemas.microsoft.com/office/powerpoint/2010/main" val="34430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$18122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Cost Analysis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0484"/>
                <a:ext cx="264912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</m:t>
                          </m:r>
                          <m:r>
                            <a:rPr lang="en-US" altLang="zh-TW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0484"/>
                <a:ext cx="2649123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299395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$23442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$24576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051005" y="1031358"/>
                <a:ext cx="1023677" cy="5355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95.4%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05" y="1031358"/>
                <a:ext cx="1023677" cy="53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$18122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Cost Analysis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1055"/>
                <a:ext cx="264912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794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$6454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1055"/>
                <a:ext cx="2649123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299395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$24576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$24576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051005" y="1031358"/>
                <a:ext cx="1193596" cy="5355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  <m:r>
                        <a:rPr lang="en-US" altLang="zh-TW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00.0</m:t>
                      </m:r>
                      <m:r>
                        <a:rPr lang="en-US" altLang="zh-TW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05" y="1031358"/>
                <a:ext cx="1193596" cy="53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3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175644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1756443" cy="808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189911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1899110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Cost Analysis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1055"/>
                <a:ext cx="1613775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1055"/>
                <a:ext cx="1613775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175644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1756443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57992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52131" y="5601476"/>
                <a:ext cx="675826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</m:oMath>
                  </m:oMathPara>
                </a14:m>
                <a:endParaRPr lang="zh-TW" altLang="en-US" sz="2000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601476"/>
                <a:ext cx="6758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29145" y="5601474"/>
                <a:ext cx="81849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</m:oMath>
                  </m:oMathPara>
                </a14:m>
                <a:endParaRPr lang="zh-TW" altLang="en-US" sz="2000" dirty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601474"/>
                <a:ext cx="8184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39778" y="1089992"/>
            <a:ext cx="13362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8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95256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圖片 7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2283018"/>
            <a:ext cx="6095238" cy="4571429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92" y="2283018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  <p:pic>
        <p:nvPicPr>
          <p:cNvPr id="6" name="圖片 5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7403" y="372291"/>
            <a:ext cx="5400040" cy="2293620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11430326" y="1487516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95787" y="1487516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62" y="370373"/>
            <a:ext cx="5400040" cy="2293620"/>
          </a:xfrm>
          <a:prstGeom prst="rect">
            <a:avLst/>
          </a:prstGeom>
        </p:spPr>
      </p:pic>
      <p:sp>
        <p:nvSpPr>
          <p:cNvPr id="19" name="橢圓 18"/>
          <p:cNvSpPr/>
          <p:nvPr/>
        </p:nvSpPr>
        <p:spPr>
          <a:xfrm>
            <a:off x="5409785" y="148559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075246" y="148559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513874" y="3118947"/>
            <a:ext cx="137633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033687" y="3353435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766969" y="3993345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354590" y="302730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33687" y="5224273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695278" y="5743384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489497" y="5428153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5091190" y="488142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969311" y="488142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129687" y="3363258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862969" y="3992533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450590" y="3037132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129687" y="5234096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791278" y="5753207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0585497" y="5437976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11187190" y="4891245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7065311" y="4891245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465247" y="323049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10566412" y="2913957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8046418" y="438769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10087000" y="438769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637385" y="561927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10286805" y="580338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8321324" y="6105623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9678415" y="6105623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7476431" y="148192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10566412" y="1486094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8046418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10087000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7637385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10286805" y="148364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8321324" y="148033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9678415" y="148033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7829935" y="3363258"/>
            <a:ext cx="49138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5856617" y="3632981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650504" y="5529671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0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10069218" cy="1311128"/>
          </a:xfrm>
        </p:spPr>
        <p:txBody>
          <a:bodyPr/>
          <a:lstStyle/>
          <a:p>
            <a:r>
              <a:rPr lang="en-US" altLang="zh-TW" dirty="0"/>
              <a:t>Hinges Only On Ends vs Multi-Hinges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0119" y="1738718"/>
            <a:ext cx="6095238" cy="4571429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60" y="4104323"/>
            <a:ext cx="5400040" cy="2293620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776213" y="4997311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459405" y="4997311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443304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74839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408383" y="521954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073844" y="521954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556928" y="4992867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890395" y="4992867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299381" y="541209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082945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62" y="1625024"/>
            <a:ext cx="5400040" cy="2293620"/>
          </a:xfrm>
          <a:prstGeom prst="rect">
            <a:avLst/>
          </a:prstGeom>
        </p:spPr>
      </p:pic>
      <p:sp>
        <p:nvSpPr>
          <p:cNvPr id="20" name="橢圓 19"/>
          <p:cNvSpPr/>
          <p:nvPr/>
        </p:nvSpPr>
        <p:spPr>
          <a:xfrm>
            <a:off x="5409785" y="274024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075246" y="274024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199480" y="1692515"/>
            <a:ext cx="38965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20805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701731"/>
          </a:xfrm>
        </p:spPr>
        <p:txBody>
          <a:bodyPr/>
          <a:lstStyle/>
          <a:p>
            <a:r>
              <a:rPr lang="en-US" altLang="zh-TW" dirty="0"/>
              <a:t>Pushover Method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010" y="3440133"/>
            <a:ext cx="895238" cy="19142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118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037874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347733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120912"/>
              </p:ext>
            </p:extLst>
          </p:nvPr>
        </p:nvGraphicFramePr>
        <p:xfrm>
          <a:off x="4221671" y="3421587"/>
          <a:ext cx="161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6" imgW="1612800" imgH="787320" progId="Equation.DSMT4">
                  <p:embed/>
                </p:oleObj>
              </mc:Choice>
              <mc:Fallback>
                <p:oleObj name="Equation" r:id="rId6" imgW="1612800" imgH="78732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1671" y="3421587"/>
                        <a:ext cx="16129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065746" y="2721935"/>
            <a:ext cx="17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14" name="矩形 13"/>
          <p:cNvSpPr/>
          <p:nvPr/>
        </p:nvSpPr>
        <p:spPr>
          <a:xfrm>
            <a:off x="7549118" y="2726441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Modal Pushover Analysis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3C97C3-A73C-4CB3-84A6-CCE439A5CE3F}"/>
              </a:ext>
            </a:extLst>
          </p:cNvPr>
          <p:cNvCxnSpPr>
            <a:cxnSpLocks/>
          </p:cNvCxnSpPr>
          <p:nvPr/>
        </p:nvCxnSpPr>
        <p:spPr>
          <a:xfrm flipV="1">
            <a:off x="5604735" y="4114675"/>
            <a:ext cx="0" cy="414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97416E-D5F9-4730-B7DB-D24404E0DB3F}"/>
              </a:ext>
            </a:extLst>
          </p:cNvPr>
          <p:cNvSpPr txBox="1"/>
          <p:nvPr/>
        </p:nvSpPr>
        <p:spPr>
          <a:xfrm>
            <a:off x="5483472" y="4539307"/>
            <a:ext cx="14612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 Shape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710B65C-C600-4C5A-9301-4882E6B52FA9}"/>
              </a:ext>
            </a:extLst>
          </p:cNvPr>
          <p:cNvCxnSpPr/>
          <p:nvPr/>
        </p:nvCxnSpPr>
        <p:spPr>
          <a:xfrm flipV="1">
            <a:off x="5314106" y="4114675"/>
            <a:ext cx="0" cy="104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EDB3F8-275A-4BC6-9F95-CCAC05F92E85}"/>
              </a:ext>
            </a:extLst>
          </p:cNvPr>
          <p:cNvSpPr txBox="1"/>
          <p:nvPr/>
        </p:nvSpPr>
        <p:spPr>
          <a:xfrm>
            <a:off x="5174428" y="5310256"/>
            <a:ext cx="15911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Effective Mass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2E145E6-760A-4B17-86A4-E545518E57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C3427B-CB41-4000-9D21-A2CEABB41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D331BB-AE46-49D1-B0D8-0266D14A48B2}"/>
              </a:ext>
            </a:extLst>
          </p:cNvPr>
          <p:cNvSpPr txBox="1"/>
          <p:nvPr/>
        </p:nvSpPr>
        <p:spPr>
          <a:xfrm>
            <a:off x="4871946" y="1011265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DBEEC7-D29A-46B4-A81E-1296E287A0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903" y="2138632"/>
            <a:ext cx="5470500" cy="4102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A08FE6-A02F-4638-8727-4A97E383C8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689" y="2138632"/>
            <a:ext cx="5470500" cy="4102000"/>
          </a:xfrm>
          <a:prstGeom prst="rect">
            <a:avLst/>
          </a:prstGeom>
        </p:spPr>
      </p:pic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FD9AE536-1C14-4D2F-B277-DAF03C064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072678"/>
              </p:ext>
            </p:extLst>
          </p:nvPr>
        </p:nvGraphicFramePr>
        <p:xfrm>
          <a:off x="8312448" y="3639284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6" name="Equation" r:id="rId5" imgW="1002960" imgH="241200" progId="Equation.DSMT4">
                  <p:embed/>
                </p:oleObj>
              </mc:Choice>
              <mc:Fallback>
                <p:oleObj name="Equation" r:id="rId5" imgW="100296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2448" y="3639284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C7188C06-0DBF-4BFB-821F-91DE7A728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977568"/>
              </p:ext>
            </p:extLst>
          </p:nvPr>
        </p:nvGraphicFramePr>
        <p:xfrm>
          <a:off x="7867948" y="2643486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7" name="Equation" r:id="rId7" imgW="888840" imgH="241200" progId="Equation.DSMT4">
                  <p:embed/>
                </p:oleObj>
              </mc:Choice>
              <mc:Fallback>
                <p:oleObj name="Equation" r:id="rId7" imgW="888840" imgH="24120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67948" y="2643486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533B25-D5D2-43A4-8297-351A9ABF3A74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88E42D-0C5B-4267-AF57-F2F63DFC0BCD}"/>
              </a:ext>
            </a:extLst>
          </p:cNvPr>
          <p:cNvSpPr txBox="1"/>
          <p:nvPr/>
        </p:nvSpPr>
        <p:spPr>
          <a:xfrm>
            <a:off x="8493921" y="1569763"/>
            <a:ext cx="1523943" cy="50597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DF37222E-E5DF-4C06-838A-BBB880F1D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602856"/>
              </p:ext>
            </p:extLst>
          </p:nvPr>
        </p:nvGraphicFramePr>
        <p:xfrm>
          <a:off x="2545969" y="3880584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8" name="Equation" r:id="rId9" imgW="1002960" imgH="241200" progId="Equation.DSMT4">
                  <p:embed/>
                </p:oleObj>
              </mc:Choice>
              <mc:Fallback>
                <p:oleObj name="Equation" r:id="rId9" imgW="1002960" imgH="24120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FD9AE536-1C14-4D2F-B277-DAF03C064D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5969" y="3880584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B984AAAD-B28E-475F-BEF3-052B19673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18890"/>
              </p:ext>
            </p:extLst>
          </p:nvPr>
        </p:nvGraphicFramePr>
        <p:xfrm>
          <a:off x="2191544" y="2791590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9" name="Equation" r:id="rId11" imgW="888840" imgH="241200" progId="Equation.DSMT4">
                  <p:embed/>
                </p:oleObj>
              </mc:Choice>
              <mc:Fallback>
                <p:oleObj name="Equation" r:id="rId11" imgW="888840" imgH="241200" progId="Equation.DSMT4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C7188C06-0DBF-4BFB-821F-91DE7A7288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1544" y="2791590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3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5" y="1528826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7126514" y="2629436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7761542" y="4167925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10508019" y="4167925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9647535" y="4930813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8760029" y="4829175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D422F5F-B755-48D5-AEAC-81A64AB06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6292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4" name="Equation" r:id="rId5" imgW="190440" imgH="609480" progId="Equation.DSMT4">
                  <p:embed/>
                </p:oleObj>
              </mc:Choice>
              <mc:Fallback>
                <p:oleObj name="Equation" r:id="rId5" imgW="190440" imgH="609480" progId="Equation.DSMT4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6D422F5F-B755-48D5-AEAC-81A64AB06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6292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CA5A72-0AEA-494D-8214-F8276D457F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4505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5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8CCA5A72-0AEA-494D-8214-F8276D457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4505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60250" y="1559049"/>
            <a:ext cx="1374735" cy="428066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梁用鋼量圖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839788" y="1132477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39788" y="1559902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2131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6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30" name="物件 29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2131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9993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7" name="Equation" r:id="rId11" imgW="190440" imgH="609480" progId="Equation.DSMT4">
                  <p:embed/>
                </p:oleObj>
              </mc:Choice>
              <mc:Fallback>
                <p:oleObj name="Equation" r:id="rId11" imgW="190440" imgH="609480" progId="Equation.DSMT4">
                  <p:embed/>
                  <p:pic>
                    <p:nvPicPr>
                      <p:cNvPr id="31" name="物件 30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9993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033687" y="259851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66969" y="3748792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4590" y="2272393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33687" y="4469357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95278" y="498846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89497" y="4673237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0493" y="2577253"/>
            <a:ext cx="494363" cy="1150273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48986" y="2240494"/>
            <a:ext cx="361507" cy="1476399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973164" y="4923383"/>
            <a:ext cx="776829" cy="333218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164870" y="5121928"/>
            <a:ext cx="250056" cy="336497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749993" y="5245380"/>
            <a:ext cx="90967" cy="213045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5789" y="0"/>
            <a:ext cx="5964865" cy="317043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0"/>
            <a:ext cx="5859910" cy="314746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441423"/>
            <a:ext cx="6073653" cy="32500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5789" y="3441423"/>
            <a:ext cx="6062450" cy="318941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  <p:sp>
        <p:nvSpPr>
          <p:cNvPr id="9" name="文字方塊 8"/>
          <p:cNvSpPr txBox="1"/>
          <p:nvPr/>
        </p:nvSpPr>
        <p:spPr>
          <a:xfrm>
            <a:off x="13013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2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000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3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2" y="344142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5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95998" y="3441423"/>
            <a:ext cx="77040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7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6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932794"/>
            <a:ext cx="6774873" cy="2129462"/>
          </a:xfrm>
          <a:prstGeom prst="rect">
            <a:avLst/>
          </a:prstGeom>
        </p:spPr>
      </p:pic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Gravity Load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396834"/>
            <a:ext cx="6774873" cy="2129462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7091917" y="2211572"/>
            <a:ext cx="0" cy="2126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77559" y="1605467"/>
            <a:ext cx="16287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Forth Hinge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18852" y="4008535"/>
            <a:ext cx="358431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633" y="2533849"/>
            <a:ext cx="6085367" cy="323448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2678867" y="2286153"/>
            <a:ext cx="144206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693066" y="5875760"/>
            <a:ext cx="141000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3217" y="2578864"/>
            <a:ext cx="6059512" cy="3336136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90892" cy="701731"/>
          </a:xfrm>
        </p:spPr>
        <p:txBody>
          <a:bodyPr/>
          <a:lstStyle/>
          <a:p>
            <a:r>
              <a:rPr lang="en-US" altLang="zh-TW" dirty="0"/>
              <a:t>Without Gravity Load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8463518" y="2131394"/>
            <a:ext cx="0" cy="2126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732164" y="1524253"/>
            <a:ext cx="146270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First Hinge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072809" y="3721395"/>
            <a:ext cx="0" cy="81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81" y="2487363"/>
            <a:ext cx="5958249" cy="115925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4764559"/>
            <a:ext cx="5954231" cy="10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92387D3-562A-4947-A602-76F903B036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690" y="2092775"/>
            <a:ext cx="5533501" cy="4144000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625558" cy="701731"/>
          </a:xfrm>
        </p:spPr>
        <p:txBody>
          <a:bodyPr/>
          <a:lstStyle/>
          <a:p>
            <a:r>
              <a:rPr lang="en-US" altLang="zh-TW" dirty="0"/>
              <a:t>Time History Analysis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  <p:sp>
        <p:nvSpPr>
          <p:cNvPr id="8" name="文字方塊 7"/>
          <p:cNvSpPr txBox="1"/>
          <p:nvPr/>
        </p:nvSpPr>
        <p:spPr>
          <a:xfrm>
            <a:off x="1935886" y="1734323"/>
            <a:ext cx="26411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Scaled to DBE, MCE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1537" y="1981539"/>
            <a:ext cx="3019048" cy="42571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981803" y="1181059"/>
            <a:ext cx="140820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Story Drift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391231" y="3439758"/>
            <a:ext cx="1321837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DBE &lt; 1.5%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MCE &lt; 2%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30279" y="2565508"/>
            <a:ext cx="2454839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Time History Spectrum</a:t>
            </a:r>
            <a:endParaRPr lang="zh-TW" altLang="en-US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30279" y="2943919"/>
            <a:ext cx="1628010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DBE Spectrum</a:t>
            </a:r>
            <a:endParaRPr lang="zh-TW" altLang="en-US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30279" y="3337809"/>
            <a:ext cx="1682512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MCE Spectrum</a:t>
            </a:r>
            <a:endParaRPr lang="zh-TW" altLang="en-US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2585"/>
            <a:ext cx="6095238" cy="4571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731463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804AED6-5B10-4436-8AE2-C0DD42EF6E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DBE &lt; 1.5%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B31B512-4753-45EF-9E0E-E8D6E9D1F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C23460-5720-418D-B728-408FA678E478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9B904C-DD52-4EDB-A29D-ECFCB2E54432}"/>
              </a:ext>
            </a:extLst>
          </p:cNvPr>
          <p:cNvSpPr txBox="1"/>
          <p:nvPr/>
        </p:nvSpPr>
        <p:spPr>
          <a:xfrm>
            <a:off x="8493921" y="1569763"/>
            <a:ext cx="129939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15BBC5-E15F-4EE0-8E37-ECF09299D031}"/>
              </a:ext>
            </a:extLst>
          </p:cNvPr>
          <p:cNvSpPr txBox="1"/>
          <p:nvPr/>
        </p:nvSpPr>
        <p:spPr>
          <a:xfrm>
            <a:off x="3642558" y="934706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6" y="1738782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38783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22CC526-3200-45B0-81A5-AD4D199EBF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439368"/>
          </a:xfrm>
        </p:spPr>
        <p:txBody>
          <a:bodyPr/>
          <a:lstStyle/>
          <a:p>
            <a:r>
              <a:rPr lang="en-US" altLang="zh-TW" dirty="0"/>
              <a:t>MCE &lt; 2.0%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4DCB8-94E0-4543-B7D9-36F990A04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C8D3AF-AA01-482C-AF71-B959E3460BF2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FA0318-F72B-48C2-9270-1CE1391178F8}"/>
              </a:ext>
            </a:extLst>
          </p:cNvPr>
          <p:cNvSpPr txBox="1"/>
          <p:nvPr/>
        </p:nvSpPr>
        <p:spPr>
          <a:xfrm>
            <a:off x="8493921" y="1569763"/>
            <a:ext cx="129939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E9B428B-F827-4359-ADD3-FEB47895EE94}"/>
              </a:ext>
            </a:extLst>
          </p:cNvPr>
          <p:cNvSpPr txBox="1"/>
          <p:nvPr/>
        </p:nvSpPr>
        <p:spPr>
          <a:xfrm>
            <a:off x="3933014" y="952659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8" y="3441423"/>
            <a:ext cx="6092456" cy="321688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4" y="3441423"/>
            <a:ext cx="6092456" cy="318721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6156251" cy="321455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-5353"/>
            <a:ext cx="6049929" cy="326815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  <p:sp>
        <p:nvSpPr>
          <p:cNvPr id="10" name="文字方塊 9"/>
          <p:cNvSpPr txBox="1"/>
          <p:nvPr/>
        </p:nvSpPr>
        <p:spPr>
          <a:xfrm>
            <a:off x="-2" y="-3940"/>
            <a:ext cx="1522083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 DBE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95998" y="-3941"/>
            <a:ext cx="1613583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 DBE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-2" y="3429000"/>
            <a:ext cx="1581395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 MCE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95998" y="3441423"/>
            <a:ext cx="167289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 MCE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CBCE4-971A-487B-8E52-72596427B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en-US" altLang="zh-TW" dirty="0"/>
              <a:t>Incremental Dynamic Analysis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468276-5B47-4CC7-AB1A-8B3EFB74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53647-65EB-4C9E-AFE7-DCB57C4264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7012" y="0"/>
            <a:ext cx="4263614" cy="33955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A3C1B1-0CFF-4F5B-AB63-0F86C7AC30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8599" y="3389372"/>
            <a:ext cx="4263614" cy="34686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4F37C7-1FBE-49D7-850C-829ABB130E00}"/>
              </a:ext>
            </a:extLst>
          </p:cNvPr>
          <p:cNvSpPr/>
          <p:nvPr/>
        </p:nvSpPr>
        <p:spPr>
          <a:xfrm>
            <a:off x="839788" y="4760739"/>
            <a:ext cx="4367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Time History Analysis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21BD32-FA55-4987-8FEB-316CCD0553F1}"/>
              </a:ext>
            </a:extLst>
          </p:cNvPr>
          <p:cNvSpPr/>
          <p:nvPr/>
        </p:nvSpPr>
        <p:spPr>
          <a:xfrm>
            <a:off x="3346653" y="5383075"/>
            <a:ext cx="2682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One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39788" y="2717695"/>
            <a:ext cx="3268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Static Analysis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351007" y="3270122"/>
            <a:ext cx="2682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SPO</a:t>
            </a:r>
            <a:endParaRPr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849719" y="323145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42818" y="5344410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605656" y="2990626"/>
            <a:ext cx="10758" cy="570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7885355" y="2054711"/>
            <a:ext cx="625736" cy="162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8412480" y="1011265"/>
            <a:ext cx="2291379" cy="491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22729" y="4231011"/>
            <a:ext cx="647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7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  <p:sp>
        <p:nvSpPr>
          <p:cNvPr id="7" name="文字方塊 6"/>
          <p:cNvSpPr txBox="1"/>
          <p:nvPr/>
        </p:nvSpPr>
        <p:spPr>
          <a:xfrm>
            <a:off x="1790899" y="2721934"/>
            <a:ext cx="3190938" cy="99706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Limit-State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86273" y="4157331"/>
            <a:ext cx="2652329" cy="69544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4% FEMA273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786273" y="4877982"/>
            <a:ext cx="3486275" cy="69544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2.5% SEAOC2000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47F8EF5-0936-476D-B299-BDB0EB4352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8781" y="0"/>
            <a:ext cx="4572763" cy="34295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D01942D-03DF-4223-ACD7-4399DDCE6DA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8782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5D5A13-94F5-4430-AB18-5B5C27014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IDA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0FA12D0-F881-47C9-BCC6-590FD25DE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960E616-8955-4BEC-86A3-128FDDDB041A}"/>
              </a:ext>
            </a:extLst>
          </p:cNvPr>
          <p:cNvSpPr txBox="1"/>
          <p:nvPr/>
        </p:nvSpPr>
        <p:spPr>
          <a:xfrm>
            <a:off x="1754862" y="928625"/>
            <a:ext cx="261546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1756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31755"/>
            <a:ext cx="6095238" cy="457142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895434" y="1731754"/>
            <a:ext cx="49789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Log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119" y="1149163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6174A4F-BEF3-4FAA-ACC7-14AF48BA4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B279D-CDA9-45D3-8E13-FC0D66537FE2}"/>
              </a:ext>
            </a:extLst>
          </p:cNvPr>
          <p:cNvSpPr txBox="1"/>
          <p:nvPr/>
        </p:nvSpPr>
        <p:spPr>
          <a:xfrm>
            <a:off x="7126514" y="2634938"/>
            <a:ext cx="4847772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Today’s Solution</a:t>
            </a:r>
          </a:p>
          <a:p>
            <a:pPr>
              <a:lnSpc>
                <a:spcPct val="90000"/>
              </a:lnSpc>
            </a:pPr>
            <a:r>
              <a:rPr lang="en-US" altLang="zh-TW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Fixed Bar-Cut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CFB3098C-1B69-4828-AC3D-0BDAAE42C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1513"/>
              </p:ext>
            </p:extLst>
          </p:nvPr>
        </p:nvGraphicFramePr>
        <p:xfrm>
          <a:off x="1948832" y="5475128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" name="Equation" r:id="rId5" imgW="203040" imgH="609480" progId="Equation.DSMT4">
                  <p:embed/>
                </p:oleObj>
              </mc:Choice>
              <mc:Fallback>
                <p:oleObj name="Equation" r:id="rId5" imgW="203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8832" y="5475128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882413"/>
              </p:ext>
            </p:extLst>
          </p:nvPr>
        </p:nvGraphicFramePr>
        <p:xfrm>
          <a:off x="2322131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2131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06501"/>
              </p:ext>
            </p:extLst>
          </p:nvPr>
        </p:nvGraphicFramePr>
        <p:xfrm>
          <a:off x="1749993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9993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638496" y="2156406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5638496" y="1650261"/>
            <a:ext cx="133466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CFB3098C-1B69-4828-AC3D-0BDAAE42C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924820"/>
              </p:ext>
            </p:extLst>
          </p:nvPr>
        </p:nvGraphicFramePr>
        <p:xfrm>
          <a:off x="4097228" y="5475128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" name="Equation" r:id="rId5" imgW="203040" imgH="609480" progId="Equation.DSMT4">
                  <p:embed/>
                </p:oleObj>
              </mc:Choice>
              <mc:Fallback>
                <p:oleObj name="Equation" r:id="rId5" imgW="203040" imgH="609480" progId="Equation.DSMT4">
                  <p:embed/>
                  <p:pic>
                    <p:nvPicPr>
                      <p:cNvPr id="8" name="物件 7">
                        <a:extLst>
                          <a:ext uri="{FF2B5EF4-FFF2-40B4-BE49-F238E27FC236}">
                            <a16:creationId xmlns:a16="http://schemas.microsoft.com/office/drawing/2014/main" id="{CFB3098C-1B69-4828-AC3D-0BDAAE42C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97228" y="5475128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932854"/>
              </p:ext>
            </p:extLst>
          </p:nvPr>
        </p:nvGraphicFramePr>
        <p:xfrm>
          <a:off x="3740514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0514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物件 21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126720"/>
              </p:ext>
            </p:extLst>
          </p:nvPr>
        </p:nvGraphicFramePr>
        <p:xfrm>
          <a:off x="4321428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21428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342468" y="2211054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88234" y="2855806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80159" y="1878986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45313" y="4379007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684902" y="451480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489497" y="4301096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9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Conclusion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Objective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Reduce Rebar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Condition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 dirty="0"/>
              <a:t>Long Span</a:t>
            </a:r>
          </a:p>
          <a:p>
            <a:r>
              <a:rPr lang="fr-FR" altLang="zh-TW" dirty="0"/>
              <a:t>Low Seismic</a:t>
            </a:r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232764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Construction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Today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or Future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200956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Verification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Capacity Close To Tradition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片版面配置區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2568" y="1731618"/>
            <a:ext cx="6095238" cy="4571429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Tradition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cxnSp>
        <p:nvCxnSpPr>
          <p:cNvPr id="8" name="直線單箭頭接點 7"/>
          <p:cNvCxnSpPr/>
          <p:nvPr/>
        </p:nvCxnSpPr>
        <p:spPr>
          <a:xfrm>
            <a:off x="6366254" y="1549400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378954" y="1155700"/>
            <a:ext cx="0" cy="161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334754" y="1143000"/>
            <a:ext cx="0" cy="172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6898169" y="2705100"/>
            <a:ext cx="1436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712495" y="2841308"/>
            <a:ext cx="1519006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7907" y="2408535"/>
            <a:ext cx="1334661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444854F0-6934-408D-B546-B5178951AC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439350"/>
              </p:ext>
            </p:extLst>
          </p:nvPr>
        </p:nvGraphicFramePr>
        <p:xfrm>
          <a:off x="8563659" y="1532477"/>
          <a:ext cx="204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" name="Equation" r:id="rId5" imgW="2044440" imgH="685800" progId="Equation.DSMT4">
                  <p:embed/>
                </p:oleObj>
              </mc:Choice>
              <mc:Fallback>
                <p:oleObj name="Equation" r:id="rId5" imgW="20444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63659" y="1532477"/>
                        <a:ext cx="2044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5B556B5B-4BDD-43D7-A6DD-70248B8F5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489366"/>
              </p:ext>
            </p:extLst>
          </p:nvPr>
        </p:nvGraphicFramePr>
        <p:xfrm>
          <a:off x="7521212" y="2744645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21212" y="2744645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16B78247-3427-448E-A054-F2489AA38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142604"/>
              </p:ext>
            </p:extLst>
          </p:nvPr>
        </p:nvGraphicFramePr>
        <p:xfrm>
          <a:off x="7208889" y="1250951"/>
          <a:ext cx="342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" name="Equation" r:id="rId9" imgW="342720" imgH="253800" progId="Equation.DSMT4">
                  <p:embed/>
                </p:oleObj>
              </mc:Choice>
              <mc:Fallback>
                <p:oleObj name="Equation" r:id="rId9" imgW="34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08889" y="1250951"/>
                        <a:ext cx="342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3981814D-5E33-407F-9C14-0FF119F5E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920946"/>
              </p:ext>
            </p:extLst>
          </p:nvPr>
        </p:nvGraphicFramePr>
        <p:xfrm>
          <a:off x="5380540" y="6114993"/>
          <a:ext cx="180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" name="Equation" r:id="rId11" imgW="181125" imgH="600016" progId="Equation.DSMT4">
                  <p:embed/>
                </p:oleObj>
              </mc:Choice>
              <mc:Fallback>
                <p:oleObj name="Equation" r:id="rId11" imgW="181125" imgH="6000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0540" y="6114993"/>
                        <a:ext cx="1809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物件 22">
            <a:extLst>
              <a:ext uri="{FF2B5EF4-FFF2-40B4-BE49-F238E27FC236}">
                <a16:creationId xmlns:a16="http://schemas.microsoft.com/office/drawing/2014/main" id="{A2A302A1-ECB9-4675-9DCB-3A8EE25F8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863920"/>
              </p:ext>
            </p:extLst>
          </p:nvPr>
        </p:nvGraphicFramePr>
        <p:xfrm>
          <a:off x="6802643" y="6114992"/>
          <a:ext cx="180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" name="Equation" r:id="rId13" imgW="181125" imgH="600016" progId="Equation.DSMT4">
                  <p:embed/>
                </p:oleObj>
              </mc:Choice>
              <mc:Fallback>
                <p:oleObj name="Equation" r:id="rId13" imgW="181125" imgH="600016" progId="Equation.DSMT4">
                  <p:embed/>
                  <p:pic>
                    <p:nvPicPr>
                      <p:cNvPr id="14" name="物件 13">
                        <a:extLst>
                          <a:ext uri="{FF2B5EF4-FFF2-40B4-BE49-F238E27FC236}">
                            <a16:creationId xmlns:a16="http://schemas.microsoft.com/office/drawing/2014/main" id="{3981814D-5E33-407F-9C14-0FF119F5E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02643" y="6114992"/>
                        <a:ext cx="1809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8706937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706937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296106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Mu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7" y="1704055"/>
            <a:ext cx="5852172" cy="43799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14" y="1704053"/>
            <a:ext cx="5852172" cy="437998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61097" y="1565915"/>
            <a:ext cx="521739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Hundreds Of Combo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26762" y="1565914"/>
            <a:ext cx="401167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Catch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Critical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Demand Combo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638603" y="3894047"/>
            <a:ext cx="457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064" y="2550120"/>
            <a:ext cx="1633120" cy="13013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42700" y="5826304"/>
            <a:ext cx="1081386" cy="393890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Length(m)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491907" y="5826304"/>
            <a:ext cx="1081386" cy="393890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Length(m)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0829" y="3729432"/>
                <a:ext cx="998928" cy="424732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9" y="3729432"/>
                <a:ext cx="998928" cy="424732"/>
              </a:xfrm>
              <a:prstGeom prst="rect">
                <a:avLst/>
              </a:prstGeom>
              <a:blipFill>
                <a:blip r:embed="rId5"/>
                <a:stretch>
                  <a:fillRect l="-4878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278757" y="3729432"/>
                <a:ext cx="998927" cy="424732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57" y="3729432"/>
                <a:ext cx="998927" cy="424732"/>
              </a:xfrm>
              <a:prstGeom prst="rect">
                <a:avLst/>
              </a:prstGeom>
              <a:blipFill>
                <a:blip r:embed="rId6"/>
                <a:stretch>
                  <a:fillRect l="-4878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39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922519" cy="1311128"/>
          </a:xfrm>
        </p:spPr>
        <p:txBody>
          <a:bodyPr/>
          <a:lstStyle/>
          <a:p>
            <a:r>
              <a:rPr lang="en-US" altLang="zh-TW" dirty="0"/>
              <a:t>Flexural Reinforcement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6864" y="1960875"/>
            <a:ext cx="3852709" cy="2408369"/>
          </a:xfrm>
          <a:prstGeom prst="rect">
            <a:avLst/>
          </a:prstGeom>
        </p:spPr>
      </p:pic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4C86971B-3ED9-46B4-B240-39706E97B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14943"/>
              </p:ext>
            </p:extLst>
          </p:nvPr>
        </p:nvGraphicFramePr>
        <p:xfrm>
          <a:off x="7032173" y="1971528"/>
          <a:ext cx="299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8" name="Equation" r:id="rId5" imgW="2997000" imgH="863280" progId="Equation.DSMT4">
                  <p:embed/>
                </p:oleObj>
              </mc:Choice>
              <mc:Fallback>
                <p:oleObj name="Equation" r:id="rId5" imgW="29970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2173" y="1971528"/>
                        <a:ext cx="29972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4257F66D-BBB8-4323-B2CB-FAB20E1EC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427952"/>
              </p:ext>
            </p:extLst>
          </p:nvPr>
        </p:nvGraphicFramePr>
        <p:xfrm>
          <a:off x="7032173" y="3172679"/>
          <a:ext cx="265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9" name="Equation" r:id="rId7" imgW="2654280" imgH="1015920" progId="Equation.DSMT4">
                  <p:embed/>
                </p:oleObj>
              </mc:Choice>
              <mc:Fallback>
                <p:oleObj name="Equation" r:id="rId7" imgW="265428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2173" y="3172679"/>
                        <a:ext cx="26543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00D93A-8CD2-40B3-B89C-4402CB7B2F76}"/>
              </a:ext>
            </a:extLst>
          </p:cNvPr>
          <p:cNvCxnSpPr/>
          <p:nvPr/>
        </p:nvCxnSpPr>
        <p:spPr>
          <a:xfrm>
            <a:off x="5660573" y="3165059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4081268"/>
            <a:ext cx="6095238" cy="457142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898333" y="6136149"/>
            <a:ext cx="145488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Min: 2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8653080" y="4805916"/>
            <a:ext cx="0" cy="15504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511577"/>
              </p:ext>
            </p:extLst>
          </p:nvPr>
        </p:nvGraphicFramePr>
        <p:xfrm>
          <a:off x="8881895" y="5276333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0" name="Equation" r:id="rId10" imgW="203040" imgH="609480" progId="Equation.DSMT4">
                  <p:embed/>
                </p:oleObj>
              </mc:Choice>
              <mc:Fallback>
                <p:oleObj name="Equation" r:id="rId10" imgW="203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81895" y="5276333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007444" y="4734072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</a:rPr>
              <a:t>- Demand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3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12239</TotalTime>
  <Words>1126</Words>
  <Application>Microsoft Macintosh PowerPoint</Application>
  <PresentationFormat>寬螢幕</PresentationFormat>
  <Paragraphs>503</Paragraphs>
  <Slides>51</Slides>
  <Notes>25</Notes>
  <HiddenSlides>3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8" baseType="lpstr">
      <vt:lpstr>Segoe UI</vt:lpstr>
      <vt:lpstr>Segoe UI Light</vt:lpstr>
      <vt:lpstr>Arial</vt:lpstr>
      <vt:lpstr>Calibri</vt:lpstr>
      <vt:lpstr>Cambria Math</vt:lpstr>
      <vt:lpstr>Office Theme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乃宥然</cp:lastModifiedBy>
  <cp:revision>674</cp:revision>
  <dcterms:created xsi:type="dcterms:W3CDTF">2015-10-12T10:51:44Z</dcterms:created>
  <dcterms:modified xsi:type="dcterms:W3CDTF">2019-05-22T09:59:27Z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