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314" r:id="rId5"/>
    <p:sldId id="315" r:id="rId6"/>
    <p:sldId id="325" r:id="rId7"/>
    <p:sldId id="326" r:id="rId8"/>
    <p:sldId id="321" r:id="rId9"/>
    <p:sldId id="319" r:id="rId10"/>
    <p:sldId id="320" r:id="rId11"/>
    <p:sldId id="322" r:id="rId12"/>
    <p:sldId id="324" r:id="rId13"/>
    <p:sldId id="323" r:id="rId14"/>
    <p:sldId id="318" r:id="rId15"/>
    <p:sldId id="316" r:id="rId16"/>
    <p:sldId id="31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120" y="1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Time History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989" y="2298871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2298871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3497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283497" cy="3429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97" y="1485945"/>
            <a:ext cx="5126857" cy="1355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84" y="1"/>
            <a:ext cx="5143870" cy="14039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483" y="2841369"/>
            <a:ext cx="4609595" cy="40166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3831" y="2688372"/>
            <a:ext cx="2613713" cy="41696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1190"/>
          <a:stretch/>
        </p:blipFill>
        <p:spPr>
          <a:xfrm>
            <a:off x="8993831" y="0"/>
            <a:ext cx="3198169" cy="2685714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8993831" y="2275367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993831" y="2523996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7500" y="1756610"/>
            <a:ext cx="5344500" cy="4004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217888" y="3338623"/>
            <a:ext cx="1499191" cy="14991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94" y="180445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3669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3669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1063254" y="1275906"/>
            <a:ext cx="4093428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梁鋼筋配置之最佳化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方法</a:t>
            </a:r>
            <a:endParaRPr lang="en-US" altLang="zh-TW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梁受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之最佳切斷點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分界區域探討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63254" y="2913317"/>
            <a:ext cx="4606389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鋼筋配置最佳化之效益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量化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4.2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影響最佳化效益之參數與條件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4.3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結構數值模型建立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4.4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切斷點效益評估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分界區域效益評估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實際建物之數值模型驗證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4.7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施工成本與材料成本初步評估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26098" y="4160222"/>
            <a:ext cx="4766690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solidFill>
                  <a:schemeClr val="accent1"/>
                </a:solidFill>
              </a:rPr>
              <a:t>梁鋼筋配置最佳化</a:t>
            </a:r>
            <a:r>
              <a:rPr lang="zh-TW" altLang="en-US" sz="2000" dirty="0"/>
              <a:t>應用於施工可行性評估 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6099" y="4880351"/>
            <a:ext cx="4599139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Feasibility of </a:t>
            </a:r>
            <a:r>
              <a:rPr lang="en-US" altLang="zh-TW" sz="2000" dirty="0">
                <a:solidFill>
                  <a:schemeClr val="accent1"/>
                </a:solidFill>
              </a:rPr>
              <a:t>Optimization Beam Reinforcement </a:t>
            </a:r>
          </a:p>
          <a:p>
            <a:pPr>
              <a:lnSpc>
                <a:spcPct val="120000"/>
              </a:lnSpc>
            </a:pPr>
            <a:r>
              <a:rPr lang="en-US" altLang="zh-TW" sz="2000" dirty="0"/>
              <a:t>for Construction Application 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6098" y="1988296"/>
            <a:ext cx="459914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Feasibility of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Multi-Cut-Off Rebar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Construction Application</a:t>
            </a: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8973878" y="2939902"/>
            <a:ext cx="0" cy="9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26098" y="1280500"/>
            <a:ext cx="4196020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之最佳化研究與數值驗證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2FAA4F-7F2D-DD4F-81F5-AF89E2777A9A}"/>
              </a:ext>
            </a:extLst>
          </p:cNvPr>
          <p:cNvSpPr txBox="1"/>
          <p:nvPr/>
        </p:nvSpPr>
        <p:spPr>
          <a:xfrm>
            <a:off x="1063254" y="5921231"/>
            <a:ext cx="2811026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</a:t>
            </a: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非線性研究</a:t>
            </a:r>
            <a:r>
              <a:rPr kumimoji="1" lang="zh-CN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驗證</a:t>
            </a:r>
            <a:endParaRPr kumimoji="1"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量化研究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9" y="2004866"/>
            <a:ext cx="4227882" cy="143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4155261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33" y="1966733"/>
            <a:ext cx="5296782" cy="14681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633" y="4161541"/>
            <a:ext cx="5296782" cy="1468133"/>
          </a:xfrm>
          <a:prstGeom prst="rect">
            <a:avLst/>
          </a:prstGeom>
        </p:spPr>
      </p:pic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69960"/>
              </p:ext>
            </p:extLst>
          </p:nvPr>
        </p:nvGraphicFramePr>
        <p:xfrm>
          <a:off x="7478674" y="485795"/>
          <a:ext cx="2552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2552400" imgH="1117440" progId="Equation.DSMT4">
                  <p:embed/>
                </p:oleObj>
              </mc:Choice>
              <mc:Fallback>
                <p:oleObj name="Equation" r:id="rId7" imgW="25524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8674" y="485795"/>
                        <a:ext cx="25527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7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非線性驗證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79" y="4155261"/>
            <a:ext cx="4227882" cy="14395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4" y="1999000"/>
            <a:ext cx="4227882" cy="143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BA78B9E-BB6A-1E48-AD51-710137370919}"/>
              </a:ext>
            </a:extLst>
          </p:cNvPr>
          <p:cNvSpPr txBox="1"/>
          <p:nvPr/>
        </p:nvSpPr>
        <p:spPr>
          <a:xfrm>
            <a:off x="5715000" y="3416660"/>
            <a:ext cx="1118255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折減最多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40E93B-A44F-C740-9F4F-F840496371A6}"/>
              </a:ext>
            </a:extLst>
          </p:cNvPr>
          <p:cNvSpPr txBox="1"/>
          <p:nvPr/>
        </p:nvSpPr>
        <p:spPr>
          <a:xfrm>
            <a:off x="5715000" y="2328863"/>
            <a:ext cx="1631216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近乎沒有折減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4BEB97-FE0A-8C49-B90D-F3DC0A8DC8E2}"/>
              </a:ext>
            </a:extLst>
          </p:cNvPr>
          <p:cNvSpPr txBox="1"/>
          <p:nvPr/>
        </p:nvSpPr>
        <p:spPr>
          <a:xfrm>
            <a:off x="5715000" y="2872136"/>
            <a:ext cx="1631216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折減介於中間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7BEB2260-630A-5D47-8400-AAF5384E6FD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72025" y="2546423"/>
            <a:ext cx="942975" cy="21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C01A1ABD-4305-3A4E-A4D3-09CC53297CD8}"/>
              </a:ext>
            </a:extLst>
          </p:cNvPr>
          <p:cNvCxnSpPr>
            <a:endCxn id="7" idx="1"/>
          </p:cNvCxnSpPr>
          <p:nvPr/>
        </p:nvCxnSpPr>
        <p:spPr>
          <a:xfrm>
            <a:off x="4772025" y="3089695"/>
            <a:ext cx="9429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37285A06-5CEE-B84B-9F61-6A0B0EFC7BCE}"/>
              </a:ext>
            </a:extLst>
          </p:cNvPr>
          <p:cNvCxnSpPr>
            <a:endCxn id="3" idx="1"/>
          </p:cNvCxnSpPr>
          <p:nvPr/>
        </p:nvCxnSpPr>
        <p:spPr>
          <a:xfrm>
            <a:off x="4772025" y="3307255"/>
            <a:ext cx="942975" cy="326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9909729" cy="701731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r>
              <a:rPr lang="zh-TW" altLang="en-US" dirty="0"/>
              <a:t>不穩定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2298875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298872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11299" y="1784332"/>
            <a:ext cx="10107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31619" y="1784332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2471295"/>
            <a:ext cx="6096000" cy="33518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6" y="2580631"/>
            <a:ext cx="6029015" cy="31822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11299" y="1996982"/>
            <a:ext cx="10107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1619" y="1996982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826286" cy="2048766"/>
          </a:xfrm>
        </p:spPr>
        <p:txBody>
          <a:bodyPr/>
          <a:lstStyle/>
          <a:p>
            <a:r>
              <a:rPr lang="en-US" altLang="zh-TW" dirty="0"/>
              <a:t>Modal Pushover Analysis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349" y="2299189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150" y="2299185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73689" y="1871760"/>
            <a:ext cx="8858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32490" y="1871760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F5CFA2A-5170-5741-B707-984890419611}"/>
              </a:ext>
            </a:extLst>
          </p:cNvPr>
          <p:cNvSpPr/>
          <p:nvPr/>
        </p:nvSpPr>
        <p:spPr>
          <a:xfrm>
            <a:off x="1512504" y="2299185"/>
            <a:ext cx="1186366" cy="11863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189" y="0"/>
            <a:ext cx="5141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136</Words>
  <Application>Microsoft Macintosh PowerPoint</Application>
  <PresentationFormat>寬螢幕</PresentationFormat>
  <Paragraphs>61</Paragraphs>
  <Slides>13</Slides>
  <Notes>3</Notes>
  <HiddenSlides>3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Segoe UI</vt:lpstr>
      <vt:lpstr>Segoe UI Light</vt:lpstr>
      <vt:lpstr>Arial</vt:lpstr>
      <vt:lpstr>Calibri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699</cp:revision>
  <dcterms:created xsi:type="dcterms:W3CDTF">2015-10-12T10:51:44Z</dcterms:created>
  <dcterms:modified xsi:type="dcterms:W3CDTF">2019-05-31T02:43:32Z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