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314" r:id="rId5"/>
    <p:sldId id="370" r:id="rId6"/>
    <p:sldId id="373" r:id="rId7"/>
    <p:sldId id="371" r:id="rId8"/>
    <p:sldId id="372" r:id="rId9"/>
    <p:sldId id="375" r:id="rId10"/>
    <p:sldId id="374" r:id="rId11"/>
    <p:sldId id="340" r:id="rId12"/>
    <p:sldId id="348" r:id="rId13"/>
    <p:sldId id="376" r:id="rId14"/>
    <p:sldId id="349" r:id="rId15"/>
    <p:sldId id="355" r:id="rId16"/>
    <p:sldId id="367" r:id="rId17"/>
    <p:sldId id="356" r:id="rId18"/>
    <p:sldId id="377" r:id="rId19"/>
    <p:sldId id="328" r:id="rId20"/>
    <p:sldId id="339" r:id="rId21"/>
    <p:sldId id="329" r:id="rId22"/>
    <p:sldId id="369" r:id="rId23"/>
    <p:sldId id="378" r:id="rId24"/>
    <p:sldId id="351" r:id="rId25"/>
    <p:sldId id="353" r:id="rId26"/>
    <p:sldId id="330" r:id="rId27"/>
    <p:sldId id="368" r:id="rId28"/>
    <p:sldId id="352" r:id="rId29"/>
    <p:sldId id="354" r:id="rId30"/>
    <p:sldId id="379" r:id="rId31"/>
    <p:sldId id="366" r:id="rId32"/>
    <p:sldId id="362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6"/>
    <a:srgbClr val="F7F7F7"/>
    <a:srgbClr val="C6C6C6"/>
    <a:srgbClr val="E7E6E6"/>
    <a:srgbClr val="1ABC9C"/>
    <a:srgbClr val="FFFFFF"/>
    <a:srgbClr val="F8F8F8"/>
    <a:srgbClr val="FE1359"/>
    <a:srgbClr val="FAF8F9"/>
    <a:srgbClr val="F9E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81356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VbaProject\20180126_SmartCut\Models\LowSeimic%204Floor%2012M\01_1%20&#19968;&#33324;&#22320;&#21312;&#22320;&#38663;&#21147;&#35336;&#31639;%20v2017071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886448404475759E-2"/>
          <c:y val="5.1400554097404488E-2"/>
          <c:w val="0.86944652971010206"/>
          <c:h val="0.8326195683872849"/>
        </c:manualLayout>
      </c:layout>
      <c:scatterChart>
        <c:scatterStyle val="lineMarker"/>
        <c:varyColors val="0"/>
        <c:ser>
          <c:idx val="0"/>
          <c:order val="0"/>
          <c:tx>
            <c:strRef>
              <c:f>耐震_Spectrum!$B$65</c:f>
              <c:strCache>
                <c:ptCount val="1"/>
                <c:pt idx="0">
                  <c:v>SaD</c:v>
                </c:pt>
              </c:strCache>
            </c:strRef>
          </c:tx>
          <c:marker>
            <c:symbol val="none"/>
          </c:marker>
          <c:xVal>
            <c:numRef>
              <c:f>耐震_Spectrum!$A$66:$A$112</c:f>
              <c:numCache>
                <c:formatCode>0.000_ </c:formatCode>
                <c:ptCount val="47"/>
                <c:pt idx="0">
                  <c:v>0</c:v>
                </c:pt>
                <c:pt idx="1">
                  <c:v>0.16875000000000001</c:v>
                </c:pt>
                <c:pt idx="2">
                  <c:v>0.84375</c:v>
                </c:pt>
                <c:pt idx="3">
                  <c:v>0.94374999999999998</c:v>
                </c:pt>
                <c:pt idx="4">
                  <c:v>1.04375</c:v>
                </c:pt>
                <c:pt idx="5">
                  <c:v>1.14375</c:v>
                </c:pt>
                <c:pt idx="6">
                  <c:v>1.2437500000000001</c:v>
                </c:pt>
                <c:pt idx="7">
                  <c:v>1.3437500000000002</c:v>
                </c:pt>
                <c:pt idx="8">
                  <c:v>1.4437500000000003</c:v>
                </c:pt>
                <c:pt idx="9">
                  <c:v>1.5437500000000004</c:v>
                </c:pt>
                <c:pt idx="10">
                  <c:v>1.6437500000000005</c:v>
                </c:pt>
                <c:pt idx="11">
                  <c:v>1.7437500000000006</c:v>
                </c:pt>
                <c:pt idx="12">
                  <c:v>1.8437500000000007</c:v>
                </c:pt>
                <c:pt idx="13">
                  <c:v>1.9437500000000008</c:v>
                </c:pt>
                <c:pt idx="14">
                  <c:v>2.0437500000000006</c:v>
                </c:pt>
                <c:pt idx="15">
                  <c:v>2.1437500000000007</c:v>
                </c:pt>
                <c:pt idx="16">
                  <c:v>2.2437500000000008</c:v>
                </c:pt>
                <c:pt idx="17">
                  <c:v>2.3437500000000009</c:v>
                </c:pt>
                <c:pt idx="18">
                  <c:v>2.443750000000001</c:v>
                </c:pt>
                <c:pt idx="19">
                  <c:v>2.5437500000000011</c:v>
                </c:pt>
                <c:pt idx="20">
                  <c:v>2.6437500000000012</c:v>
                </c:pt>
                <c:pt idx="21">
                  <c:v>2.7437500000000012</c:v>
                </c:pt>
                <c:pt idx="22">
                  <c:v>2.8437500000000013</c:v>
                </c:pt>
                <c:pt idx="23">
                  <c:v>2.9437500000000014</c:v>
                </c:pt>
                <c:pt idx="24">
                  <c:v>3.0437500000000015</c:v>
                </c:pt>
                <c:pt idx="25">
                  <c:v>3.1437500000000016</c:v>
                </c:pt>
                <c:pt idx="26">
                  <c:v>3.2437500000000017</c:v>
                </c:pt>
                <c:pt idx="27">
                  <c:v>3.3437500000000018</c:v>
                </c:pt>
                <c:pt idx="28">
                  <c:v>3.4437500000000019</c:v>
                </c:pt>
                <c:pt idx="29">
                  <c:v>3.543750000000002</c:v>
                </c:pt>
                <c:pt idx="30">
                  <c:v>3.643750000000002</c:v>
                </c:pt>
                <c:pt idx="31">
                  <c:v>3.7437500000000021</c:v>
                </c:pt>
                <c:pt idx="32">
                  <c:v>3.8437500000000022</c:v>
                </c:pt>
                <c:pt idx="33">
                  <c:v>3.9437500000000023</c:v>
                </c:pt>
                <c:pt idx="34">
                  <c:v>4.043750000000002</c:v>
                </c:pt>
                <c:pt idx="35">
                  <c:v>4.1437500000000016</c:v>
                </c:pt>
                <c:pt idx="36">
                  <c:v>4.2437500000000012</c:v>
                </c:pt>
                <c:pt idx="37">
                  <c:v>4.3437500000000009</c:v>
                </c:pt>
                <c:pt idx="38">
                  <c:v>4.4437500000000005</c:v>
                </c:pt>
                <c:pt idx="39">
                  <c:v>4.5437500000000002</c:v>
                </c:pt>
                <c:pt idx="40">
                  <c:v>4.6437499999999998</c:v>
                </c:pt>
                <c:pt idx="41">
                  <c:v>4.7437499999999995</c:v>
                </c:pt>
                <c:pt idx="42">
                  <c:v>4.8437499999999991</c:v>
                </c:pt>
                <c:pt idx="43">
                  <c:v>4.9437499999999988</c:v>
                </c:pt>
                <c:pt idx="44">
                  <c:v>5.0437499999999984</c:v>
                </c:pt>
                <c:pt idx="45">
                  <c:v>5.143749999999998</c:v>
                </c:pt>
                <c:pt idx="46">
                  <c:v>5.2437499999999977</c:v>
                </c:pt>
              </c:numCache>
            </c:numRef>
          </c:xVal>
          <c:yVal>
            <c:numRef>
              <c:f>耐震_Spectrum!$B$66:$B$112</c:f>
              <c:numCache>
                <c:formatCode>0.000_ </c:formatCode>
                <c:ptCount val="47"/>
                <c:pt idx="0">
                  <c:v>0.32000000000000006</c:v>
                </c:pt>
                <c:pt idx="1">
                  <c:v>0.8</c:v>
                </c:pt>
                <c:pt idx="2">
                  <c:v>0.8</c:v>
                </c:pt>
                <c:pt idx="3">
                  <c:v>0.7152317880794703</c:v>
                </c:pt>
                <c:pt idx="4">
                  <c:v>0.64670658682634741</c:v>
                </c:pt>
                <c:pt idx="5">
                  <c:v>0.5901639344262295</c:v>
                </c:pt>
                <c:pt idx="6">
                  <c:v>0.542713567839196</c:v>
                </c:pt>
                <c:pt idx="7">
                  <c:v>0.50232558139534877</c:v>
                </c:pt>
                <c:pt idx="8">
                  <c:v>0.46753246753246747</c:v>
                </c:pt>
                <c:pt idx="9">
                  <c:v>0.43724696356275294</c:v>
                </c:pt>
                <c:pt idx="10">
                  <c:v>0.41064638783269952</c:v>
                </c:pt>
                <c:pt idx="11">
                  <c:v>0.38709677419354827</c:v>
                </c:pt>
                <c:pt idx="12">
                  <c:v>0.36610169491525413</c:v>
                </c:pt>
                <c:pt idx="13">
                  <c:v>0.34726688102893877</c:v>
                </c:pt>
                <c:pt idx="14">
                  <c:v>0.33027522935779807</c:v>
                </c:pt>
                <c:pt idx="15">
                  <c:v>0.32000000000000006</c:v>
                </c:pt>
                <c:pt idx="16">
                  <c:v>0.32000000000000006</c:v>
                </c:pt>
                <c:pt idx="17">
                  <c:v>0.32000000000000006</c:v>
                </c:pt>
                <c:pt idx="18">
                  <c:v>0.32000000000000006</c:v>
                </c:pt>
                <c:pt idx="19">
                  <c:v>0.32000000000000006</c:v>
                </c:pt>
                <c:pt idx="20">
                  <c:v>0.32000000000000006</c:v>
                </c:pt>
                <c:pt idx="21">
                  <c:v>0.32000000000000006</c:v>
                </c:pt>
                <c:pt idx="22">
                  <c:v>0.32000000000000006</c:v>
                </c:pt>
                <c:pt idx="23">
                  <c:v>0.32000000000000006</c:v>
                </c:pt>
                <c:pt idx="24">
                  <c:v>0.32000000000000006</c:v>
                </c:pt>
                <c:pt idx="25">
                  <c:v>0.32000000000000006</c:v>
                </c:pt>
                <c:pt idx="26">
                  <c:v>0.32000000000000006</c:v>
                </c:pt>
                <c:pt idx="27">
                  <c:v>0.32000000000000006</c:v>
                </c:pt>
                <c:pt idx="28">
                  <c:v>0.32000000000000006</c:v>
                </c:pt>
                <c:pt idx="29">
                  <c:v>0.32000000000000006</c:v>
                </c:pt>
                <c:pt idx="30">
                  <c:v>0.32000000000000006</c:v>
                </c:pt>
                <c:pt idx="31">
                  <c:v>0.32000000000000006</c:v>
                </c:pt>
                <c:pt idx="32">
                  <c:v>0.32000000000000006</c:v>
                </c:pt>
                <c:pt idx="33">
                  <c:v>0.32000000000000006</c:v>
                </c:pt>
                <c:pt idx="34">
                  <c:v>0.32000000000000006</c:v>
                </c:pt>
                <c:pt idx="35">
                  <c:v>0.32000000000000006</c:v>
                </c:pt>
                <c:pt idx="36">
                  <c:v>0.32000000000000006</c:v>
                </c:pt>
                <c:pt idx="37">
                  <c:v>0.32000000000000006</c:v>
                </c:pt>
                <c:pt idx="38">
                  <c:v>0.32000000000000006</c:v>
                </c:pt>
                <c:pt idx="39">
                  <c:v>0.32000000000000006</c:v>
                </c:pt>
                <c:pt idx="40">
                  <c:v>0.32000000000000006</c:v>
                </c:pt>
                <c:pt idx="41">
                  <c:v>0.32000000000000006</c:v>
                </c:pt>
                <c:pt idx="42">
                  <c:v>0.32000000000000006</c:v>
                </c:pt>
                <c:pt idx="43">
                  <c:v>0.32000000000000006</c:v>
                </c:pt>
                <c:pt idx="44">
                  <c:v>0.32000000000000006</c:v>
                </c:pt>
                <c:pt idx="45">
                  <c:v>0.32000000000000006</c:v>
                </c:pt>
                <c:pt idx="46">
                  <c:v>0.32000000000000006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31-4BA5-9758-C5C2D2AB998D}"/>
            </c:ext>
          </c:extLst>
        </c:ser>
        <c:ser>
          <c:idx val="1"/>
          <c:order val="1"/>
          <c:tx>
            <c:strRef>
              <c:f>耐震_Spectrum!$M$44</c:f>
              <c:strCache>
                <c:ptCount val="1"/>
                <c:pt idx="0">
                  <c:v>Tx</c:v>
                </c:pt>
              </c:strCache>
            </c:strRef>
          </c:tx>
          <c:spPr>
            <a:ln>
              <a:prstDash val="dashDot"/>
            </a:ln>
          </c:spPr>
          <c:marker>
            <c:symbol val="none"/>
          </c:marker>
          <c:xVal>
            <c:numRef>
              <c:f>耐震_Spectrum!$M$45:$M$46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耐震_Spectrum!$N$45:$N$46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31-4BA5-9758-C5C2D2AB998D}"/>
            </c:ext>
          </c:extLst>
        </c:ser>
        <c:ser>
          <c:idx val="2"/>
          <c:order val="2"/>
          <c:tx>
            <c:strRef>
              <c:f>耐震_Spectrum!$O$44</c:f>
              <c:strCache>
                <c:ptCount val="1"/>
                <c:pt idx="0">
                  <c:v>Ty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耐震_Spectrum!$O$45:$O$46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耐震_Spectrum!$P$45:$P$46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31-4BA5-9758-C5C2D2AB998D}"/>
            </c:ext>
          </c:extLst>
        </c:ser>
        <c:ser>
          <c:idx val="3"/>
          <c:order val="3"/>
          <c:tx>
            <c:strRef>
              <c:f>耐震_Spectrum!$Q$44</c:f>
              <c:strCache>
                <c:ptCount val="1"/>
                <c:pt idx="0">
                  <c:v>1.4Tcode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耐震_Spectrum!$Q$45:$Q$46</c:f>
              <c:numCache>
                <c:formatCode>General</c:formatCode>
                <c:ptCount val="2"/>
                <c:pt idx="0">
                  <c:v>0.80230414115503668</c:v>
                </c:pt>
                <c:pt idx="1">
                  <c:v>0.80230414115503668</c:v>
                </c:pt>
              </c:numCache>
            </c:numRef>
          </c:xVal>
          <c:yVal>
            <c:numRef>
              <c:f>耐震_Spectrum!$R$45:$R$46</c:f>
              <c:numCache>
                <c:formatCode>General</c:formatCode>
                <c:ptCount val="2"/>
                <c:pt idx="0">
                  <c:v>0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831-4BA5-9758-C5C2D2AB9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1862559"/>
        <c:axId val="1"/>
      </c:scatterChart>
      <c:valAx>
        <c:axId val="1591862559"/>
        <c:scaling>
          <c:orientation val="minMax"/>
          <c:max val="5"/>
          <c:min val="0"/>
        </c:scaling>
        <c:delete val="0"/>
        <c:axPos val="b"/>
        <c:majorGridlines/>
        <c:numFmt formatCode="0.00_ 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  <c:majorUnit val="0.5"/>
      </c:valAx>
      <c:valAx>
        <c:axId val="1"/>
        <c:scaling>
          <c:orientation val="minMax"/>
          <c:min val="0"/>
        </c:scaling>
        <c:delete val="0"/>
        <c:axPos val="l"/>
        <c:majorGridlines/>
        <c:numFmt formatCode="0.000_ 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1591862559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9108280254777066"/>
          <c:y val="0.10069444444444445"/>
          <c:w val="0.25477707006369421"/>
          <c:h val="0.33333333333333337"/>
        </c:manualLayout>
      </c:layout>
      <c:overlay val="0"/>
      <c:spPr>
        <a:noFill/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TW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35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定義非線性驗證的邊界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81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比較 </a:t>
            </a:r>
            <a:r>
              <a:rPr lang="en-US" altLang="zh-TW" dirty="0" smtClean="0"/>
              <a:t>Ra,</a:t>
            </a:r>
            <a:r>
              <a:rPr lang="en-US" altLang="zh-TW" baseline="0" dirty="0" smtClean="0"/>
              <a:t> R</a:t>
            </a:r>
            <a:r>
              <a:rPr lang="zh-TW" altLang="en-US" dirty="0" smtClean="0"/>
              <a:t> 值</a:t>
            </a:r>
            <a:endParaRPr lang="en-US" altLang="zh-TW" dirty="0" smtClean="0"/>
          </a:p>
          <a:p>
            <a:r>
              <a:rPr lang="en-US" altLang="zh-TW" dirty="0" smtClean="0"/>
              <a:t>DBE, MCE </a:t>
            </a:r>
            <a:r>
              <a:rPr lang="zh-TW" altLang="en-US" dirty="0" smtClean="0"/>
              <a:t>的性能績效點對應到 </a:t>
            </a:r>
            <a:r>
              <a:rPr lang="en-US" altLang="zh-TW" dirty="0" err="1" smtClean="0"/>
              <a:t>delta_u</a:t>
            </a:r>
            <a:endParaRPr lang="en-US" altLang="zh-TW" dirty="0" smtClean="0"/>
          </a:p>
          <a:p>
            <a:r>
              <a:rPr lang="zh-TW" altLang="en-US" dirty="0" smtClean="0"/>
              <a:t>雙線性化找到 </a:t>
            </a:r>
            <a:r>
              <a:rPr lang="en-US" altLang="zh-TW" dirty="0" err="1" smtClean="0"/>
              <a:t>delta_y,eff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2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0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35.wmf"/><Relationship Id="rId3" Type="http://schemas.openxmlformats.org/officeDocument/2006/relationships/image" Target="../media/image36.e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31.w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emf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5.wmf"/><Relationship Id="rId3" Type="http://schemas.openxmlformats.org/officeDocument/2006/relationships/image" Target="../media/image48.e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44.w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490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emf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(16)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6521" y="1"/>
            <a:ext cx="6403767" cy="34289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1902" y="3429000"/>
            <a:ext cx="6314271" cy="3429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92867" y="1562985"/>
            <a:ext cx="77361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92867" y="4716075"/>
            <a:ext cx="77361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9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0124" y="1906474"/>
            <a:ext cx="5533501" cy="4144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243" y="1902804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900714" cy="2048766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577559"/>
              </p:ext>
            </p:extLst>
          </p:nvPr>
        </p:nvGraphicFramePr>
        <p:xfrm>
          <a:off x="1998663" y="2967038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8663" y="2967038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679641"/>
              </p:ext>
            </p:extLst>
          </p:nvPr>
        </p:nvGraphicFramePr>
        <p:xfrm>
          <a:off x="3132138" y="2468563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7" imgW="876240" imgH="241200" progId="Equation.DSMT4">
                  <p:embed/>
                </p:oleObj>
              </mc:Choice>
              <mc:Fallback>
                <p:oleObj name="Equation" r:id="rId7" imgW="87624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2138" y="2468563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84910"/>
              </p:ext>
            </p:extLst>
          </p:nvPr>
        </p:nvGraphicFramePr>
        <p:xfrm>
          <a:off x="5921060" y="4762647"/>
          <a:ext cx="1028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9" imgW="1028520" imgH="241200" progId="Equation.DSMT4">
                  <p:embed/>
                </p:oleObj>
              </mc:Choice>
              <mc:Fallback>
                <p:oleObj name="Equation" r:id="rId9" imgW="102852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1060" y="4762647"/>
                        <a:ext cx="1028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05892"/>
              </p:ext>
            </p:extLst>
          </p:nvPr>
        </p:nvGraphicFramePr>
        <p:xfrm>
          <a:off x="7369175" y="4252913"/>
          <a:ext cx="914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11" imgW="914400" imgH="241200" progId="Equation.DSMT4">
                  <p:embed/>
                </p:oleObj>
              </mc:Choice>
              <mc:Fallback>
                <p:oleObj name="Equation" r:id="rId11" imgW="914400" imgH="2412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69175" y="4252913"/>
                        <a:ext cx="914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274777"/>
              </p:ext>
            </p:extLst>
          </p:nvPr>
        </p:nvGraphicFramePr>
        <p:xfrm>
          <a:off x="9793570" y="906243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13" imgW="1002960" imgH="241200" progId="Equation.DSMT4">
                  <p:embed/>
                </p:oleObj>
              </mc:Choice>
              <mc:Fallback>
                <p:oleObj name="Equation" r:id="rId13" imgW="100296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93570" y="906243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083113"/>
              </p:ext>
            </p:extLst>
          </p:nvPr>
        </p:nvGraphicFramePr>
        <p:xfrm>
          <a:off x="9812338" y="1411288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15" imgW="876240" imgH="241200" progId="Equation.DSMT4">
                  <p:embed/>
                </p:oleObj>
              </mc:Choice>
              <mc:Fallback>
                <p:oleObj name="Equation" r:id="rId15" imgW="876240" imgH="2412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12338" y="1411288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54316"/>
              </p:ext>
            </p:extLst>
          </p:nvPr>
        </p:nvGraphicFramePr>
        <p:xfrm>
          <a:off x="8144890" y="1134024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17" imgW="609480" imgH="241200" progId="Equation.DSMT4">
                  <p:embed/>
                </p:oleObj>
              </mc:Choice>
              <mc:Fallback>
                <p:oleObj name="Equation" r:id="rId17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44890" y="1134024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單箭頭接點 21"/>
          <p:cNvCxnSpPr/>
          <p:nvPr/>
        </p:nvCxnSpPr>
        <p:spPr>
          <a:xfrm>
            <a:off x="8941982" y="1254674"/>
            <a:ext cx="57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0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6997" y="1909893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Multiple 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171258"/>
              </p:ext>
            </p:extLst>
          </p:nvPr>
        </p:nvGraphicFramePr>
        <p:xfrm>
          <a:off x="7958138" y="2671763"/>
          <a:ext cx="1016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4" imgW="1015920" imgH="241200" progId="Equation.DSMT4">
                  <p:embed/>
                </p:oleObj>
              </mc:Choice>
              <mc:Fallback>
                <p:oleObj name="Equation" r:id="rId4" imgW="1015920" imgH="24120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58138" y="2671763"/>
                        <a:ext cx="1016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588508"/>
              </p:ext>
            </p:extLst>
          </p:nvPr>
        </p:nvGraphicFramePr>
        <p:xfrm>
          <a:off x="9812338" y="3121025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6" imgW="876240" imgH="241200" progId="Equation.DSMT4">
                  <p:embed/>
                </p:oleObj>
              </mc:Choice>
              <mc:Fallback>
                <p:oleObj name="Equation" r:id="rId6" imgW="876240" imgH="24120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12338" y="3121025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65" y="2554937"/>
            <a:ext cx="6086535" cy="33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617" y="1909887"/>
            <a:ext cx="5533501" cy="414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4083" y="1901768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900714" cy="2048766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013835"/>
              </p:ext>
            </p:extLst>
          </p:nvPr>
        </p:nvGraphicFramePr>
        <p:xfrm>
          <a:off x="1940406" y="2588516"/>
          <a:ext cx="1016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5" imgW="1015920" imgH="241200" progId="Equation.DSMT4">
                  <p:embed/>
                </p:oleObj>
              </mc:Choice>
              <mc:Fallback>
                <p:oleObj name="Equation" r:id="rId5" imgW="101592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0406" y="2588516"/>
                        <a:ext cx="1016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04973"/>
              </p:ext>
            </p:extLst>
          </p:nvPr>
        </p:nvGraphicFramePr>
        <p:xfrm>
          <a:off x="3119367" y="2305826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7" imgW="876240" imgH="241200" progId="Equation.DSMT4">
                  <p:embed/>
                </p:oleObj>
              </mc:Choice>
              <mc:Fallback>
                <p:oleObj name="Equation" r:id="rId7" imgW="876240" imgH="2412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9367" y="2305826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760737"/>
              </p:ext>
            </p:extLst>
          </p:nvPr>
        </p:nvGraphicFramePr>
        <p:xfrm>
          <a:off x="5921060" y="4762647"/>
          <a:ext cx="1028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9" imgW="1028520" imgH="241200" progId="Equation.DSMT4">
                  <p:embed/>
                </p:oleObj>
              </mc:Choice>
              <mc:Fallback>
                <p:oleObj name="Equation" r:id="rId9" imgW="1028520" imgH="241200" progId="Equation.DSMT4">
                  <p:embed/>
                  <p:pic>
                    <p:nvPicPr>
                      <p:cNvPr id="14" name="物件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1060" y="4762647"/>
                        <a:ext cx="1028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981862"/>
              </p:ext>
            </p:extLst>
          </p:nvPr>
        </p:nvGraphicFramePr>
        <p:xfrm>
          <a:off x="7461008" y="4251559"/>
          <a:ext cx="901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11" imgW="901440" imgH="241200" progId="Equation.DSMT4">
                  <p:embed/>
                </p:oleObj>
              </mc:Choice>
              <mc:Fallback>
                <p:oleObj name="Equation" r:id="rId11" imgW="901440" imgH="24120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61008" y="4251559"/>
                        <a:ext cx="901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231091"/>
              </p:ext>
            </p:extLst>
          </p:nvPr>
        </p:nvGraphicFramePr>
        <p:xfrm>
          <a:off x="9793570" y="906243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13" imgW="1002960" imgH="241200" progId="Equation.DSMT4">
                  <p:embed/>
                </p:oleObj>
              </mc:Choice>
              <mc:Fallback>
                <p:oleObj name="Equation" r:id="rId13" imgW="1002960" imgH="24120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93570" y="906243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907781"/>
              </p:ext>
            </p:extLst>
          </p:nvPr>
        </p:nvGraphicFramePr>
        <p:xfrm>
          <a:off x="9812338" y="1411288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15" imgW="876240" imgH="241200" progId="Equation.DSMT4">
                  <p:embed/>
                </p:oleObj>
              </mc:Choice>
              <mc:Fallback>
                <p:oleObj name="Equation" r:id="rId15" imgW="876240" imgH="24120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12338" y="1411288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/>
        </p:nvGraphicFramePr>
        <p:xfrm>
          <a:off x="8144890" y="1134024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17" imgW="609480" imgH="241200" progId="Equation.DSMT4">
                  <p:embed/>
                </p:oleObj>
              </mc:Choice>
              <mc:Fallback>
                <p:oleObj name="Equation" r:id="rId17" imgW="609480" imgH="24120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44890" y="1134024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單箭頭接點 21"/>
          <p:cNvCxnSpPr/>
          <p:nvPr/>
        </p:nvCxnSpPr>
        <p:spPr>
          <a:xfrm>
            <a:off x="8941982" y="1254674"/>
            <a:ext cx="57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995328" cy="1311128"/>
          </a:xfrm>
        </p:spPr>
        <p:txBody>
          <a:bodyPr/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9249" y="1909896"/>
            <a:ext cx="5533501" cy="4144000"/>
          </a:xfrm>
          <a:prstGeom prst="rect">
            <a:avLst/>
          </a:prstGeom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69736"/>
              </p:ext>
            </p:extLst>
          </p:nvPr>
        </p:nvGraphicFramePr>
        <p:xfrm>
          <a:off x="7581900" y="2798763"/>
          <a:ext cx="1041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4" imgW="1041120" imgH="241200" progId="Equation.DSMT4">
                  <p:embed/>
                </p:oleObj>
              </mc:Choice>
              <mc:Fallback>
                <p:oleObj name="Equation" r:id="rId4" imgW="104112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1900" y="2798763"/>
                        <a:ext cx="1041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31513"/>
              </p:ext>
            </p:extLst>
          </p:nvPr>
        </p:nvGraphicFramePr>
        <p:xfrm>
          <a:off x="1766573" y="3638996"/>
          <a:ext cx="1358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6" imgW="1358640" imgH="685800" progId="Equation.DSMT4">
                  <p:embed/>
                </p:oleObj>
              </mc:Choice>
              <mc:Fallback>
                <p:oleObj name="Equation" r:id="rId6" imgW="1358640" imgH="6858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6573" y="3638996"/>
                        <a:ext cx="1358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6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1" y="170125"/>
            <a:ext cx="6096000" cy="32173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0127"/>
            <a:ext cx="6096000" cy="32151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3391087"/>
            <a:ext cx="6096001" cy="33818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3432488"/>
            <a:ext cx="6096001" cy="326602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013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5</a:t>
            </a:r>
            <a:endParaRPr lang="zh-TW" altLang="en-US" sz="2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2" y="3441423"/>
            <a:ext cx="77040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7</a:t>
            </a:r>
            <a:endParaRPr lang="zh-TW" altLang="en-US" sz="2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95998" y="344142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8</a:t>
            </a:r>
            <a:endParaRPr lang="zh-TW" altLang="en-US" sz="2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4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3"/>
          <a:stretch/>
        </p:blipFill>
        <p:spPr>
          <a:xfrm>
            <a:off x="6106633" y="2179674"/>
            <a:ext cx="5530409" cy="4678326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Pushover Result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9" y="1880868"/>
            <a:ext cx="5256212" cy="422414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506673" y="1965961"/>
            <a:ext cx="73032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0785" y="1880868"/>
            <a:ext cx="1232930" cy="7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Pushover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0188" y="2371060"/>
            <a:ext cx="4395258" cy="390022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83146" y="1943635"/>
            <a:ext cx="8693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ATC-40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81443" y="1943635"/>
            <a:ext cx="217290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耐震性能檢測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PGA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793" y="2727899"/>
            <a:ext cx="5255207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Time </a:t>
            </a:r>
            <a:r>
              <a:rPr lang="en-US" altLang="zh-TW" dirty="0" smtClean="0"/>
              <a:t>history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799553"/>
              </p:ext>
            </p:extLst>
          </p:nvPr>
        </p:nvGraphicFramePr>
        <p:xfrm>
          <a:off x="839788" y="3003697"/>
          <a:ext cx="5256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358135" y="2542032"/>
            <a:ext cx="221951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5774" y="192774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517219" y="1362131"/>
            <a:ext cx="11952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888279" y="3640821"/>
            <a:ext cx="132183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DBE &lt; 1.5%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MCE &lt; 2%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Scaled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843" y="1909893"/>
            <a:ext cx="5533501" cy="414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9285" y="1909893"/>
            <a:ext cx="5533501" cy="4144000"/>
          </a:xfrm>
          <a:prstGeom prst="rect">
            <a:avLst/>
          </a:prstGeom>
        </p:spPr>
      </p:pic>
      <p:cxnSp>
        <p:nvCxnSpPr>
          <p:cNvPr id="9" name="直線單箭頭接點 8"/>
          <p:cNvCxnSpPr>
            <a:endCxn id="7" idx="1"/>
          </p:cNvCxnSpPr>
          <p:nvPr/>
        </p:nvCxnSpPr>
        <p:spPr>
          <a:xfrm>
            <a:off x="5645888" y="3981893"/>
            <a:ext cx="67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Case Study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4095" y="1668841"/>
            <a:ext cx="8523809" cy="4923809"/>
          </a:xfrm>
          <a:prstGeom prst="rect">
            <a:avLst/>
          </a:prstGeom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104430"/>
              </p:ext>
            </p:extLst>
          </p:nvPr>
        </p:nvGraphicFramePr>
        <p:xfrm>
          <a:off x="3523364" y="1070031"/>
          <a:ext cx="1206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4" imgW="1206360" imgH="291960" progId="Equation.DSMT4">
                  <p:embed/>
                </p:oleObj>
              </mc:Choice>
              <mc:Fallback>
                <p:oleObj name="Equation" r:id="rId4" imgW="1206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3364" y="1070031"/>
                        <a:ext cx="1206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1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6572" y="3429001"/>
            <a:ext cx="6689822" cy="3429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3142" y="0"/>
            <a:ext cx="6580720" cy="342899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44011" y="1775638"/>
            <a:ext cx="5331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84700" y="4662910"/>
            <a:ext cx="59247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5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770812" cy="701731"/>
          </a:xfrm>
        </p:spPr>
        <p:txBody>
          <a:bodyPr/>
          <a:lstStyle/>
          <a:p>
            <a:r>
              <a:rPr lang="en-US" altLang="zh-TW" dirty="0"/>
              <a:t>Hinges Only </a:t>
            </a:r>
            <a:r>
              <a:rPr lang="en-US" altLang="zh-TW" dirty="0" smtClean="0"/>
              <a:t>On </a:t>
            </a:r>
            <a:r>
              <a:rPr lang="en-US" altLang="zh-TW" dirty="0"/>
              <a:t>Two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544941"/>
            <a:ext cx="6095238" cy="45619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544942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Multiple 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541449"/>
            <a:ext cx="6095238" cy="45619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541448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7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IDA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0"/>
            <a:ext cx="4591130" cy="3429001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429000"/>
            <a:ext cx="4591129" cy="3429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90895" y="2721934"/>
            <a:ext cx="3226011" cy="181030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2.5% SEAOC 2000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Time History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72"/>
          <a:stretch/>
        </p:blipFill>
        <p:spPr>
          <a:xfrm>
            <a:off x="6783495" y="765544"/>
            <a:ext cx="3654210" cy="565652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35392" y="2285992"/>
            <a:ext cx="210224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Find PGA and PGV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430751" y="3666869"/>
                <a:ext cx="2066463" cy="619400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𝑃𝐺𝐴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𝑃𝐺𝑉</m:t>
                        </m:r>
                      </m:den>
                    </m:f>
                  </m:oMath>
                </a14:m>
                <a:r>
                  <a:rPr lang="zh-TW" altLang="en-US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ratio</a:t>
                </a:r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51" y="3666869"/>
                <a:ext cx="2066463" cy="619400"/>
              </a:xfrm>
              <a:prstGeom prst="rect">
                <a:avLst/>
              </a:prstGeom>
              <a:blipFill>
                <a:blip r:embed="rId3"/>
                <a:stretch>
                  <a:fillRect l="-7670" r="-2360" b="-2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2190503" y="2892048"/>
            <a:ext cx="0" cy="531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26667" y="3581816"/>
            <a:ext cx="158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90503" y="4529462"/>
            <a:ext cx="0" cy="627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430751" y="5439817"/>
            <a:ext cx="417524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 11 ratio and no same earthquake 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411617" cy="1311128"/>
          </a:xfrm>
        </p:spPr>
        <p:txBody>
          <a:bodyPr/>
          <a:lstStyle/>
          <a:p>
            <a:r>
              <a:rPr lang="en-US" altLang="zh-TW" dirty="0"/>
              <a:t>Hinges Only On Two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43089"/>
            <a:ext cx="6095238" cy="45619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487366"/>
            <a:ext cx="6096000" cy="34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6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98750"/>
            <a:ext cx="6095238" cy="456190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Multiple 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2554938"/>
            <a:ext cx="6086535" cy="33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43089"/>
            <a:ext cx="6095238" cy="45619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43088"/>
            <a:ext cx="6095238" cy="456190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327991" y="2126512"/>
            <a:ext cx="2424223" cy="242422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307032" y="2023731"/>
            <a:ext cx="2424223" cy="242422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07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Side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43277"/>
            <a:ext cx="6095238" cy="4561905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770" y="276593"/>
            <a:ext cx="5400040" cy="229362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787523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0470715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454614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0786149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419693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085154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37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</a:t>
            </a:r>
            <a:r>
              <a:rPr lang="en-US" altLang="zh-TW" dirty="0" err="1" smtClean="0"/>
              <a:t>NoLd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43472"/>
            <a:ext cx="6095238" cy="45619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570213"/>
            <a:ext cx="6096000" cy="3303419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770" y="276593"/>
            <a:ext cx="5400040" cy="2293620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8610600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885925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454614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0786149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1419693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085154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4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Information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944095"/>
            <a:ext cx="4782526" cy="12037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883441"/>
            <a:ext cx="4782526" cy="120373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44095"/>
            <a:ext cx="2865563" cy="105573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88" y="1996671"/>
            <a:ext cx="7924764" cy="4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8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56212" cy="1311128"/>
          </a:xfrm>
        </p:spPr>
        <p:txBody>
          <a:bodyPr/>
          <a:lstStyle/>
          <a:p>
            <a:r>
              <a:rPr lang="en-US" altLang="zh-TW" dirty="0" smtClean="0"/>
              <a:t>Design Earthquake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737983"/>
            <a:ext cx="7203432" cy="460773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53" y="1741033"/>
            <a:ext cx="3162000" cy="33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9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2048766"/>
          </a:xfrm>
        </p:spPr>
        <p:txBody>
          <a:bodyPr/>
          <a:lstStyle/>
          <a:p>
            <a:r>
              <a:rPr lang="en-US" altLang="zh-TW" dirty="0"/>
              <a:t>Design Earthquake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902" y="2721934"/>
            <a:ext cx="3735113" cy="15589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635411"/>
            <a:ext cx="7242957" cy="191413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727308"/>
            <a:ext cx="5986791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4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17511"/>
            <a:ext cx="6101999" cy="34790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296242"/>
            <a:ext cx="6096000" cy="350282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488873" y="2002510"/>
            <a:ext cx="1118255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強柱弱梁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716112" y="1996344"/>
            <a:ext cx="86177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鋼筋比</a:t>
            </a:r>
          </a:p>
        </p:txBody>
      </p:sp>
    </p:spTree>
    <p:extLst>
      <p:ext uri="{BB962C8B-B14F-4D97-AF65-F5344CB8AC3E}">
        <p14:creationId xmlns:p14="http://schemas.microsoft.com/office/powerpoint/2010/main" val="27213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3546" y="1798593"/>
            <a:ext cx="4047619" cy="404761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86265" y="2930466"/>
            <a:ext cx="3057825" cy="20867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5400" dirty="0"/>
              <a:t>Story </a:t>
            </a:r>
            <a:r>
              <a:rPr lang="en-US" altLang="zh-TW" sz="5400" dirty="0" smtClean="0"/>
              <a:t>Drift</a:t>
            </a:r>
            <a:endParaRPr lang="en-US" altLang="zh-TW" sz="5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0.32%</a:t>
            </a:r>
            <a:endParaRPr lang="zh-TW" altLang="en-US" sz="5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6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1311128"/>
          </a:xfrm>
        </p:spPr>
        <p:txBody>
          <a:bodyPr/>
          <a:lstStyle/>
          <a:p>
            <a:r>
              <a:rPr lang="en-US" altLang="zh-TW" dirty="0" smtClean="0"/>
              <a:t>Pushover Load Pattern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6232" y="3397101"/>
            <a:ext cx="895238" cy="19142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88764" y="2721935"/>
            <a:ext cx="91935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Triangle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72129" y="2724327"/>
            <a:ext cx="275331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097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335587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45446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24970"/>
              </p:ext>
            </p:extLst>
          </p:nvPr>
        </p:nvGraphicFramePr>
        <p:xfrm>
          <a:off x="5924550" y="3144838"/>
          <a:ext cx="1358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7" imgW="1358640" imgH="685800" progId="Equation.DSMT4">
                  <p:embed/>
                </p:oleObj>
              </mc:Choice>
              <mc:Fallback>
                <p:oleObj name="Equation" r:id="rId7" imgW="13586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24550" y="3144838"/>
                        <a:ext cx="1358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11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7883" y="1909277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422249" cy="701731"/>
          </a:xfrm>
        </p:spPr>
        <p:txBody>
          <a:bodyPr/>
          <a:lstStyle/>
          <a:p>
            <a:r>
              <a:rPr lang="en-US" altLang="zh-TW" dirty="0" smtClean="0"/>
              <a:t>Hinges Only On Two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377210"/>
              </p:ext>
            </p:extLst>
          </p:nvPr>
        </p:nvGraphicFramePr>
        <p:xfrm>
          <a:off x="8108950" y="2965450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1002960" imgH="241200" progId="Equation.DSMT4">
                  <p:embed/>
                </p:oleObj>
              </mc:Choice>
              <mc:Fallback>
                <p:oleObj name="Equation" r:id="rId4" imgW="1002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8950" y="2965450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179354"/>
              </p:ext>
            </p:extLst>
          </p:nvPr>
        </p:nvGraphicFramePr>
        <p:xfrm>
          <a:off x="9124950" y="2525713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6" imgW="876240" imgH="241200" progId="Equation.DSMT4">
                  <p:embed/>
                </p:oleObj>
              </mc:Choice>
              <mc:Fallback>
                <p:oleObj name="Equation" r:id="rId6" imgW="876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24950" y="2525713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497999"/>
            <a:ext cx="6096000" cy="34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9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9213</TotalTime>
  <Words>202</Words>
  <Application>Microsoft Office PowerPoint</Application>
  <PresentationFormat>寬螢幕</PresentationFormat>
  <Paragraphs>93</Paragraphs>
  <Slides>29</Slides>
  <Notes>4</Notes>
  <HiddenSlides>3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504</cp:revision>
  <dcterms:created xsi:type="dcterms:W3CDTF">2015-10-12T10:51:44Z</dcterms:created>
  <dcterms:modified xsi:type="dcterms:W3CDTF">2019-05-16T03:08:10Z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