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6858000" cy="9144000"/>
  <p:embeddedFontLst>
    <p:embeddedFont>
      <p:font typeface="Quattrocento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6C3481-380D-4975-99B8-E7B440EF727A}">
  <a:tblStyle styleId="{706C3481-380D-4975-99B8-E7B440EF72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regular.fntdata"/><Relationship Id="rId20" Type="http://schemas.openxmlformats.org/officeDocument/2006/relationships/slide" Target="slides/slide14.xml"/><Relationship Id="rId42" Type="http://schemas.openxmlformats.org/officeDocument/2006/relationships/font" Target="fonts/QuattrocentoSans-italic.fntdata"/><Relationship Id="rId41" Type="http://schemas.openxmlformats.org/officeDocument/2006/relationships/font" Target="fonts/Quattrocento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Quattrocento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60c1e304a_27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60c1e304a_2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60c1e304a_27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60c1e304a_27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60c1e304a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60c1e304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60c1e304a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160c1e304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60c1e304a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60c1e304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6094e970c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16094e970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60c1e304a_98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160c1e304a_9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16094e970c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16094e970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60c1e304a_19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160c1e304a_1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60c1e304a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60c1e304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6094e970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6094e97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60c1e304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60c1e30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160c1e304a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160c1e304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60c1e304a_27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160c1e304a_2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160c1e304a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160c1e304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160c1e304a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160c1e304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160c1e304a_104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160c1e304a_10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160c1e304a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160c1e304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160c1e304a_10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160c1e304a_10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160c1e304a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160c1e304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160c1e304a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160c1e304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60c1e304a_104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60c1e304a_10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160c1e304a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160c1e304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60c1e304a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160c1e304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60c1e304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160c1e30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60c1e304a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160c1e304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6094e970c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6094e970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60c1e304a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60c1e304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60c1e304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60c1e304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60c1e304a_27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60c1e304a_2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6094e970c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6094e970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60c1e304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60c1e30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498" cy="2108200"/>
          </a:xfrm>
          <a:prstGeom prst="rect">
            <a:avLst/>
          </a:prstGeom>
          <a:noFill/>
          <a:ln>
            <a:noFill/>
          </a:ln>
        </p:spPr>
      </p:pic>
      <p:sp>
        <p:nvSpPr>
          <p:cNvPr id="13" name="Google Shape;13;p2"/>
          <p:cNvSpPr txBox="1"/>
          <p:nvPr>
            <p:ph type="ctrTitle"/>
          </p:nvPr>
        </p:nvSpPr>
        <p:spPr>
          <a:xfrm>
            <a:off x="1524000" y="1063671"/>
            <a:ext cx="9753600" cy="187500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700"/>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91" name="Google Shape;91;p11"/>
          <p:cNvSpPr txBox="1"/>
          <p:nvPr>
            <p:ph idx="1" type="body"/>
          </p:nvPr>
        </p:nvSpPr>
        <p:spPr>
          <a:xfrm rot="5400000">
            <a:off x="3703377" y="-1477068"/>
            <a:ext cx="47991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00" y="1951862"/>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00" y="-600838"/>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07" name="Google Shape;107;p13"/>
          <p:cNvSpPr txBox="1"/>
          <p:nvPr>
            <p:ph idx="1" type="body"/>
          </p:nvPr>
        </p:nvSpPr>
        <p:spPr>
          <a:xfrm>
            <a:off x="914399" y="1381181"/>
            <a:ext cx="51123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17" name="Google Shape;117;p14"/>
          <p:cNvSpPr txBox="1"/>
          <p:nvPr>
            <p:ph idx="1" type="body"/>
          </p:nvPr>
        </p:nvSpPr>
        <p:spPr>
          <a:xfrm>
            <a:off x="914399" y="1262291"/>
            <a:ext cx="50868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800" cy="4033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29" name="Google Shape;129;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800" cy="3675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800" cy="1487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80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800" cy="3675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800" cy="1487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80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57" name="Google Shape;157;p18"/>
          <p:cNvSpPr txBox="1"/>
          <p:nvPr>
            <p:ph idx="1" type="body"/>
          </p:nvPr>
        </p:nvSpPr>
        <p:spPr>
          <a:xfrm rot="5400000">
            <a:off x="3715827" y="-1496419"/>
            <a:ext cx="4767300" cy="105225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21" name="Google Shape;21;p3"/>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30" name="Google Shape;30;p4"/>
          <p:cNvSpPr txBox="1"/>
          <p:nvPr>
            <p:ph type="title"/>
          </p:nvPr>
        </p:nvSpPr>
        <p:spPr>
          <a:xfrm>
            <a:off x="831850" y="1712423"/>
            <a:ext cx="10515600" cy="2851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37" name="Google Shape;37;p5"/>
          <p:cNvSpPr txBox="1"/>
          <p:nvPr>
            <p:ph idx="1" type="body"/>
          </p:nvPr>
        </p:nvSpPr>
        <p:spPr>
          <a:xfrm>
            <a:off x="845127" y="1381182"/>
            <a:ext cx="51816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47" name="Google Shape;47;p6"/>
          <p:cNvSpPr txBox="1"/>
          <p:nvPr>
            <p:ph idx="1" type="body"/>
          </p:nvPr>
        </p:nvSpPr>
        <p:spPr>
          <a:xfrm>
            <a:off x="845127" y="1381181"/>
            <a:ext cx="51561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100" cy="3981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0" cy="3981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59" name="Google Shape;59;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71" name="Google Shape;71;p9"/>
          <p:cNvSpPr txBox="1"/>
          <p:nvPr>
            <p:ph type="title"/>
          </p:nvPr>
        </p:nvSpPr>
        <p:spPr>
          <a:xfrm>
            <a:off x="841248" y="457200"/>
            <a:ext cx="3931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80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80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81" name="Google Shape;81;p10"/>
          <p:cNvSpPr txBox="1"/>
          <p:nvPr>
            <p:ph type="title"/>
          </p:nvPr>
        </p:nvSpPr>
        <p:spPr>
          <a:xfrm>
            <a:off x="841248" y="457200"/>
            <a:ext cx="3931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80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8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7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200"/>
          </a:xfrm>
          <a:prstGeom prst="rect">
            <a:avLst/>
          </a:prstGeom>
          <a:noFill/>
          <a:ln>
            <a:noFill/>
          </a:ln>
        </p:spPr>
        <p:txBody>
          <a:bodyPr anchorCtr="0" anchor="t" bIns="45700" lIns="91425" spcFirstLastPara="1" rIns="91425" wrap="square" tIns="45700">
            <a:normAutofit/>
          </a:bodyPr>
          <a:lstStyle>
            <a:lvl1pPr indent="-406400" lvl="0" marL="457200" marR="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100" u="none" cap="none" strike="noStrike">
                <a:solidFill>
                  <a:srgbClr val="888888"/>
                </a:solidFill>
                <a:latin typeface="Calibri"/>
                <a:ea typeface="Calibri"/>
                <a:cs typeface="Calibri"/>
                <a:sym typeface="Calibri"/>
              </a:defRPr>
            </a:lvl1pPr>
            <a:lvl2pPr indent="0" lvl="1" marL="0" marR="0" algn="r">
              <a:spcBef>
                <a:spcPts val="0"/>
              </a:spcBef>
              <a:buNone/>
              <a:defRPr b="0" i="0" sz="1100" u="none" cap="none" strike="noStrike">
                <a:solidFill>
                  <a:srgbClr val="888888"/>
                </a:solidFill>
                <a:latin typeface="Calibri"/>
                <a:ea typeface="Calibri"/>
                <a:cs typeface="Calibri"/>
                <a:sym typeface="Calibri"/>
              </a:defRPr>
            </a:lvl2pPr>
            <a:lvl3pPr indent="0" lvl="2" marL="0" marR="0" algn="r">
              <a:spcBef>
                <a:spcPts val="0"/>
              </a:spcBef>
              <a:buNone/>
              <a:defRPr b="0" i="0" sz="1100" u="none" cap="none" strike="noStrike">
                <a:solidFill>
                  <a:srgbClr val="888888"/>
                </a:solidFill>
                <a:latin typeface="Calibri"/>
                <a:ea typeface="Calibri"/>
                <a:cs typeface="Calibri"/>
                <a:sym typeface="Calibri"/>
              </a:defRPr>
            </a:lvl3pPr>
            <a:lvl4pPr indent="0" lvl="3" marL="0" marR="0" algn="r">
              <a:spcBef>
                <a:spcPts val="0"/>
              </a:spcBef>
              <a:buNone/>
              <a:defRPr b="0" i="0" sz="1100" u="none" cap="none" strike="noStrike">
                <a:solidFill>
                  <a:srgbClr val="888888"/>
                </a:solidFill>
                <a:latin typeface="Calibri"/>
                <a:ea typeface="Calibri"/>
                <a:cs typeface="Calibri"/>
                <a:sym typeface="Calibri"/>
              </a:defRPr>
            </a:lvl4pPr>
            <a:lvl5pPr indent="0" lvl="4" marL="0" marR="0" algn="r">
              <a:spcBef>
                <a:spcPts val="0"/>
              </a:spcBef>
              <a:buNone/>
              <a:defRPr b="0" i="0" sz="1100" u="none" cap="none" strike="noStrike">
                <a:solidFill>
                  <a:srgbClr val="888888"/>
                </a:solidFill>
                <a:latin typeface="Calibri"/>
                <a:ea typeface="Calibri"/>
                <a:cs typeface="Calibri"/>
                <a:sym typeface="Calibri"/>
              </a:defRPr>
            </a:lvl5pPr>
            <a:lvl6pPr indent="0" lvl="5" marL="0" marR="0" algn="r">
              <a:spcBef>
                <a:spcPts val="0"/>
              </a:spcBef>
              <a:buNone/>
              <a:defRPr b="0" i="0" sz="1100" u="none" cap="none" strike="noStrike">
                <a:solidFill>
                  <a:srgbClr val="888888"/>
                </a:solidFill>
                <a:latin typeface="Calibri"/>
                <a:ea typeface="Calibri"/>
                <a:cs typeface="Calibri"/>
                <a:sym typeface="Calibri"/>
              </a:defRPr>
            </a:lvl6pPr>
            <a:lvl7pPr indent="0" lvl="6" marL="0" marR="0" algn="r">
              <a:spcBef>
                <a:spcPts val="0"/>
              </a:spcBef>
              <a:buNone/>
              <a:defRPr b="0" i="0" sz="1100" u="none" cap="none" strike="noStrike">
                <a:solidFill>
                  <a:srgbClr val="888888"/>
                </a:solidFill>
                <a:latin typeface="Calibri"/>
                <a:ea typeface="Calibri"/>
                <a:cs typeface="Calibri"/>
                <a:sym typeface="Calibri"/>
              </a:defRPr>
            </a:lvl7pPr>
            <a:lvl8pPr indent="0" lvl="7" marL="0" marR="0" algn="r">
              <a:spcBef>
                <a:spcPts val="0"/>
              </a:spcBef>
              <a:buNone/>
              <a:defRPr b="0" i="0" sz="1100" u="none" cap="none" strike="noStrike">
                <a:solidFill>
                  <a:srgbClr val="888888"/>
                </a:solidFill>
                <a:latin typeface="Calibri"/>
                <a:ea typeface="Calibri"/>
                <a:cs typeface="Calibri"/>
                <a:sym typeface="Calibri"/>
              </a:defRPr>
            </a:lvl8pPr>
            <a:lvl9pPr indent="0" lvl="8" marL="0" marR="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7.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3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drive.google.com/file/d/1uSrZFNK8pT1ToGlzZOew2BEBfhm_IUak/view" TargetMode="Externa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9.png"/><Relationship Id="rId6" Type="http://schemas.openxmlformats.org/officeDocument/2006/relationships/image" Target="../media/image7.png"/><Relationship Id="rId7"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mailto:abc@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7.png"/><Relationship Id="rId7"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4.png"/><Relationship Id="rId7"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25.png"/><Relationship Id="rId5"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rxiv.org/pdf/2201.12086" TargetMode="External"/><Relationship Id="rId4" Type="http://schemas.openxmlformats.org/officeDocument/2006/relationships/hyperlink" Target="https://arxiv.org/pdf/2201.12086" TargetMode="External"/><Relationship Id="rId5" Type="http://schemas.openxmlformats.org/officeDocument/2006/relationships/hyperlink" Target="https://arxiv.org/pdf/2209.06794" TargetMode="External"/><Relationship Id="rId6" Type="http://schemas.openxmlformats.org/officeDocument/2006/relationships/hyperlink" Target="https://arxiv.org/pdf/2407.21783" TargetMode="External"/><Relationship Id="rId7" Type="http://schemas.openxmlformats.org/officeDocument/2006/relationships/hyperlink" Target="https://arxiv.org/pdf/1410.021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523950" y="1122521"/>
            <a:ext cx="9753600" cy="1875000"/>
          </a:xfrm>
          <a:prstGeom prst="rect">
            <a:avLst/>
          </a:prstGeom>
          <a:noFill/>
          <a:ln>
            <a:noFill/>
          </a:ln>
        </p:spPr>
        <p:txBody>
          <a:bodyPr anchorCtr="0" anchor="b" bIns="45700" lIns="91425" spcFirstLastPara="1" rIns="91425" wrap="square" tIns="45700">
            <a:normAutofit/>
          </a:bodyPr>
          <a:lstStyle/>
          <a:p>
            <a:pPr indent="0" lvl="0" marL="0" rtl="0" algn="r">
              <a:lnSpc>
                <a:spcPct val="115000"/>
              </a:lnSpc>
              <a:spcBef>
                <a:spcPts val="0"/>
              </a:spcBef>
              <a:spcAft>
                <a:spcPts val="0"/>
              </a:spcAft>
              <a:buClr>
                <a:schemeClr val="lt1"/>
              </a:buClr>
              <a:buSzPts val="5400"/>
              <a:buFont typeface="Quattrocento Sans"/>
              <a:buNone/>
            </a:pPr>
            <a:r>
              <a:rPr lang="en-US"/>
              <a:t>VisionPulse</a:t>
            </a:r>
            <a:r>
              <a:rPr lang="en-US"/>
              <a:t> (</a:t>
            </a:r>
            <a:r>
              <a:rPr lang="en-US"/>
              <a:t>दिव्य दृष्टि</a:t>
            </a:r>
            <a:r>
              <a:rPr lang="en-US"/>
              <a:t>)</a:t>
            </a:r>
            <a:endParaRPr/>
          </a:p>
          <a:p>
            <a:pPr indent="0" lvl="0" marL="0" rtl="0" algn="r">
              <a:lnSpc>
                <a:spcPct val="115000"/>
              </a:lnSpc>
              <a:spcBef>
                <a:spcPts val="0"/>
              </a:spcBef>
              <a:spcAft>
                <a:spcPts val="0"/>
              </a:spcAft>
              <a:buClr>
                <a:schemeClr val="lt1"/>
              </a:buClr>
              <a:buSzPts val="5400"/>
              <a:buFont typeface="Quattrocento Sans"/>
              <a:buNone/>
            </a:pPr>
            <a:r>
              <a:rPr b="1" i="1" lang="en-US" sz="1800">
                <a:solidFill>
                  <a:schemeClr val="lt2"/>
                </a:solidFill>
              </a:rPr>
              <a:t>AI-Enhanced Learning and Interaction Assistant for Visually Impaired people at IIIT Delhi.</a:t>
            </a:r>
            <a:endParaRPr b="1" i="1" sz="1800">
              <a:solidFill>
                <a:schemeClr val="lt2"/>
              </a:solidFill>
            </a:endParaRPr>
          </a:p>
        </p:txBody>
      </p:sp>
      <p:sp>
        <p:nvSpPr>
          <p:cNvPr id="169" name="Google Shape;169;p19"/>
          <p:cNvSpPr txBox="1"/>
          <p:nvPr>
            <p:ph idx="1" type="subTitle"/>
          </p:nvPr>
        </p:nvSpPr>
        <p:spPr>
          <a:xfrm>
            <a:off x="4210275" y="3200400"/>
            <a:ext cx="7104600" cy="2474700"/>
          </a:xfrm>
          <a:prstGeom prst="rect">
            <a:avLst/>
          </a:prstGeom>
          <a:noFill/>
          <a:ln>
            <a:noFill/>
          </a:ln>
        </p:spPr>
        <p:txBody>
          <a:bodyPr anchorCtr="0" anchor="t" bIns="45700" lIns="91425" spcFirstLastPara="1" rIns="91425" wrap="square" tIns="45700">
            <a:normAutofit/>
          </a:bodyPr>
          <a:lstStyle/>
          <a:p>
            <a:pPr indent="0" lvl="0" marL="0" rtl="0" algn="r">
              <a:lnSpc>
                <a:spcPct val="80000"/>
              </a:lnSpc>
              <a:spcBef>
                <a:spcPts val="0"/>
              </a:spcBef>
              <a:spcAft>
                <a:spcPts val="0"/>
              </a:spcAft>
              <a:buClr>
                <a:srgbClr val="E9F7F6"/>
              </a:buClr>
              <a:buSzPts val="600"/>
              <a:buNone/>
            </a:pPr>
            <a:r>
              <a:rPr b="1" lang="en-US" sz="1745"/>
              <a:t>Submitted By</a:t>
            </a:r>
            <a:r>
              <a:rPr b="1" lang="en-US" sz="1195"/>
              <a:t>:</a:t>
            </a:r>
            <a:endParaRPr b="1" sz="1195"/>
          </a:p>
          <a:p>
            <a:pPr indent="0" lvl="0" marL="0" rtl="0" algn="r">
              <a:lnSpc>
                <a:spcPct val="105000"/>
              </a:lnSpc>
              <a:spcBef>
                <a:spcPts val="0"/>
              </a:spcBef>
              <a:spcAft>
                <a:spcPts val="0"/>
              </a:spcAft>
              <a:buClr>
                <a:srgbClr val="E9F7F6"/>
              </a:buClr>
              <a:buSzPts val="600"/>
              <a:buNone/>
            </a:pPr>
            <a:r>
              <a:rPr lang="en-US" sz="1588"/>
              <a:t>Akash Kushwaha 2021514 </a:t>
            </a:r>
            <a:endParaRPr sz="1588"/>
          </a:p>
          <a:p>
            <a:pPr indent="0" lvl="0" marL="0" rtl="0" algn="r">
              <a:lnSpc>
                <a:spcPct val="105000"/>
              </a:lnSpc>
              <a:spcBef>
                <a:spcPts val="0"/>
              </a:spcBef>
              <a:spcAft>
                <a:spcPts val="0"/>
              </a:spcAft>
              <a:buClr>
                <a:srgbClr val="E9F7F6"/>
              </a:buClr>
              <a:buSzPts val="600"/>
              <a:buNone/>
            </a:pPr>
            <a:r>
              <a:rPr lang="en-US" sz="1588"/>
              <a:t>Lakshay Kumar 2021061 </a:t>
            </a:r>
            <a:endParaRPr sz="1588"/>
          </a:p>
          <a:p>
            <a:pPr indent="0" lvl="0" marL="0" rtl="0" algn="r">
              <a:lnSpc>
                <a:spcPct val="105000"/>
              </a:lnSpc>
              <a:spcBef>
                <a:spcPts val="0"/>
              </a:spcBef>
              <a:spcAft>
                <a:spcPts val="0"/>
              </a:spcAft>
              <a:buClr>
                <a:srgbClr val="E9F7F6"/>
              </a:buClr>
              <a:buSzPts val="600"/>
              <a:buNone/>
            </a:pPr>
            <a:r>
              <a:rPr lang="en-US" sz="1588"/>
              <a:t>Manav Mittal 2021538</a:t>
            </a:r>
            <a:endParaRPr sz="1588"/>
          </a:p>
          <a:p>
            <a:pPr indent="0" lvl="0" marL="0" rtl="0" algn="r">
              <a:lnSpc>
                <a:spcPct val="105000"/>
              </a:lnSpc>
              <a:spcBef>
                <a:spcPts val="0"/>
              </a:spcBef>
              <a:spcAft>
                <a:spcPts val="0"/>
              </a:spcAft>
              <a:buClr>
                <a:srgbClr val="E9F7F6"/>
              </a:buClr>
              <a:buSzPts val="600"/>
              <a:buNone/>
            </a:pPr>
            <a:r>
              <a:rPr lang="en-US" sz="1588"/>
              <a:t>Shreyas Kabra 2021563 </a:t>
            </a:r>
            <a:br>
              <a:rPr lang="en-US" sz="1588"/>
            </a:br>
            <a:r>
              <a:rPr lang="en-US" sz="1588"/>
              <a:t>Tanmay Singh 2021569</a:t>
            </a:r>
            <a:endParaRPr sz="1588"/>
          </a:p>
          <a:p>
            <a:pPr indent="0" lvl="0" marL="0" rtl="0" algn="r">
              <a:lnSpc>
                <a:spcPct val="105000"/>
              </a:lnSpc>
              <a:spcBef>
                <a:spcPts val="0"/>
              </a:spcBef>
              <a:spcAft>
                <a:spcPts val="0"/>
              </a:spcAft>
              <a:buClr>
                <a:srgbClr val="E9F7F6"/>
              </a:buClr>
              <a:buSzPts val="600"/>
              <a:buNone/>
            </a:pPr>
            <a:r>
              <a:rPr lang="en-US" sz="1588"/>
              <a:t>Utkarsh Venaik 2021570</a:t>
            </a:r>
            <a:r>
              <a:rPr lang="en-US" sz="493"/>
              <a:t> </a:t>
            </a:r>
            <a:endParaRPr sz="493"/>
          </a:p>
          <a:p>
            <a:pPr indent="0" lvl="0" marL="0" rtl="0" algn="r">
              <a:lnSpc>
                <a:spcPct val="80000"/>
              </a:lnSpc>
              <a:spcBef>
                <a:spcPts val="0"/>
              </a:spcBef>
              <a:spcAft>
                <a:spcPts val="0"/>
              </a:spcAft>
              <a:buClr>
                <a:srgbClr val="E9F7F6"/>
              </a:buClr>
              <a:buSzPts val="600"/>
              <a:buNone/>
            </a:pPr>
            <a:r>
              <a:t/>
            </a:r>
            <a:endParaRPr sz="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Contributions</a:t>
            </a:r>
            <a:endParaRPr/>
          </a:p>
        </p:txBody>
      </p:sp>
      <p:sp>
        <p:nvSpPr>
          <p:cNvPr id="223" name="Google Shape;223;p2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Inform the user whether they can move forward and provide real-time  alerts, such as beeping, when obstacles are detected.</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Pipeline to annotate visual feed using audio feed for knowledge base  creation.</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Since the visually impaired person may not be able to access documents  like IIIT Delhi policies, etc., the model should have knowledge related to IIIT  Delhi built within it, which can be accessed and queried by the user at  ease.</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Parallel Pipeline to process the video and audio feed to text with “smart  storage” for future QA based on past context using RAG.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Contributions</a:t>
            </a:r>
            <a:endParaRPr/>
          </a:p>
        </p:txBody>
      </p:sp>
      <p:sp>
        <p:nvSpPr>
          <p:cNvPr id="229" name="Google Shape;229;p2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Detect the user's current location and provide guidance on routes to reach  their desired destination.</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Recognize and identify faces relevant to the user.</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Integrate the student’s mailbox by developing an email agent integrated  with SMTP to enable users to read and write emails using audio prompts  eg: “write a formal mail to admin-btech@iiitd.ac.in inquiring about the last date of fee  payment”.</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Allow users to control and navigate the system through voice commands.  We aim to tailor each feature of this system to enhance its usability on the  IIIT Delhi campus.</a:t>
            </a:r>
            <a:endParaRPr sz="21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 Architecture Schematic</a:t>
            </a:r>
            <a:endParaRPr/>
          </a:p>
        </p:txBody>
      </p:sp>
      <p:pic>
        <p:nvPicPr>
          <p:cNvPr id="235" name="Google Shape;235;p30"/>
          <p:cNvPicPr preferRelativeResize="0"/>
          <p:nvPr/>
        </p:nvPicPr>
        <p:blipFill rotWithShape="1">
          <a:blip r:embed="rId3">
            <a:alphaModFix/>
          </a:blip>
          <a:srcRect b="0" l="1903" r="0" t="0"/>
          <a:stretch/>
        </p:blipFill>
        <p:spPr>
          <a:xfrm>
            <a:off x="3808900" y="1346825"/>
            <a:ext cx="7731849" cy="5361251"/>
          </a:xfrm>
          <a:prstGeom prst="rect">
            <a:avLst/>
          </a:prstGeom>
          <a:noFill/>
          <a:ln>
            <a:noFill/>
          </a:ln>
        </p:spPr>
      </p:pic>
      <p:pic>
        <p:nvPicPr>
          <p:cNvPr id="236" name="Google Shape;236;p30"/>
          <p:cNvPicPr preferRelativeResize="0"/>
          <p:nvPr/>
        </p:nvPicPr>
        <p:blipFill>
          <a:blip r:embed="rId4">
            <a:alphaModFix/>
          </a:blip>
          <a:stretch>
            <a:fillRect/>
          </a:stretch>
        </p:blipFill>
        <p:spPr>
          <a:xfrm>
            <a:off x="595425" y="2126500"/>
            <a:ext cx="1899450" cy="3610649"/>
          </a:xfrm>
          <a:prstGeom prst="rect">
            <a:avLst/>
          </a:prstGeom>
          <a:noFill/>
          <a:ln cap="flat" cmpd="sng" w="152400">
            <a:solidFill>
              <a:schemeClr val="dk2"/>
            </a:solidFill>
            <a:prstDash val="solid"/>
            <a:round/>
            <a:headEnd len="sm" w="sm" type="none"/>
            <a:tailEnd len="sm" w="sm" type="none"/>
          </a:ln>
        </p:spPr>
      </p:pic>
      <p:cxnSp>
        <p:nvCxnSpPr>
          <p:cNvPr id="237" name="Google Shape;237;p30"/>
          <p:cNvCxnSpPr/>
          <p:nvPr/>
        </p:nvCxnSpPr>
        <p:spPr>
          <a:xfrm flipH="1" rot="10800000">
            <a:off x="2575275" y="2125450"/>
            <a:ext cx="1693200" cy="749700"/>
          </a:xfrm>
          <a:prstGeom prst="straightConnector1">
            <a:avLst/>
          </a:prstGeom>
          <a:noFill/>
          <a:ln cap="flat" cmpd="sng" w="9525">
            <a:solidFill>
              <a:schemeClr val="dk2"/>
            </a:solidFill>
            <a:prstDash val="solid"/>
            <a:round/>
            <a:headEnd len="med" w="med" type="none"/>
            <a:tailEnd len="med" w="med" type="stealth"/>
          </a:ln>
        </p:spPr>
      </p:cxnSp>
      <p:pic>
        <p:nvPicPr>
          <p:cNvPr id="238" name="Google Shape;238;p30"/>
          <p:cNvPicPr preferRelativeResize="0"/>
          <p:nvPr/>
        </p:nvPicPr>
        <p:blipFill rotWithShape="1">
          <a:blip r:embed="rId5">
            <a:alphaModFix/>
          </a:blip>
          <a:srcRect b="22230" l="-8250" r="8249" t="-22230"/>
          <a:stretch/>
        </p:blipFill>
        <p:spPr>
          <a:xfrm rot="-1444172">
            <a:off x="2520410" y="1678611"/>
            <a:ext cx="1215879" cy="1215879"/>
          </a:xfrm>
          <a:prstGeom prst="rect">
            <a:avLst/>
          </a:prstGeom>
          <a:noFill/>
          <a:ln>
            <a:noFill/>
          </a:ln>
        </p:spPr>
      </p:pic>
      <p:cxnSp>
        <p:nvCxnSpPr>
          <p:cNvPr id="239" name="Google Shape;239;p30"/>
          <p:cNvCxnSpPr/>
          <p:nvPr/>
        </p:nvCxnSpPr>
        <p:spPr>
          <a:xfrm rot="10800000">
            <a:off x="2639125" y="5467850"/>
            <a:ext cx="1580100" cy="494100"/>
          </a:xfrm>
          <a:prstGeom prst="straightConnector1">
            <a:avLst/>
          </a:prstGeom>
          <a:noFill/>
          <a:ln cap="flat" cmpd="sng" w="9525">
            <a:solidFill>
              <a:schemeClr val="dk2"/>
            </a:solidFill>
            <a:prstDash val="solid"/>
            <a:round/>
            <a:headEnd len="med" w="med" type="none"/>
            <a:tailEnd len="med" w="med" type="stealth"/>
          </a:ln>
        </p:spPr>
      </p:cxnSp>
      <p:pic>
        <p:nvPicPr>
          <p:cNvPr id="240" name="Google Shape;240;p30"/>
          <p:cNvPicPr preferRelativeResize="0"/>
          <p:nvPr/>
        </p:nvPicPr>
        <p:blipFill rotWithShape="1">
          <a:blip r:embed="rId5">
            <a:alphaModFix/>
          </a:blip>
          <a:srcRect b="22230" l="-8250" r="8249" t="-22230"/>
          <a:stretch/>
        </p:blipFill>
        <p:spPr>
          <a:xfrm rot="-9703450">
            <a:off x="2652634" y="5393484"/>
            <a:ext cx="1215880" cy="1215880"/>
          </a:xfrm>
          <a:prstGeom prst="rect">
            <a:avLst/>
          </a:prstGeom>
          <a:noFill/>
          <a:ln>
            <a:noFill/>
          </a:ln>
        </p:spPr>
      </p:pic>
      <p:sp>
        <p:nvSpPr>
          <p:cNvPr id="241" name="Google Shape;241;p30"/>
          <p:cNvSpPr txBox="1"/>
          <p:nvPr/>
        </p:nvSpPr>
        <p:spPr>
          <a:xfrm>
            <a:off x="2639125" y="1809175"/>
            <a:ext cx="32463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“user query”</a:t>
            </a:r>
            <a:endParaRPr sz="1300">
              <a:solidFill>
                <a:schemeClr val="dk1"/>
              </a:solidFill>
              <a:latin typeface="Calibri"/>
              <a:ea typeface="Calibri"/>
              <a:cs typeface="Calibri"/>
              <a:sym typeface="Calibri"/>
            </a:endParaRPr>
          </a:p>
        </p:txBody>
      </p:sp>
      <p:sp>
        <p:nvSpPr>
          <p:cNvPr id="242" name="Google Shape;242;p30"/>
          <p:cNvSpPr txBox="1"/>
          <p:nvPr/>
        </p:nvSpPr>
        <p:spPr>
          <a:xfrm>
            <a:off x="2422875" y="6099575"/>
            <a:ext cx="32463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“agent response”</a:t>
            </a:r>
            <a:endParaRPr sz="13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ctrTitle"/>
          </p:nvPr>
        </p:nvSpPr>
        <p:spPr>
          <a:xfrm>
            <a:off x="1524000" y="1063671"/>
            <a:ext cx="9753600" cy="1875000"/>
          </a:xfrm>
          <a:prstGeom prst="rect">
            <a:avLst/>
          </a:prstGeom>
        </p:spPr>
        <p:txBody>
          <a:bodyPr anchorCtr="0" anchor="b" bIns="45700" lIns="91425" spcFirstLastPara="1" rIns="91425" wrap="square" tIns="45700">
            <a:normAutofit/>
          </a:bodyPr>
          <a:lstStyle/>
          <a:p>
            <a:pPr indent="0" lvl="0" marL="0" rtl="0" algn="r">
              <a:spcBef>
                <a:spcPts val="0"/>
              </a:spcBef>
              <a:spcAft>
                <a:spcPts val="0"/>
              </a:spcAft>
              <a:buNone/>
            </a:pPr>
            <a:r>
              <a:rPr lang="en-US"/>
              <a:t>Application Features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LLaMA 3.1 Based Agent Orchestrator</a:t>
            </a:r>
            <a:endParaRPr/>
          </a:p>
        </p:txBody>
      </p:sp>
      <p:sp>
        <p:nvSpPr>
          <p:cNvPr id="253" name="Google Shape;253;p3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AutoNum type="arabicPeriod"/>
            </a:pPr>
            <a:r>
              <a:rPr lang="en-US">
                <a:latin typeface="Times New Roman"/>
                <a:ea typeface="Times New Roman"/>
                <a:cs typeface="Times New Roman"/>
                <a:sym typeface="Times New Roman"/>
              </a:rPr>
              <a:t>Agent llama based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contains many tools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some tools are agents in itself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agent directs query to tool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error proof feedback mechanism: even if direction </a:t>
            </a:r>
            <a:r>
              <a:rPr lang="en-US">
                <a:latin typeface="Times New Roman"/>
                <a:ea typeface="Times New Roman"/>
                <a:cs typeface="Times New Roman"/>
                <a:sym typeface="Times New Roman"/>
              </a:rPr>
              <a:t>fails</a:t>
            </a:r>
            <a:r>
              <a:rPr lang="en-US">
                <a:latin typeface="Times New Roman"/>
                <a:ea typeface="Times New Roman"/>
                <a:cs typeface="Times New Roman"/>
                <a:sym typeface="Times New Roman"/>
              </a:rPr>
              <a:t> it automatically retries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Speech to text and text to speech using OpenAI whisper / Google Chirp </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Real-time Obstacle Detection</a:t>
            </a:r>
            <a:endParaRPr/>
          </a:p>
        </p:txBody>
      </p:sp>
      <p:sp>
        <p:nvSpPr>
          <p:cNvPr id="259" name="Google Shape;259;p33"/>
          <p:cNvSpPr txBox="1"/>
          <p:nvPr>
            <p:ph idx="1" type="body"/>
          </p:nvPr>
        </p:nvSpPr>
        <p:spPr>
          <a:xfrm>
            <a:off x="838200" y="1365099"/>
            <a:ext cx="11031900" cy="5262300"/>
          </a:xfrm>
          <a:prstGeom prst="rect">
            <a:avLst/>
          </a:prstGeom>
        </p:spPr>
        <p:txBody>
          <a:bodyPr anchorCtr="0" anchor="t" bIns="45700" lIns="91425" spcFirstLastPara="1" rIns="91425" wrap="square" tIns="45700">
            <a:normAutofit fontScale="77500" lnSpcReduction="20000"/>
          </a:bodyPr>
          <a:lstStyle/>
          <a:p>
            <a:pPr indent="0" lvl="0" marL="0" rtl="0" algn="l">
              <a:lnSpc>
                <a:spcPct val="115000"/>
              </a:lnSpc>
              <a:spcBef>
                <a:spcPts val="1000"/>
              </a:spcBef>
              <a:spcAft>
                <a:spcPts val="0"/>
              </a:spcAft>
              <a:buNone/>
            </a:pPr>
            <a:r>
              <a:rPr b="1" lang="en-US" sz="2100">
                <a:latin typeface="Times New Roman"/>
                <a:ea typeface="Times New Roman"/>
                <a:cs typeface="Times New Roman"/>
                <a:sym typeface="Times New Roman"/>
              </a:rPr>
              <a:t>Dataset Collection:</a:t>
            </a:r>
            <a:endParaRPr b="1" sz="21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100">
                <a:latin typeface="Times New Roman"/>
                <a:ea typeface="Times New Roman"/>
                <a:cs typeface="Times New Roman"/>
                <a:sym typeface="Times New Roman"/>
              </a:rPr>
              <a:t>Manually collected various images of different locations of IIIT Delhi focusing on obstacles visually impaired individuals may encounter at different body levels.</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ct val="52380"/>
              <a:buFont typeface="Arial"/>
              <a:buNone/>
            </a:pPr>
            <a:r>
              <a:rPr b="1" lang="en-US" sz="2100">
                <a:latin typeface="Times New Roman"/>
                <a:ea typeface="Times New Roman"/>
                <a:cs typeface="Times New Roman"/>
                <a:sym typeface="Times New Roman"/>
              </a:rPr>
              <a:t>Head-Level Perspective:</a:t>
            </a:r>
            <a:endParaRPr b="1"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ct val="52380"/>
              <a:buFont typeface="Arial"/>
              <a:buNone/>
            </a:pPr>
            <a:r>
              <a:rPr lang="en-US" sz="2100">
                <a:latin typeface="Times New Roman"/>
                <a:ea typeface="Times New Roman"/>
                <a:cs typeface="Times New Roman"/>
                <a:sym typeface="Times New Roman"/>
              </a:rPr>
              <a:t>Objects at eye level or above (e.g., door frames, signs,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ct val="52380"/>
              <a:buFont typeface="Arial"/>
              <a:buNone/>
            </a:pPr>
            <a:r>
              <a:rPr lang="en-US" sz="2100">
                <a:latin typeface="Times New Roman"/>
                <a:ea typeface="Times New Roman"/>
                <a:cs typeface="Times New Roman"/>
                <a:sym typeface="Times New Roman"/>
              </a:rPr>
              <a:t>branches).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ct val="52380"/>
              <a:buFont typeface="Arial"/>
              <a:buNone/>
            </a:pPr>
            <a:r>
              <a:rPr lang="en-US" sz="2100">
                <a:latin typeface="Times New Roman"/>
                <a:ea typeface="Times New Roman"/>
                <a:cs typeface="Times New Roman"/>
                <a:sym typeface="Times New Roman"/>
              </a:rPr>
              <a:t>Images captured at head height to simulate a natural viewpoint.</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ct val="52380"/>
              <a:buFont typeface="Arial"/>
              <a:buNone/>
            </a:pPr>
            <a:r>
              <a:rPr b="1" lang="en-US" sz="2100">
                <a:latin typeface="Times New Roman"/>
                <a:ea typeface="Times New Roman"/>
                <a:cs typeface="Times New Roman"/>
                <a:sym typeface="Times New Roman"/>
              </a:rPr>
              <a:t>Knee-Level Perspective:</a:t>
            </a:r>
            <a:endParaRPr b="1"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ct val="52380"/>
              <a:buFont typeface="Arial"/>
              <a:buNone/>
            </a:pPr>
            <a:r>
              <a:rPr lang="en-US" sz="2100">
                <a:latin typeface="Times New Roman"/>
                <a:ea typeface="Times New Roman"/>
                <a:cs typeface="Times New Roman"/>
                <a:sym typeface="Times New Roman"/>
              </a:rPr>
              <a:t>Objects closer to the ground (e.g., chairs, steps, small animals).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ct val="52380"/>
              <a:buFont typeface="Arial"/>
              <a:buNone/>
            </a:pPr>
            <a:r>
              <a:rPr lang="en-US" sz="2100">
                <a:latin typeface="Times New Roman"/>
                <a:ea typeface="Times New Roman"/>
                <a:cs typeface="Times New Roman"/>
                <a:sym typeface="Times New Roman"/>
              </a:rPr>
              <a:t>Images taken from knee height to account for low-lying obstacles.</a:t>
            </a:r>
            <a:endParaRPr b="1" sz="21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100">
                <a:latin typeface="Times New Roman"/>
                <a:ea typeface="Times New Roman"/>
                <a:cs typeface="Times New Roman"/>
                <a:sym typeface="Times New Roman"/>
              </a:rPr>
              <a:t>Capturing images from different body levels significantly</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100">
                <a:latin typeface="Times New Roman"/>
                <a:ea typeface="Times New Roman"/>
                <a:cs typeface="Times New Roman"/>
                <a:sym typeface="Times New Roman"/>
              </a:rPr>
              <a:t>enhances the robustness and comprehensiveness of our obstacle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100">
                <a:latin typeface="Times New Roman"/>
                <a:ea typeface="Times New Roman"/>
                <a:cs typeface="Times New Roman"/>
                <a:sym typeface="Times New Roman"/>
              </a:rPr>
              <a:t>detection system.</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sz="1800">
                <a:latin typeface="Times New Roman"/>
                <a:ea typeface="Times New Roman"/>
                <a:cs typeface="Times New Roman"/>
                <a:sym typeface="Times New Roman"/>
              </a:rPr>
              <a:t>													      </a:t>
            </a:r>
            <a:r>
              <a:rPr b="1" lang="en-US" sz="2703">
                <a:latin typeface="Times New Roman"/>
                <a:ea typeface="Times New Roman"/>
                <a:cs typeface="Times New Roman"/>
                <a:sym typeface="Times New Roman"/>
              </a:rPr>
              <a:t>Obstacle			   Non </a:t>
            </a:r>
            <a:r>
              <a:rPr b="1" lang="en-US" sz="2703">
                <a:latin typeface="Times New Roman"/>
                <a:ea typeface="Times New Roman"/>
                <a:cs typeface="Times New Roman"/>
                <a:sym typeface="Times New Roman"/>
              </a:rPr>
              <a:t>Obstacle</a:t>
            </a:r>
            <a:endParaRPr b="1" sz="2703">
              <a:latin typeface="Times New Roman"/>
              <a:ea typeface="Times New Roman"/>
              <a:cs typeface="Times New Roman"/>
              <a:sym typeface="Times New Roman"/>
            </a:endParaRPr>
          </a:p>
        </p:txBody>
      </p:sp>
      <p:pic>
        <p:nvPicPr>
          <p:cNvPr id="260" name="Google Shape;260;p33"/>
          <p:cNvPicPr preferRelativeResize="0"/>
          <p:nvPr/>
        </p:nvPicPr>
        <p:blipFill>
          <a:blip r:embed="rId3">
            <a:alphaModFix/>
          </a:blip>
          <a:stretch>
            <a:fillRect/>
          </a:stretch>
        </p:blipFill>
        <p:spPr>
          <a:xfrm>
            <a:off x="6509170" y="2249600"/>
            <a:ext cx="2175676" cy="3867848"/>
          </a:xfrm>
          <a:prstGeom prst="rect">
            <a:avLst/>
          </a:prstGeom>
          <a:noFill/>
          <a:ln>
            <a:noFill/>
          </a:ln>
        </p:spPr>
      </p:pic>
      <p:pic>
        <p:nvPicPr>
          <p:cNvPr id="261" name="Google Shape;261;p33"/>
          <p:cNvPicPr preferRelativeResize="0"/>
          <p:nvPr/>
        </p:nvPicPr>
        <p:blipFill>
          <a:blip r:embed="rId4">
            <a:alphaModFix/>
          </a:blip>
          <a:stretch>
            <a:fillRect/>
          </a:stretch>
        </p:blipFill>
        <p:spPr>
          <a:xfrm>
            <a:off x="9068525" y="2251263"/>
            <a:ext cx="2175676" cy="38645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Obstacle Detection Demo</a:t>
            </a:r>
            <a:endParaRPr/>
          </a:p>
        </p:txBody>
      </p:sp>
      <p:pic>
        <p:nvPicPr>
          <p:cNvPr id="267" name="Google Shape;267;p34" title="DivyaDrishti Obstacle Detection Demo">
            <a:hlinkClick r:id="rId3"/>
          </p:cNvPr>
          <p:cNvPicPr preferRelativeResize="0"/>
          <p:nvPr/>
        </p:nvPicPr>
        <p:blipFill>
          <a:blip r:embed="rId4">
            <a:alphaModFix/>
          </a:blip>
          <a:stretch>
            <a:fillRect/>
          </a:stretch>
        </p:blipFill>
        <p:spPr>
          <a:xfrm>
            <a:off x="4632450" y="1348050"/>
            <a:ext cx="3150549" cy="5205453"/>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Real-time Obstacle Detection</a:t>
            </a:r>
            <a:endParaRPr/>
          </a:p>
        </p:txBody>
      </p:sp>
      <p:sp>
        <p:nvSpPr>
          <p:cNvPr id="273" name="Google Shape;273;p3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25000" lnSpcReduction="20000"/>
          </a:bodyPr>
          <a:lstStyle/>
          <a:p>
            <a:pPr indent="0" lvl="0" marL="0" rtl="0" algn="l">
              <a:lnSpc>
                <a:spcPct val="115000"/>
              </a:lnSpc>
              <a:spcBef>
                <a:spcPts val="1000"/>
              </a:spcBef>
              <a:spcAft>
                <a:spcPts val="0"/>
              </a:spcAft>
              <a:buNone/>
            </a:pPr>
            <a:r>
              <a:rPr b="1" lang="en-US" sz="7150">
                <a:latin typeface="Times New Roman"/>
                <a:ea typeface="Times New Roman"/>
                <a:cs typeface="Times New Roman"/>
                <a:sym typeface="Times New Roman"/>
              </a:rPr>
              <a:t>Dataset Description:</a:t>
            </a:r>
            <a:endParaRPr b="1" sz="715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6750">
                <a:latin typeface="Times New Roman"/>
                <a:ea typeface="Times New Roman"/>
                <a:cs typeface="Times New Roman"/>
                <a:sym typeface="Times New Roman"/>
              </a:rPr>
              <a:t>Training Set:</a:t>
            </a:r>
            <a:endParaRPr b="1" sz="675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6550">
                <a:latin typeface="Times New Roman"/>
                <a:ea typeface="Times New Roman"/>
                <a:cs typeface="Times New Roman"/>
                <a:sym typeface="Times New Roman"/>
              </a:rPr>
              <a:t>Class 0 (obstacle): 80 images</a:t>
            </a:r>
            <a:endParaRPr sz="655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6550">
                <a:latin typeface="Times New Roman"/>
                <a:ea typeface="Times New Roman"/>
                <a:cs typeface="Times New Roman"/>
                <a:sym typeface="Times New Roman"/>
              </a:rPr>
              <a:t>Class 1 (Non obstacle): 87 images</a:t>
            </a:r>
            <a:endParaRPr sz="655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6750">
                <a:latin typeface="Times New Roman"/>
                <a:ea typeface="Times New Roman"/>
                <a:cs typeface="Times New Roman"/>
                <a:sym typeface="Times New Roman"/>
              </a:rPr>
              <a:t>Testing Set: </a:t>
            </a:r>
            <a:r>
              <a:rPr lang="en-US" sz="6750">
                <a:latin typeface="Times New Roman"/>
                <a:ea typeface="Times New Roman"/>
                <a:cs typeface="Times New Roman"/>
                <a:sym typeface="Times New Roman"/>
              </a:rPr>
              <a:t>40 images</a:t>
            </a:r>
            <a:endParaRPr sz="675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75"/>
              <a:buFont typeface="Arial"/>
              <a:buNone/>
            </a:pPr>
            <a:r>
              <a:rPr b="1" lang="en-US" sz="7150">
                <a:latin typeface="Times New Roman"/>
                <a:ea typeface="Times New Roman"/>
                <a:cs typeface="Times New Roman"/>
                <a:sym typeface="Times New Roman"/>
              </a:rPr>
              <a:t>Model Approach</a:t>
            </a:r>
            <a:r>
              <a:rPr b="1" lang="en-US" sz="7150">
                <a:latin typeface="Times New Roman"/>
                <a:ea typeface="Times New Roman"/>
                <a:cs typeface="Times New Roman"/>
                <a:sym typeface="Times New Roman"/>
              </a:rPr>
              <a:t>:</a:t>
            </a:r>
            <a:endParaRPr b="1" sz="675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6550">
                <a:latin typeface="Times New Roman"/>
                <a:ea typeface="Times New Roman"/>
                <a:cs typeface="Times New Roman"/>
                <a:sym typeface="Times New Roman"/>
              </a:rPr>
              <a:t>We used </a:t>
            </a:r>
            <a:r>
              <a:rPr b="1" lang="en-US" sz="6550">
                <a:latin typeface="Times New Roman"/>
                <a:ea typeface="Times New Roman"/>
                <a:cs typeface="Times New Roman"/>
                <a:sym typeface="Times New Roman"/>
              </a:rPr>
              <a:t>Teachable Machine</a:t>
            </a:r>
            <a:r>
              <a:rPr lang="en-US" sz="6550">
                <a:latin typeface="Times New Roman"/>
                <a:ea typeface="Times New Roman"/>
                <a:cs typeface="Times New Roman"/>
                <a:sym typeface="Times New Roman"/>
              </a:rPr>
              <a:t> to train a CNN based binary classification model.</a:t>
            </a:r>
            <a:endParaRPr sz="655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6550">
                <a:latin typeface="Times New Roman"/>
                <a:ea typeface="Times New Roman"/>
                <a:cs typeface="Times New Roman"/>
                <a:sym typeface="Times New Roman"/>
              </a:rPr>
              <a:t>Input (224x224x3) -&gt; 3 CNN layers -&gt; Output (2 classes)</a:t>
            </a:r>
            <a:endParaRPr sz="655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75"/>
              <a:buFont typeface="Arial"/>
              <a:buNone/>
            </a:pPr>
            <a:r>
              <a:rPr lang="en-US" sz="6750">
                <a:latin typeface="Times New Roman"/>
                <a:ea typeface="Times New Roman"/>
                <a:cs typeface="Times New Roman"/>
                <a:sym typeface="Times New Roman"/>
              </a:rPr>
              <a:t>The </a:t>
            </a:r>
            <a:r>
              <a:rPr b="1" lang="en-US" sz="6750">
                <a:latin typeface="Times New Roman"/>
                <a:ea typeface="Times New Roman"/>
                <a:cs typeface="Times New Roman"/>
                <a:sym typeface="Times New Roman"/>
              </a:rPr>
              <a:t>preprocessing steps</a:t>
            </a:r>
            <a:r>
              <a:rPr lang="en-US" sz="6750">
                <a:latin typeface="Times New Roman"/>
                <a:ea typeface="Times New Roman"/>
                <a:cs typeface="Times New Roman"/>
                <a:sym typeface="Times New Roman"/>
              </a:rPr>
              <a:t> involve:</a:t>
            </a:r>
            <a:endParaRPr sz="675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75"/>
              <a:buFont typeface="Arial"/>
              <a:buNone/>
            </a:pPr>
            <a:r>
              <a:rPr lang="en-US" sz="6750">
                <a:latin typeface="Times New Roman"/>
                <a:ea typeface="Times New Roman"/>
                <a:cs typeface="Times New Roman"/>
                <a:sym typeface="Times New Roman"/>
              </a:rPr>
              <a:t>1. Resizing Images: Convert all input images to 224x224 dimensions to match the model's expected input size.</a:t>
            </a:r>
            <a:endParaRPr sz="675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75"/>
              <a:buFont typeface="Arial"/>
              <a:buNone/>
            </a:pPr>
            <a:r>
              <a:rPr lang="en-US" sz="6750">
                <a:latin typeface="Times New Roman"/>
                <a:ea typeface="Times New Roman"/>
                <a:cs typeface="Times New Roman"/>
                <a:sym typeface="Times New Roman"/>
              </a:rPr>
              <a:t>2. Normalization: Scale pixel values to the range [0, 1] by dividing by 255, ensuring consistent input to the model.</a:t>
            </a:r>
            <a:endParaRPr sz="675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75"/>
              <a:buFont typeface="Arial"/>
              <a:buNone/>
            </a:pPr>
            <a:r>
              <a:rPr lang="en-US" sz="6750">
                <a:latin typeface="Times New Roman"/>
                <a:ea typeface="Times New Roman"/>
                <a:cs typeface="Times New Roman"/>
                <a:sym typeface="Times New Roman"/>
              </a:rPr>
              <a:t>3. Splitting Dataset: Divide the dataset into training, validation, and test sets to train and evaluate model</a:t>
            </a:r>
            <a:endParaRPr sz="675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75"/>
              <a:buFont typeface="Arial"/>
              <a:buNone/>
            </a:pPr>
            <a:r>
              <a:rPr lang="en-US" sz="6750">
                <a:latin typeface="Times New Roman"/>
                <a:ea typeface="Times New Roman"/>
                <a:cs typeface="Times New Roman"/>
                <a:sym typeface="Times New Roman"/>
              </a:rPr>
              <a:t>performance.</a:t>
            </a:r>
            <a:endParaRPr sz="675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75"/>
              <a:buFont typeface="Arial"/>
              <a:buNone/>
            </a:pPr>
            <a:r>
              <a:rPr lang="en-US" sz="6750">
                <a:latin typeface="Times New Roman"/>
                <a:ea typeface="Times New Roman"/>
                <a:cs typeface="Times New Roman"/>
                <a:sym typeface="Times New Roman"/>
              </a:rPr>
              <a:t>It is compiled with the Adam optimizer, binary cross-entropy loss, and accuracy as the metric.</a:t>
            </a:r>
            <a:endParaRPr sz="6750">
              <a:latin typeface="Times New Roman"/>
              <a:ea typeface="Times New Roman"/>
              <a:cs typeface="Times New Roman"/>
              <a:sym typeface="Times New Roman"/>
            </a:endParaRPr>
          </a:p>
          <a:p>
            <a:pPr indent="0" lvl="0" marL="0" rtl="0" algn="l">
              <a:spcBef>
                <a:spcPts val="1000"/>
              </a:spcBef>
              <a:spcAft>
                <a:spcPts val="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Real-time Obstacle Detection</a:t>
            </a:r>
            <a:endParaRPr/>
          </a:p>
        </p:txBody>
      </p:sp>
      <p:sp>
        <p:nvSpPr>
          <p:cNvPr id="279" name="Google Shape;279;p36"/>
          <p:cNvSpPr txBox="1"/>
          <p:nvPr>
            <p:ph idx="1" type="body"/>
          </p:nvPr>
        </p:nvSpPr>
        <p:spPr>
          <a:xfrm>
            <a:off x="838200" y="1191950"/>
            <a:ext cx="10515600" cy="4956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latin typeface="Times New Roman"/>
                <a:ea typeface="Times New Roman"/>
                <a:cs typeface="Times New Roman"/>
                <a:sym typeface="Times New Roman"/>
              </a:rPr>
              <a:t>Results:</a:t>
            </a:r>
            <a:endParaRPr b="1" sz="2400">
              <a:latin typeface="Times New Roman"/>
              <a:ea typeface="Times New Roman"/>
              <a:cs typeface="Times New Roman"/>
              <a:sym typeface="Times New Roman"/>
            </a:endParaRPr>
          </a:p>
          <a:p>
            <a:pPr indent="0" lvl="0" marL="0" rtl="0" algn="l">
              <a:spcBef>
                <a:spcPts val="1000"/>
              </a:spcBef>
              <a:spcAft>
                <a:spcPts val="0"/>
              </a:spcAft>
              <a:buNone/>
            </a:pPr>
            <a:r>
              <a:t/>
            </a:r>
            <a:endParaRPr b="1" sz="2000">
              <a:latin typeface="Times New Roman"/>
              <a:ea typeface="Times New Roman"/>
              <a:cs typeface="Times New Roman"/>
              <a:sym typeface="Times New Roman"/>
            </a:endParaRPr>
          </a:p>
        </p:txBody>
      </p:sp>
      <p:pic>
        <p:nvPicPr>
          <p:cNvPr id="280" name="Google Shape;280;p36"/>
          <p:cNvPicPr preferRelativeResize="0"/>
          <p:nvPr/>
        </p:nvPicPr>
        <p:blipFill>
          <a:blip r:embed="rId3">
            <a:alphaModFix/>
          </a:blip>
          <a:stretch>
            <a:fillRect/>
          </a:stretch>
        </p:blipFill>
        <p:spPr>
          <a:xfrm>
            <a:off x="5685501" y="3270825"/>
            <a:ext cx="3555125" cy="3118675"/>
          </a:xfrm>
          <a:prstGeom prst="rect">
            <a:avLst/>
          </a:prstGeom>
          <a:noFill/>
          <a:ln>
            <a:noFill/>
          </a:ln>
        </p:spPr>
      </p:pic>
      <p:pic>
        <p:nvPicPr>
          <p:cNvPr id="281" name="Google Shape;281;p36"/>
          <p:cNvPicPr preferRelativeResize="0"/>
          <p:nvPr/>
        </p:nvPicPr>
        <p:blipFill>
          <a:blip r:embed="rId4">
            <a:alphaModFix/>
          </a:blip>
          <a:stretch>
            <a:fillRect/>
          </a:stretch>
        </p:blipFill>
        <p:spPr>
          <a:xfrm>
            <a:off x="1454250" y="3270825"/>
            <a:ext cx="3451978" cy="3118675"/>
          </a:xfrm>
          <a:prstGeom prst="rect">
            <a:avLst/>
          </a:prstGeom>
          <a:noFill/>
          <a:ln>
            <a:noFill/>
          </a:ln>
        </p:spPr>
      </p:pic>
      <p:graphicFrame>
        <p:nvGraphicFramePr>
          <p:cNvPr id="282" name="Google Shape;282;p36"/>
          <p:cNvGraphicFramePr/>
          <p:nvPr/>
        </p:nvGraphicFramePr>
        <p:xfrm>
          <a:off x="952500" y="1794975"/>
          <a:ext cx="3000000" cy="3000000"/>
        </p:xfrm>
        <a:graphic>
          <a:graphicData uri="http://schemas.openxmlformats.org/drawingml/2006/table">
            <a:tbl>
              <a:tblPr>
                <a:noFill/>
                <a:tableStyleId>{706C3481-380D-4975-99B8-E7B440EF727A}</a:tableStyleId>
              </a:tblPr>
              <a:tblGrid>
                <a:gridCol w="1486450"/>
                <a:gridCol w="1261075"/>
                <a:gridCol w="2235000"/>
                <a:gridCol w="2122375"/>
                <a:gridCol w="2233225"/>
                <a:gridCol w="1319225"/>
              </a:tblGrid>
              <a:tr h="459750">
                <a:tc>
                  <a:txBody>
                    <a:bodyPr/>
                    <a:lstStyle/>
                    <a:p>
                      <a:pPr indent="0" lvl="0" marL="0" rtl="0" algn="l">
                        <a:spcBef>
                          <a:spcPts val="0"/>
                        </a:spcBef>
                        <a:spcAft>
                          <a:spcPts val="0"/>
                        </a:spcAft>
                        <a:buNone/>
                      </a:pPr>
                      <a:r>
                        <a:rPr b="1" lang="en-US" sz="1500"/>
                        <a:t>Metric</a:t>
                      </a:r>
                      <a:endParaRPr b="1" sz="1500"/>
                    </a:p>
                  </a:txBody>
                  <a:tcPr marT="91425" marB="91425" marR="91425" marL="91425"/>
                </a:tc>
                <a:tc>
                  <a:txBody>
                    <a:bodyPr/>
                    <a:lstStyle/>
                    <a:p>
                      <a:pPr indent="0" lvl="0" marL="0" rtl="0" algn="l">
                        <a:spcBef>
                          <a:spcPts val="0"/>
                        </a:spcBef>
                        <a:spcAft>
                          <a:spcPts val="0"/>
                        </a:spcAft>
                        <a:buNone/>
                      </a:pPr>
                      <a:r>
                        <a:rPr b="1" lang="en-US" sz="1500"/>
                        <a:t>Accuracy</a:t>
                      </a:r>
                      <a:endParaRPr b="1" sz="1500"/>
                    </a:p>
                  </a:txBody>
                  <a:tcPr marT="91425" marB="91425" marR="91425" marL="91425"/>
                </a:tc>
                <a:tc>
                  <a:txBody>
                    <a:bodyPr/>
                    <a:lstStyle/>
                    <a:p>
                      <a:pPr indent="0" lvl="0" marL="0" rtl="0" algn="l">
                        <a:spcBef>
                          <a:spcPts val="0"/>
                        </a:spcBef>
                        <a:spcAft>
                          <a:spcPts val="0"/>
                        </a:spcAft>
                        <a:buNone/>
                      </a:pPr>
                      <a:r>
                        <a:rPr b="1" lang="en-US" sz="1500"/>
                        <a:t>Total Inference time</a:t>
                      </a:r>
                      <a:endParaRPr b="1" sz="1500"/>
                    </a:p>
                  </a:txBody>
                  <a:tcPr marT="91425" marB="91425" marR="91425" marL="91425"/>
                </a:tc>
                <a:tc>
                  <a:txBody>
                    <a:bodyPr/>
                    <a:lstStyle/>
                    <a:p>
                      <a:pPr indent="0" lvl="0" marL="0" rtl="0" algn="l">
                        <a:spcBef>
                          <a:spcPts val="0"/>
                        </a:spcBef>
                        <a:spcAft>
                          <a:spcPts val="0"/>
                        </a:spcAft>
                        <a:buNone/>
                      </a:pPr>
                      <a:r>
                        <a:rPr b="1" lang="en-US" sz="1500"/>
                        <a:t>Avg Inference time</a:t>
                      </a:r>
                      <a:endParaRPr b="1" sz="1500"/>
                    </a:p>
                  </a:txBody>
                  <a:tcPr marT="91425" marB="91425" marR="91425" marL="91425"/>
                </a:tc>
                <a:tc>
                  <a:txBody>
                    <a:bodyPr/>
                    <a:lstStyle/>
                    <a:p>
                      <a:pPr indent="0" lvl="0" marL="0" rtl="0" algn="l">
                        <a:spcBef>
                          <a:spcPts val="0"/>
                        </a:spcBef>
                        <a:spcAft>
                          <a:spcPts val="0"/>
                        </a:spcAft>
                        <a:buNone/>
                      </a:pPr>
                      <a:r>
                        <a:rPr b="1" lang="en-US" sz="1500"/>
                        <a:t>False Negative Rate</a:t>
                      </a:r>
                      <a:endParaRPr b="1" sz="1500"/>
                    </a:p>
                  </a:txBody>
                  <a:tcPr marT="91425" marB="91425" marR="91425" marL="91425"/>
                </a:tc>
                <a:tc>
                  <a:txBody>
                    <a:bodyPr/>
                    <a:lstStyle/>
                    <a:p>
                      <a:pPr indent="0" lvl="0" marL="0" rtl="0" algn="l">
                        <a:spcBef>
                          <a:spcPts val="0"/>
                        </a:spcBef>
                        <a:spcAft>
                          <a:spcPts val="0"/>
                        </a:spcAft>
                        <a:buNone/>
                      </a:pPr>
                      <a:r>
                        <a:rPr b="1" lang="en-US" sz="1500"/>
                        <a:t>Recall</a:t>
                      </a:r>
                      <a:endParaRPr b="1" sz="1500"/>
                    </a:p>
                  </a:txBody>
                  <a:tcPr marT="91425" marB="91425" marR="91425" marL="91425"/>
                </a:tc>
              </a:tr>
              <a:tr h="459750">
                <a:tc>
                  <a:txBody>
                    <a:bodyPr/>
                    <a:lstStyle/>
                    <a:p>
                      <a:pPr indent="0" lvl="0" marL="0" rtl="0" algn="l">
                        <a:spcBef>
                          <a:spcPts val="0"/>
                        </a:spcBef>
                        <a:spcAft>
                          <a:spcPts val="0"/>
                        </a:spcAft>
                        <a:buNone/>
                      </a:pPr>
                      <a:r>
                        <a:rPr b="1" lang="en-US" sz="1500"/>
                        <a:t>Training Set</a:t>
                      </a:r>
                      <a:endParaRPr b="1" sz="1500"/>
                    </a:p>
                  </a:txBody>
                  <a:tcPr marT="91425" marB="91425" marR="91425" marL="91425"/>
                </a:tc>
                <a:tc>
                  <a:txBody>
                    <a:bodyPr/>
                    <a:lstStyle/>
                    <a:p>
                      <a:pPr indent="0" lvl="0" marL="0" rtl="0" algn="l">
                        <a:spcBef>
                          <a:spcPts val="0"/>
                        </a:spcBef>
                        <a:spcAft>
                          <a:spcPts val="0"/>
                        </a:spcAft>
                        <a:buNone/>
                      </a:pPr>
                      <a:r>
                        <a:rPr b="1" lang="en-US" sz="1500"/>
                        <a:t>0.9401</a:t>
                      </a:r>
                      <a:endParaRPr b="1" sz="1500"/>
                    </a:p>
                  </a:txBody>
                  <a:tcPr marT="91425" marB="91425" marR="91425" marL="91425"/>
                </a:tc>
                <a:tc>
                  <a:txBody>
                    <a:bodyPr/>
                    <a:lstStyle/>
                    <a:p>
                      <a:pPr indent="0" lvl="0" marL="0" rtl="0" algn="l">
                        <a:spcBef>
                          <a:spcPts val="0"/>
                        </a:spcBef>
                        <a:spcAft>
                          <a:spcPts val="0"/>
                        </a:spcAft>
                        <a:buNone/>
                      </a:pPr>
                      <a:r>
                        <a:rPr b="1" lang="en-US" sz="1500"/>
                        <a:t>0.6435</a:t>
                      </a:r>
                      <a:endParaRPr b="1" sz="1500"/>
                    </a:p>
                  </a:txBody>
                  <a:tcPr marT="91425" marB="91425" marR="91425" marL="91425"/>
                </a:tc>
                <a:tc>
                  <a:txBody>
                    <a:bodyPr/>
                    <a:lstStyle/>
                    <a:p>
                      <a:pPr indent="0" lvl="0" marL="0" rtl="0" algn="l">
                        <a:spcBef>
                          <a:spcPts val="0"/>
                        </a:spcBef>
                        <a:spcAft>
                          <a:spcPts val="0"/>
                        </a:spcAft>
                        <a:buNone/>
                      </a:pPr>
                      <a:r>
                        <a:rPr b="1" lang="en-US" sz="1500"/>
                        <a:t>0.0039</a:t>
                      </a:r>
                      <a:endParaRPr b="1" sz="1500"/>
                    </a:p>
                  </a:txBody>
                  <a:tcPr marT="91425" marB="91425" marR="91425" marL="91425"/>
                </a:tc>
                <a:tc>
                  <a:txBody>
                    <a:bodyPr/>
                    <a:lstStyle/>
                    <a:p>
                      <a:pPr indent="0" lvl="0" marL="0" rtl="0" algn="l">
                        <a:spcBef>
                          <a:spcPts val="0"/>
                        </a:spcBef>
                        <a:spcAft>
                          <a:spcPts val="0"/>
                        </a:spcAft>
                        <a:buNone/>
                      </a:pPr>
                      <a:r>
                        <a:rPr b="1" lang="en-US" sz="1500"/>
                        <a:t>0.0805</a:t>
                      </a:r>
                      <a:endParaRPr b="1" sz="1500"/>
                    </a:p>
                  </a:txBody>
                  <a:tcPr marT="91425" marB="91425" marR="91425" marL="91425"/>
                </a:tc>
                <a:tc>
                  <a:txBody>
                    <a:bodyPr/>
                    <a:lstStyle/>
                    <a:p>
                      <a:pPr indent="0" lvl="0" marL="0" rtl="0" algn="l">
                        <a:spcBef>
                          <a:spcPts val="0"/>
                        </a:spcBef>
                        <a:spcAft>
                          <a:spcPts val="0"/>
                        </a:spcAft>
                        <a:buNone/>
                      </a:pPr>
                      <a:r>
                        <a:rPr b="1" lang="en-US" sz="1500"/>
                        <a:t>0.9195</a:t>
                      </a:r>
                      <a:endParaRPr b="1" sz="1500"/>
                    </a:p>
                  </a:txBody>
                  <a:tcPr marT="91425" marB="91425" marR="91425" marL="91425"/>
                </a:tc>
              </a:tr>
              <a:tr h="459750">
                <a:tc>
                  <a:txBody>
                    <a:bodyPr/>
                    <a:lstStyle/>
                    <a:p>
                      <a:pPr indent="0" lvl="0" marL="0" rtl="0" algn="l">
                        <a:spcBef>
                          <a:spcPts val="0"/>
                        </a:spcBef>
                        <a:spcAft>
                          <a:spcPts val="0"/>
                        </a:spcAft>
                        <a:buNone/>
                      </a:pPr>
                      <a:r>
                        <a:rPr b="1" lang="en-US" sz="1500"/>
                        <a:t>Testing Set</a:t>
                      </a:r>
                      <a:endParaRPr b="1" sz="1500"/>
                    </a:p>
                  </a:txBody>
                  <a:tcPr marT="91425" marB="91425" marR="91425" marL="91425"/>
                </a:tc>
                <a:tc>
                  <a:txBody>
                    <a:bodyPr/>
                    <a:lstStyle/>
                    <a:p>
                      <a:pPr indent="0" lvl="0" marL="0" rtl="0" algn="l">
                        <a:spcBef>
                          <a:spcPts val="0"/>
                        </a:spcBef>
                        <a:spcAft>
                          <a:spcPts val="0"/>
                        </a:spcAft>
                        <a:buNone/>
                      </a:pPr>
                      <a:r>
                        <a:rPr b="1" lang="en-US" sz="1500"/>
                        <a:t>0.8750</a:t>
                      </a:r>
                      <a:endParaRPr b="1" sz="1500"/>
                    </a:p>
                  </a:txBody>
                  <a:tcPr marT="91425" marB="91425" marR="91425" marL="91425"/>
                </a:tc>
                <a:tc>
                  <a:txBody>
                    <a:bodyPr/>
                    <a:lstStyle/>
                    <a:p>
                      <a:pPr indent="0" lvl="0" marL="0" rtl="0" algn="l">
                        <a:spcBef>
                          <a:spcPts val="0"/>
                        </a:spcBef>
                        <a:spcAft>
                          <a:spcPts val="0"/>
                        </a:spcAft>
                        <a:buNone/>
                      </a:pPr>
                      <a:r>
                        <a:rPr b="1" lang="en-US" sz="1500"/>
                        <a:t>0.1614</a:t>
                      </a:r>
                      <a:endParaRPr b="1" sz="1500"/>
                    </a:p>
                  </a:txBody>
                  <a:tcPr marT="91425" marB="91425" marR="91425" marL="91425"/>
                </a:tc>
                <a:tc>
                  <a:txBody>
                    <a:bodyPr/>
                    <a:lstStyle/>
                    <a:p>
                      <a:pPr indent="0" lvl="0" marL="0" rtl="0" algn="l">
                        <a:spcBef>
                          <a:spcPts val="0"/>
                        </a:spcBef>
                        <a:spcAft>
                          <a:spcPts val="0"/>
                        </a:spcAft>
                        <a:buNone/>
                      </a:pPr>
                      <a:r>
                        <a:rPr b="1" lang="en-US" sz="1500"/>
                        <a:t>0.0040</a:t>
                      </a:r>
                      <a:endParaRPr b="1" sz="1500"/>
                    </a:p>
                  </a:txBody>
                  <a:tcPr marT="91425" marB="91425" marR="91425" marL="91425"/>
                </a:tc>
                <a:tc>
                  <a:txBody>
                    <a:bodyPr/>
                    <a:lstStyle/>
                    <a:p>
                      <a:pPr indent="0" lvl="0" marL="0" rtl="0" algn="l">
                        <a:spcBef>
                          <a:spcPts val="0"/>
                        </a:spcBef>
                        <a:spcAft>
                          <a:spcPts val="0"/>
                        </a:spcAft>
                        <a:buNone/>
                      </a:pPr>
                      <a:r>
                        <a:rPr b="1" lang="en-US" sz="1500"/>
                        <a:t>0.0000</a:t>
                      </a:r>
                      <a:endParaRPr b="1" sz="1500"/>
                    </a:p>
                  </a:txBody>
                  <a:tcPr marT="91425" marB="91425" marR="91425" marL="91425"/>
                </a:tc>
                <a:tc>
                  <a:txBody>
                    <a:bodyPr/>
                    <a:lstStyle/>
                    <a:p>
                      <a:pPr indent="0" lvl="0" marL="0" rtl="0" algn="l">
                        <a:spcBef>
                          <a:spcPts val="0"/>
                        </a:spcBef>
                        <a:spcAft>
                          <a:spcPts val="0"/>
                        </a:spcAft>
                        <a:buNone/>
                      </a:pPr>
                      <a:r>
                        <a:rPr b="1" lang="en-US" sz="1500"/>
                        <a:t>1.0000</a:t>
                      </a:r>
                      <a:endParaRPr b="1" sz="1500"/>
                    </a:p>
                  </a:txBody>
                  <a:tcPr marT="91425" marB="91425" marR="91425" marL="91425"/>
                </a:tc>
              </a:tr>
            </a:tbl>
          </a:graphicData>
        </a:graphic>
      </p:graphicFrame>
      <p:sp>
        <p:nvSpPr>
          <p:cNvPr id="283" name="Google Shape;283;p36"/>
          <p:cNvSpPr txBox="1"/>
          <p:nvPr/>
        </p:nvSpPr>
        <p:spPr>
          <a:xfrm>
            <a:off x="2438950" y="6305100"/>
            <a:ext cx="93021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dk1"/>
                </a:solidFill>
                <a:latin typeface="Calibri"/>
                <a:ea typeface="Calibri"/>
                <a:cs typeface="Calibri"/>
                <a:sym typeface="Calibri"/>
              </a:rPr>
              <a:t>Training Set		 	            			   Testing Set</a:t>
            </a:r>
            <a:endParaRPr b="1" sz="2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845125" y="235498"/>
            <a:ext cx="9445500" cy="956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Visual Question Answering Tool (RAG-Based VQA)</a:t>
            </a:r>
            <a:endParaRPr/>
          </a:p>
        </p:txBody>
      </p:sp>
      <p:pic>
        <p:nvPicPr>
          <p:cNvPr id="289" name="Google Shape;289;p37"/>
          <p:cNvPicPr preferRelativeResize="0"/>
          <p:nvPr/>
        </p:nvPicPr>
        <p:blipFill>
          <a:blip r:embed="rId3">
            <a:alphaModFix/>
          </a:blip>
          <a:stretch>
            <a:fillRect/>
          </a:stretch>
        </p:blipFill>
        <p:spPr>
          <a:xfrm>
            <a:off x="845125" y="1318675"/>
            <a:ext cx="10518477" cy="51051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Introduction</a:t>
            </a:r>
            <a:endParaRPr/>
          </a:p>
        </p:txBody>
      </p:sp>
      <p:sp>
        <p:nvSpPr>
          <p:cNvPr id="175" name="Google Shape;175;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100">
                <a:latin typeface="Times New Roman"/>
                <a:ea typeface="Times New Roman"/>
                <a:cs typeface="Times New Roman"/>
                <a:sym typeface="Times New Roman"/>
              </a:rPr>
              <a:t>VisionPulse is our revolutionary idea in the educational domain, specifically designed to cater to the needs of visually impaired students at IIIT Delhi. By leveraging the multifaceted capabilities of Computer Vision and Natural Language Processing, VisionPulse aims to build a Large Multi-Model (LMM) system that addresses the unique challenges faced by these students.</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0" lvl="0" marL="0" rtl="0" algn="l">
              <a:spcBef>
                <a:spcPts val="1000"/>
              </a:spcBef>
              <a:spcAft>
                <a:spcPts val="0"/>
              </a:spcAft>
              <a:buNone/>
            </a:pPr>
            <a:r>
              <a:rPr lang="en-US" sz="2100">
                <a:latin typeface="Times New Roman"/>
                <a:ea typeface="Times New Roman"/>
                <a:cs typeface="Times New Roman"/>
                <a:sym typeface="Times New Roman"/>
              </a:rPr>
              <a:t>Our model is powered with object recognition techniques, deciphering complex scenarios in a localized environment and  delivering precise, actionable knowledge about the surroundings to turn daily campus navigation and social encounters into a vivid experience.</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0" lvl="0" marL="0" rtl="0" algn="l">
              <a:spcBef>
                <a:spcPts val="1000"/>
              </a:spcBef>
              <a:spcAft>
                <a:spcPts val="0"/>
              </a:spcAft>
              <a:buNone/>
            </a:pPr>
            <a:r>
              <a:rPr lang="en-US" sz="2100">
                <a:latin typeface="Times New Roman"/>
                <a:ea typeface="Times New Roman"/>
                <a:cs typeface="Times New Roman"/>
                <a:sym typeface="Times New Roman"/>
              </a:rPr>
              <a:t>Our model also incorporates features like real-time obstacle detection, spatial location detection,  aiding in reading emails, reading, understanding, and conveying text-based  instructions in front of the user, enhancing the feasibility and easing the individual's life. VisionPulse will be able to perform actions based on voice  commands and be capable of generating audio-based responses as well.</a:t>
            </a:r>
            <a:endParaRPr sz="21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Receive Emails Tool</a:t>
            </a:r>
            <a:endParaRPr/>
          </a:p>
        </p:txBody>
      </p:sp>
      <p:sp>
        <p:nvSpPr>
          <p:cNvPr id="295" name="Google Shape;295;p3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900">
                <a:latin typeface="Times New Roman"/>
                <a:ea typeface="Times New Roman"/>
                <a:cs typeface="Times New Roman"/>
                <a:sym typeface="Times New Roman"/>
              </a:rPr>
              <a:t>In our system, the </a:t>
            </a:r>
            <a:r>
              <a:rPr b="1" lang="en-US" sz="1900">
                <a:latin typeface="Times New Roman"/>
                <a:ea typeface="Times New Roman"/>
                <a:cs typeface="Times New Roman"/>
                <a:sym typeface="Times New Roman"/>
              </a:rPr>
              <a:t>IMAP server</a:t>
            </a:r>
            <a:r>
              <a:rPr lang="en-US" sz="1900">
                <a:latin typeface="Times New Roman"/>
                <a:ea typeface="Times New Roman"/>
                <a:cs typeface="Times New Roman"/>
                <a:sym typeface="Times New Roman"/>
              </a:rPr>
              <a:t> is connected to the student's Gmail account, allowing it to automatically receive and manage incoming emails. The system will notify the user of new emails, read the latest email aloud, and convert its content into speech for easy consumption by visually impaired students.</a:t>
            </a:r>
            <a:endParaRPr sz="1900">
              <a:latin typeface="Times New Roman"/>
              <a:ea typeface="Times New Roman"/>
              <a:cs typeface="Times New Roman"/>
              <a:sym typeface="Times New Roman"/>
            </a:endParaRPr>
          </a:p>
          <a:p>
            <a:pPr indent="0" lvl="0" marL="0" rtl="0" algn="l">
              <a:spcBef>
                <a:spcPts val="1000"/>
              </a:spcBef>
              <a:spcAft>
                <a:spcPts val="0"/>
              </a:spcAft>
              <a:buNone/>
            </a:pPr>
            <a:r>
              <a:rPr b="1" lang="en-US" sz="2200">
                <a:latin typeface="Times New Roman"/>
                <a:ea typeface="Times New Roman"/>
                <a:cs typeface="Times New Roman"/>
                <a:sym typeface="Times New Roman"/>
              </a:rPr>
              <a:t>Input:</a:t>
            </a:r>
            <a:endParaRPr b="1" sz="2200">
              <a:latin typeface="Times New Roman"/>
              <a:ea typeface="Times New Roman"/>
              <a:cs typeface="Times New Roman"/>
              <a:sym typeface="Times New Roman"/>
            </a:endParaRPr>
          </a:p>
          <a:p>
            <a:pPr indent="0" lvl="0" marL="0" rtl="0" algn="l">
              <a:spcBef>
                <a:spcPts val="1000"/>
              </a:spcBef>
              <a:spcAft>
                <a:spcPts val="0"/>
              </a:spcAft>
              <a:buNone/>
            </a:pPr>
            <a:r>
              <a:t/>
            </a:r>
            <a:endParaRPr b="1" sz="1900">
              <a:latin typeface="Times New Roman"/>
              <a:ea typeface="Times New Roman"/>
              <a:cs typeface="Times New Roman"/>
              <a:sym typeface="Times New Roman"/>
            </a:endParaRPr>
          </a:p>
          <a:p>
            <a:pPr indent="0" lvl="0" marL="0" rtl="0" algn="l">
              <a:spcBef>
                <a:spcPts val="1000"/>
              </a:spcBef>
              <a:spcAft>
                <a:spcPts val="0"/>
              </a:spcAft>
              <a:buNone/>
            </a:pPr>
            <a:r>
              <a:rPr b="1" lang="en-US" sz="1900">
                <a:latin typeface="Times New Roman"/>
                <a:ea typeface="Times New Roman"/>
                <a:cs typeface="Times New Roman"/>
                <a:sym typeface="Times New Roman"/>
              </a:rPr>
              <a:t>Llama Guard: </a:t>
            </a:r>
            <a:r>
              <a:rPr lang="en-US" sz="1900">
                <a:latin typeface="Times New Roman"/>
                <a:ea typeface="Times New Roman"/>
                <a:cs typeface="Times New Roman"/>
                <a:sym typeface="Times New Roman"/>
              </a:rPr>
              <a:t>Llama </a:t>
            </a:r>
            <a:r>
              <a:rPr lang="en-US" sz="1900">
                <a:latin typeface="Times New Roman"/>
                <a:ea typeface="Times New Roman"/>
                <a:cs typeface="Times New Roman"/>
                <a:sym typeface="Times New Roman"/>
              </a:rPr>
              <a:t>orchestrator</a:t>
            </a:r>
            <a:r>
              <a:rPr lang="en-US" sz="1900">
                <a:latin typeface="Times New Roman"/>
                <a:ea typeface="Times New Roman"/>
                <a:cs typeface="Times New Roman"/>
                <a:sym typeface="Times New Roman"/>
              </a:rPr>
              <a:t> selects appropriate tool to be used for this input </a:t>
            </a:r>
            <a:r>
              <a:rPr lang="en-US" sz="1900">
                <a:latin typeface="Times New Roman"/>
                <a:ea typeface="Times New Roman"/>
                <a:cs typeface="Times New Roman"/>
                <a:sym typeface="Times New Roman"/>
              </a:rPr>
              <a:t>which</a:t>
            </a:r>
            <a:r>
              <a:rPr lang="en-US" sz="1900">
                <a:latin typeface="Times New Roman"/>
                <a:ea typeface="Times New Roman"/>
                <a:cs typeface="Times New Roman"/>
                <a:sym typeface="Times New Roman"/>
              </a:rPr>
              <a:t> is </a:t>
            </a:r>
            <a:r>
              <a:rPr b="1" lang="en-US" sz="1900">
                <a:latin typeface="Times New Roman"/>
                <a:ea typeface="Times New Roman"/>
                <a:cs typeface="Times New Roman"/>
                <a:sym typeface="Times New Roman"/>
              </a:rPr>
              <a:t>read email</a:t>
            </a:r>
            <a:r>
              <a:rPr lang="en-US" sz="1900">
                <a:latin typeface="Times New Roman"/>
                <a:ea typeface="Times New Roman"/>
                <a:cs typeface="Times New Roman"/>
                <a:sym typeface="Times New Roman"/>
              </a:rPr>
              <a:t> tool in this scenario and then Llama guard detects any harmful </a:t>
            </a:r>
            <a:r>
              <a:rPr lang="en-US" sz="1900">
                <a:latin typeface="Times New Roman"/>
                <a:ea typeface="Times New Roman"/>
                <a:cs typeface="Times New Roman"/>
                <a:sym typeface="Times New Roman"/>
              </a:rPr>
              <a:t>content</a:t>
            </a:r>
            <a:r>
              <a:rPr lang="en-US" sz="1900">
                <a:latin typeface="Times New Roman"/>
                <a:ea typeface="Times New Roman"/>
                <a:cs typeface="Times New Roman"/>
                <a:sym typeface="Times New Roman"/>
              </a:rPr>
              <a:t> and </a:t>
            </a:r>
            <a:r>
              <a:rPr lang="en-US" sz="1900">
                <a:latin typeface="Times New Roman"/>
                <a:ea typeface="Times New Roman"/>
                <a:cs typeface="Times New Roman"/>
                <a:sym typeface="Times New Roman"/>
              </a:rPr>
              <a:t>verify the mail as safe or unsafe.</a:t>
            </a:r>
            <a:br>
              <a:rPr lang="en-US"/>
            </a:b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sz="2000">
                <a:latin typeface="Times New Roman"/>
                <a:ea typeface="Times New Roman"/>
                <a:cs typeface="Times New Roman"/>
                <a:sym typeface="Times New Roman"/>
              </a:rPr>
              <a:t>Once an email is received, it is read aloud, providing users with easy access to email content without needing to see the screen.</a:t>
            </a:r>
            <a:endParaRPr sz="2000">
              <a:latin typeface="Times New Roman"/>
              <a:ea typeface="Times New Roman"/>
              <a:cs typeface="Times New Roman"/>
              <a:sym typeface="Times New Roman"/>
            </a:endParaRPr>
          </a:p>
        </p:txBody>
      </p:sp>
      <p:pic>
        <p:nvPicPr>
          <p:cNvPr id="296" name="Google Shape;296;p38"/>
          <p:cNvPicPr preferRelativeResize="0"/>
          <p:nvPr/>
        </p:nvPicPr>
        <p:blipFill>
          <a:blip r:embed="rId3">
            <a:alphaModFix/>
          </a:blip>
          <a:stretch>
            <a:fillRect/>
          </a:stretch>
        </p:blipFill>
        <p:spPr>
          <a:xfrm>
            <a:off x="973888" y="3976725"/>
            <a:ext cx="5648325" cy="895350"/>
          </a:xfrm>
          <a:prstGeom prst="rect">
            <a:avLst/>
          </a:prstGeom>
          <a:noFill/>
          <a:ln>
            <a:noFill/>
          </a:ln>
        </p:spPr>
      </p:pic>
      <p:pic>
        <p:nvPicPr>
          <p:cNvPr id="297" name="Google Shape;297;p38"/>
          <p:cNvPicPr preferRelativeResize="0"/>
          <p:nvPr/>
        </p:nvPicPr>
        <p:blipFill rotWithShape="1">
          <a:blip r:embed="rId4">
            <a:alphaModFix/>
          </a:blip>
          <a:srcRect b="7290" l="0" r="0" t="-7290"/>
          <a:stretch/>
        </p:blipFill>
        <p:spPr>
          <a:xfrm>
            <a:off x="973900" y="5516024"/>
            <a:ext cx="8964076" cy="1044600"/>
          </a:xfrm>
          <a:prstGeom prst="rect">
            <a:avLst/>
          </a:prstGeom>
          <a:noFill/>
          <a:ln>
            <a:noFill/>
          </a:ln>
        </p:spPr>
      </p:pic>
      <p:pic>
        <p:nvPicPr>
          <p:cNvPr id="298" name="Google Shape;298;p38"/>
          <p:cNvPicPr preferRelativeResize="0"/>
          <p:nvPr/>
        </p:nvPicPr>
        <p:blipFill>
          <a:blip r:embed="rId5">
            <a:alphaModFix/>
          </a:blip>
          <a:stretch>
            <a:fillRect/>
          </a:stretch>
        </p:blipFill>
        <p:spPr>
          <a:xfrm>
            <a:off x="6015500" y="2332709"/>
            <a:ext cx="2412759" cy="503275"/>
          </a:xfrm>
          <a:prstGeom prst="rect">
            <a:avLst/>
          </a:prstGeom>
          <a:noFill/>
          <a:ln>
            <a:noFill/>
          </a:ln>
        </p:spPr>
      </p:pic>
      <p:pic>
        <p:nvPicPr>
          <p:cNvPr id="299" name="Google Shape;299;p38"/>
          <p:cNvPicPr preferRelativeResize="0"/>
          <p:nvPr/>
        </p:nvPicPr>
        <p:blipFill>
          <a:blip r:embed="rId6">
            <a:alphaModFix/>
          </a:blip>
          <a:stretch>
            <a:fillRect/>
          </a:stretch>
        </p:blipFill>
        <p:spPr>
          <a:xfrm rot="-5400000">
            <a:off x="2255774" y="2191700"/>
            <a:ext cx="519075" cy="986725"/>
          </a:xfrm>
          <a:prstGeom prst="rect">
            <a:avLst/>
          </a:prstGeom>
          <a:noFill/>
          <a:ln cap="flat" cmpd="sng" w="152400">
            <a:solidFill>
              <a:schemeClr val="dk2"/>
            </a:solidFill>
            <a:prstDash val="solid"/>
            <a:round/>
            <a:headEnd len="sm" w="sm" type="none"/>
            <a:tailEnd len="sm" w="sm" type="none"/>
          </a:ln>
        </p:spPr>
      </p:pic>
      <p:pic>
        <p:nvPicPr>
          <p:cNvPr id="300" name="Google Shape;300;p38"/>
          <p:cNvPicPr preferRelativeResize="0"/>
          <p:nvPr/>
        </p:nvPicPr>
        <p:blipFill rotWithShape="1">
          <a:blip r:embed="rId7">
            <a:alphaModFix/>
          </a:blip>
          <a:srcRect b="22230" l="-8250" r="8249" t="-22230"/>
          <a:stretch/>
        </p:blipFill>
        <p:spPr>
          <a:xfrm rot="-329477">
            <a:off x="2743565" y="1737826"/>
            <a:ext cx="3220045" cy="12388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Send Emails Tool</a:t>
            </a:r>
            <a:endParaRPr/>
          </a:p>
        </p:txBody>
      </p:sp>
      <p:sp>
        <p:nvSpPr>
          <p:cNvPr id="306" name="Google Shape;306;p3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Send Emails tool uses a LLAMA model in the front which has access to a plethora of tools, whose access is controlled by an orchestrator.</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query made to the LLAMA model is classified with the help of the LLAMA orchestrator &amp; classifies it, whether its a ‘send’ email query.</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Once the query is classified, the orchestrator invokes access to the ‘send_email’ tool, which does the job of sending the email using another LLAMA model in its base.</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tool accesses the mailbox of the user </a:t>
            </a:r>
            <a:r>
              <a:rPr lang="en-US" sz="2100">
                <a:latin typeface="Times New Roman"/>
                <a:ea typeface="Times New Roman"/>
                <a:cs typeface="Times New Roman"/>
                <a:sym typeface="Times New Roman"/>
              </a:rPr>
              <a:t>using</a:t>
            </a:r>
            <a:r>
              <a:rPr lang="en-US" sz="2100">
                <a:latin typeface="Times New Roman"/>
                <a:ea typeface="Times New Roman"/>
                <a:cs typeface="Times New Roman"/>
                <a:sym typeface="Times New Roman"/>
              </a:rPr>
              <a:t> SMTP and with the help of LLAMA model, sends the email to the recipient. The LLAMA model incorporated at this step, is able to both send the exact content written by the sender to the recipient or able to generate a message using a query from the sender (For eg: “write a in-depth diwali message to {</a:t>
            </a:r>
            <a:r>
              <a:rPr lang="en-US" sz="2100" u="sng">
                <a:solidFill>
                  <a:schemeClr val="hlink"/>
                </a:solidFill>
                <a:latin typeface="Times New Roman"/>
                <a:ea typeface="Times New Roman"/>
                <a:cs typeface="Times New Roman"/>
                <a:sym typeface="Times New Roman"/>
                <a:hlinkClick r:id="rId3"/>
              </a:rPr>
              <a:t>abc@gmail.com</a:t>
            </a:r>
            <a:r>
              <a:rPr lang="en-US" sz="2100">
                <a:latin typeface="Times New Roman"/>
                <a:ea typeface="Times New Roman"/>
                <a:cs typeface="Times New Roman"/>
                <a:sym typeface="Times New Roman"/>
              </a:rPr>
              <a:t>}”. The query from the sender can be made using voice-commands, which will be captured, processed &amp; directed to the LLAMA model for target generation.</a:t>
            </a:r>
            <a:endParaRPr sz="21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Send Emails Tool (Example Case)</a:t>
            </a:r>
            <a:endParaRPr/>
          </a:p>
        </p:txBody>
      </p:sp>
      <p:pic>
        <p:nvPicPr>
          <p:cNvPr id="312" name="Google Shape;312;p40"/>
          <p:cNvPicPr preferRelativeResize="0"/>
          <p:nvPr/>
        </p:nvPicPr>
        <p:blipFill rotWithShape="1">
          <a:blip r:embed="rId3">
            <a:alphaModFix/>
          </a:blip>
          <a:srcRect b="23436" l="0" r="0" t="0"/>
          <a:stretch/>
        </p:blipFill>
        <p:spPr>
          <a:xfrm>
            <a:off x="838200" y="4872500"/>
            <a:ext cx="10515599" cy="1716800"/>
          </a:xfrm>
          <a:prstGeom prst="rect">
            <a:avLst/>
          </a:prstGeom>
          <a:noFill/>
          <a:ln>
            <a:noFill/>
          </a:ln>
        </p:spPr>
      </p:pic>
      <p:pic>
        <p:nvPicPr>
          <p:cNvPr id="313" name="Google Shape;313;p40"/>
          <p:cNvPicPr preferRelativeResize="0"/>
          <p:nvPr/>
        </p:nvPicPr>
        <p:blipFill>
          <a:blip r:embed="rId4">
            <a:alphaModFix/>
          </a:blip>
          <a:stretch>
            <a:fillRect/>
          </a:stretch>
        </p:blipFill>
        <p:spPr>
          <a:xfrm>
            <a:off x="838200" y="3547725"/>
            <a:ext cx="10515599" cy="984475"/>
          </a:xfrm>
          <a:prstGeom prst="rect">
            <a:avLst/>
          </a:prstGeom>
          <a:noFill/>
          <a:ln>
            <a:noFill/>
          </a:ln>
        </p:spPr>
      </p:pic>
      <p:pic>
        <p:nvPicPr>
          <p:cNvPr id="314" name="Google Shape;314;p40"/>
          <p:cNvPicPr preferRelativeResize="0"/>
          <p:nvPr/>
        </p:nvPicPr>
        <p:blipFill>
          <a:blip r:embed="rId5">
            <a:alphaModFix/>
          </a:blip>
          <a:stretch>
            <a:fillRect/>
          </a:stretch>
        </p:blipFill>
        <p:spPr>
          <a:xfrm>
            <a:off x="5705450" y="2310382"/>
            <a:ext cx="4876800" cy="295275"/>
          </a:xfrm>
          <a:prstGeom prst="rect">
            <a:avLst/>
          </a:prstGeom>
          <a:noFill/>
          <a:ln>
            <a:noFill/>
          </a:ln>
        </p:spPr>
      </p:pic>
      <p:pic>
        <p:nvPicPr>
          <p:cNvPr id="315" name="Google Shape;315;p40"/>
          <p:cNvPicPr preferRelativeResize="0"/>
          <p:nvPr/>
        </p:nvPicPr>
        <p:blipFill>
          <a:blip r:embed="rId6">
            <a:alphaModFix/>
          </a:blip>
          <a:stretch>
            <a:fillRect/>
          </a:stretch>
        </p:blipFill>
        <p:spPr>
          <a:xfrm>
            <a:off x="1809675" y="1413963"/>
            <a:ext cx="1004214" cy="1908913"/>
          </a:xfrm>
          <a:prstGeom prst="rect">
            <a:avLst/>
          </a:prstGeom>
          <a:noFill/>
          <a:ln cap="flat" cmpd="sng" w="152400">
            <a:solidFill>
              <a:schemeClr val="dk2"/>
            </a:solidFill>
            <a:prstDash val="solid"/>
            <a:round/>
            <a:headEnd len="sm" w="sm" type="none"/>
            <a:tailEnd len="sm" w="sm" type="none"/>
          </a:ln>
        </p:spPr>
      </p:pic>
      <p:pic>
        <p:nvPicPr>
          <p:cNvPr id="316" name="Google Shape;316;p40"/>
          <p:cNvPicPr preferRelativeResize="0"/>
          <p:nvPr/>
        </p:nvPicPr>
        <p:blipFill rotWithShape="1">
          <a:blip r:embed="rId7">
            <a:alphaModFix/>
          </a:blip>
          <a:srcRect b="22230" l="-8250" r="8249" t="-22230"/>
          <a:stretch/>
        </p:blipFill>
        <p:spPr>
          <a:xfrm rot="-329477">
            <a:off x="2433515" y="1689551"/>
            <a:ext cx="3220045" cy="1238847"/>
          </a:xfrm>
          <a:prstGeom prst="rect">
            <a:avLst/>
          </a:prstGeom>
          <a:noFill/>
          <a:ln>
            <a:noFill/>
          </a:ln>
        </p:spPr>
      </p:pic>
      <p:sp>
        <p:nvSpPr>
          <p:cNvPr id="317" name="Google Shape;317;p40"/>
          <p:cNvSpPr txBox="1"/>
          <p:nvPr/>
        </p:nvSpPr>
        <p:spPr>
          <a:xfrm>
            <a:off x="3857300" y="1756175"/>
            <a:ext cx="32463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“user query”</a:t>
            </a:r>
            <a:endParaRPr sz="13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General Chat Tool</a:t>
            </a:r>
            <a:endParaRPr/>
          </a:p>
        </p:txBody>
      </p:sp>
      <p:sp>
        <p:nvSpPr>
          <p:cNvPr id="323" name="Google Shape;323;p4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General Chat Tool incorporates a LLAMA model to provide generic fact-based (factual responses) to the user based on the queries fed into the system.</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It acts as a general chat-based mechanism to interact with the user &amp; providing responses based on user queries.</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It also acts as a backup to provide a generic response to a user query that was intended to do a specific task by invoking a tool, such as sending an email, after approximately 15 retries.</a:t>
            </a:r>
            <a:endParaRPr sz="21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Student ERP Portal Agent (SQL Agent)</a:t>
            </a:r>
            <a:endParaRPr/>
          </a:p>
        </p:txBody>
      </p:sp>
      <p:sp>
        <p:nvSpPr>
          <p:cNvPr id="329" name="Google Shape;329;p4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Student ERP Portal Agent contains the SQL Agent within it (Agent within an Agent) &amp; works on Natural Language Query provided by the user.</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query gets translated to generate a specific SQL query and retrieve the information from the ERP database of the user (it has full access to the ERP portal of the user) &amp; provide a response in a suitable format by parsing the output from the SQL.</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0" lvl="0" marL="0" rtl="0" algn="l">
              <a:spcBef>
                <a:spcPts val="1000"/>
              </a:spcBef>
              <a:spcAft>
                <a:spcPts val="0"/>
              </a:spcAft>
              <a:buNone/>
            </a:pPr>
            <a:r>
              <a:rPr b="1" i="1" lang="en-US" sz="2100">
                <a:latin typeface="Times New Roman"/>
                <a:ea typeface="Times New Roman"/>
                <a:cs typeface="Times New Roman"/>
                <a:sym typeface="Times New Roman"/>
              </a:rPr>
              <a:t>Example Use Case: </a:t>
            </a:r>
            <a:endParaRPr b="1" i="1" sz="2100">
              <a:latin typeface="Times New Roman"/>
              <a:ea typeface="Times New Roman"/>
              <a:cs typeface="Times New Roman"/>
              <a:sym typeface="Times New Roman"/>
            </a:endParaRPr>
          </a:p>
          <a:p>
            <a:pPr indent="0" lvl="0" marL="0" rtl="0" algn="l">
              <a:spcBef>
                <a:spcPts val="1000"/>
              </a:spcBef>
              <a:spcAft>
                <a:spcPts val="0"/>
              </a:spcAft>
              <a:buNone/>
            </a:pPr>
            <a:r>
              <a:rPr i="1" lang="en-US" sz="2100">
                <a:latin typeface="Times New Roman"/>
                <a:ea typeface="Times New Roman"/>
                <a:cs typeface="Times New Roman"/>
                <a:sym typeface="Times New Roman"/>
              </a:rPr>
              <a:t>“Tell me my grade in 1st semester” or “Tell me my grade in NLP course” or “How many credits have I completed till now” or “What were the courses where I got a perfect 10?” or “What are my 2 worst grades &amp; in which course?”</a:t>
            </a:r>
            <a:endParaRPr i="1" sz="21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845127" y="365760"/>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Student ERP Portal Agent (Example Case)</a:t>
            </a:r>
            <a:endParaRPr/>
          </a:p>
        </p:txBody>
      </p:sp>
      <p:pic>
        <p:nvPicPr>
          <p:cNvPr id="335" name="Google Shape;335;p43"/>
          <p:cNvPicPr preferRelativeResize="0"/>
          <p:nvPr/>
        </p:nvPicPr>
        <p:blipFill rotWithShape="1">
          <a:blip r:embed="rId3">
            <a:alphaModFix/>
          </a:blip>
          <a:srcRect b="0" l="0" r="-5485" t="0"/>
          <a:stretch/>
        </p:blipFill>
        <p:spPr>
          <a:xfrm>
            <a:off x="845125" y="2129725"/>
            <a:ext cx="11101301" cy="3603700"/>
          </a:xfrm>
          <a:prstGeom prst="rect">
            <a:avLst/>
          </a:prstGeom>
          <a:noFill/>
          <a:ln>
            <a:noFill/>
          </a:ln>
        </p:spPr>
      </p:pic>
      <p:pic>
        <p:nvPicPr>
          <p:cNvPr id="336" name="Google Shape;336;p43"/>
          <p:cNvPicPr preferRelativeResize="0"/>
          <p:nvPr/>
        </p:nvPicPr>
        <p:blipFill rotWithShape="1">
          <a:blip r:embed="rId4">
            <a:alphaModFix/>
          </a:blip>
          <a:srcRect b="0" l="0" r="-1010" t="0"/>
          <a:stretch/>
        </p:blipFill>
        <p:spPr>
          <a:xfrm>
            <a:off x="845125" y="6070850"/>
            <a:ext cx="10635051" cy="447675"/>
          </a:xfrm>
          <a:prstGeom prst="rect">
            <a:avLst/>
          </a:prstGeom>
          <a:noFill/>
          <a:ln>
            <a:noFill/>
          </a:ln>
        </p:spPr>
      </p:pic>
      <p:pic>
        <p:nvPicPr>
          <p:cNvPr id="337" name="Google Shape;337;p43"/>
          <p:cNvPicPr preferRelativeResize="0"/>
          <p:nvPr/>
        </p:nvPicPr>
        <p:blipFill>
          <a:blip r:embed="rId5">
            <a:alphaModFix/>
          </a:blip>
          <a:stretch>
            <a:fillRect/>
          </a:stretch>
        </p:blipFill>
        <p:spPr>
          <a:xfrm>
            <a:off x="845125" y="1381175"/>
            <a:ext cx="10515600" cy="502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Python Agent Tool</a:t>
            </a:r>
            <a:endParaRPr/>
          </a:p>
        </p:txBody>
      </p:sp>
      <p:sp>
        <p:nvSpPr>
          <p:cNvPr id="343" name="Google Shape;343;p4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Python Agent Tool (‘python_tool’) has access to all the essential &amp; advanced libraries of python which works on the natural language query fed by the user &amp; can do a variety of tasks.</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It can provide quality responses to the user based on the query such as ‘showing the list of files’ inside a directory or ‘generating a text file based on the user prompt (such as ‘write a text file to store the upcoming deadlines of LLM course’) by using basic OS commands’, or executing a python script such as ‘do long digit manipulations (addition/multiplication/etc.)’.</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The agent can be connected both to the laptop or to the server.</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0" lvl="0" marL="0" rtl="0" algn="l">
              <a:spcBef>
                <a:spcPts val="1000"/>
              </a:spcBef>
              <a:spcAft>
                <a:spcPts val="0"/>
              </a:spcAft>
              <a:buNone/>
            </a:pPr>
            <a:r>
              <a:rPr b="1" i="1" lang="en-US" sz="2100">
                <a:latin typeface="Times New Roman"/>
                <a:ea typeface="Times New Roman"/>
                <a:cs typeface="Times New Roman"/>
                <a:sym typeface="Times New Roman"/>
              </a:rPr>
              <a:t>Applications:</a:t>
            </a:r>
            <a:r>
              <a:rPr lang="en-US" sz="2100">
                <a:latin typeface="Times New Roman"/>
                <a:ea typeface="Times New Roman"/>
                <a:cs typeface="Times New Roman"/>
                <a:sym typeface="Times New Roman"/>
              </a:rPr>
              <a:t> Can generate text files or pdfs, perform system based operations, do software updates, execute complex </a:t>
            </a:r>
            <a:r>
              <a:rPr lang="en-US" sz="2100">
                <a:latin typeface="Times New Roman"/>
                <a:ea typeface="Times New Roman"/>
                <a:cs typeface="Times New Roman"/>
                <a:sym typeface="Times New Roman"/>
              </a:rPr>
              <a:t>mathematical</a:t>
            </a:r>
            <a:r>
              <a:rPr lang="en-US" sz="2100">
                <a:latin typeface="Times New Roman"/>
                <a:ea typeface="Times New Roman"/>
                <a:cs typeface="Times New Roman"/>
                <a:sym typeface="Times New Roman"/>
              </a:rPr>
              <a:t> problems, etc.</a:t>
            </a:r>
            <a:endParaRPr sz="21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Python Agent Tool (Functionality)</a:t>
            </a:r>
            <a:endParaRPr/>
          </a:p>
        </p:txBody>
      </p:sp>
      <p:grpSp>
        <p:nvGrpSpPr>
          <p:cNvPr id="349" name="Google Shape;349;p45"/>
          <p:cNvGrpSpPr/>
          <p:nvPr/>
        </p:nvGrpSpPr>
        <p:grpSpPr>
          <a:xfrm>
            <a:off x="845113" y="1359538"/>
            <a:ext cx="9248775" cy="2524125"/>
            <a:chOff x="522538" y="794175"/>
            <a:chExt cx="9248775" cy="2524125"/>
          </a:xfrm>
        </p:grpSpPr>
        <p:pic>
          <p:nvPicPr>
            <p:cNvPr id="350" name="Google Shape;350;p45"/>
            <p:cNvPicPr preferRelativeResize="0"/>
            <p:nvPr/>
          </p:nvPicPr>
          <p:blipFill>
            <a:blip r:embed="rId3">
              <a:alphaModFix/>
            </a:blip>
            <a:stretch>
              <a:fillRect/>
            </a:stretch>
          </p:blipFill>
          <p:spPr>
            <a:xfrm>
              <a:off x="522550" y="794175"/>
              <a:ext cx="4810125" cy="371475"/>
            </a:xfrm>
            <a:prstGeom prst="rect">
              <a:avLst/>
            </a:prstGeom>
            <a:noFill/>
            <a:ln>
              <a:noFill/>
            </a:ln>
          </p:spPr>
        </p:pic>
        <p:pic>
          <p:nvPicPr>
            <p:cNvPr id="351" name="Google Shape;351;p45"/>
            <p:cNvPicPr preferRelativeResize="0"/>
            <p:nvPr/>
          </p:nvPicPr>
          <p:blipFill>
            <a:blip r:embed="rId4">
              <a:alphaModFix/>
            </a:blip>
            <a:stretch>
              <a:fillRect/>
            </a:stretch>
          </p:blipFill>
          <p:spPr>
            <a:xfrm>
              <a:off x="522538" y="1165650"/>
              <a:ext cx="9248775" cy="2152650"/>
            </a:xfrm>
            <a:prstGeom prst="rect">
              <a:avLst/>
            </a:prstGeom>
            <a:noFill/>
            <a:ln>
              <a:noFill/>
            </a:ln>
          </p:spPr>
        </p:pic>
      </p:grpSp>
      <p:grpSp>
        <p:nvGrpSpPr>
          <p:cNvPr id="352" name="Google Shape;352;p45"/>
          <p:cNvGrpSpPr/>
          <p:nvPr/>
        </p:nvGrpSpPr>
        <p:grpSpPr>
          <a:xfrm>
            <a:off x="845128" y="4051413"/>
            <a:ext cx="10198039" cy="2586689"/>
            <a:chOff x="369613" y="3779150"/>
            <a:chExt cx="11887212" cy="2442577"/>
          </a:xfrm>
        </p:grpSpPr>
        <p:pic>
          <p:nvPicPr>
            <p:cNvPr id="353" name="Google Shape;353;p45"/>
            <p:cNvPicPr preferRelativeResize="0"/>
            <p:nvPr/>
          </p:nvPicPr>
          <p:blipFill>
            <a:blip r:embed="rId5">
              <a:alphaModFix/>
            </a:blip>
            <a:stretch>
              <a:fillRect/>
            </a:stretch>
          </p:blipFill>
          <p:spPr>
            <a:xfrm>
              <a:off x="369613" y="4026800"/>
              <a:ext cx="9554607" cy="1951950"/>
            </a:xfrm>
            <a:prstGeom prst="rect">
              <a:avLst/>
            </a:prstGeom>
            <a:noFill/>
            <a:ln>
              <a:noFill/>
            </a:ln>
          </p:spPr>
        </p:pic>
        <p:pic>
          <p:nvPicPr>
            <p:cNvPr id="354" name="Google Shape;354;p45"/>
            <p:cNvPicPr preferRelativeResize="0"/>
            <p:nvPr/>
          </p:nvPicPr>
          <p:blipFill>
            <a:blip r:embed="rId6">
              <a:alphaModFix/>
            </a:blip>
            <a:stretch>
              <a:fillRect/>
            </a:stretch>
          </p:blipFill>
          <p:spPr>
            <a:xfrm>
              <a:off x="369625" y="3779150"/>
              <a:ext cx="3543300" cy="247650"/>
            </a:xfrm>
            <a:prstGeom prst="rect">
              <a:avLst/>
            </a:prstGeom>
            <a:noFill/>
            <a:ln>
              <a:noFill/>
            </a:ln>
          </p:spPr>
        </p:pic>
        <p:pic>
          <p:nvPicPr>
            <p:cNvPr id="355" name="Google Shape;355;p45"/>
            <p:cNvPicPr preferRelativeResize="0"/>
            <p:nvPr/>
          </p:nvPicPr>
          <p:blipFill>
            <a:blip r:embed="rId7">
              <a:alphaModFix/>
            </a:blip>
            <a:stretch>
              <a:fillRect/>
            </a:stretch>
          </p:blipFill>
          <p:spPr>
            <a:xfrm>
              <a:off x="369625" y="5978750"/>
              <a:ext cx="11887199" cy="242977"/>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Shared</a:t>
            </a:r>
            <a:r>
              <a:rPr lang="en-US"/>
              <a:t> Rolling Memory</a:t>
            </a:r>
            <a:endParaRPr/>
          </a:p>
        </p:txBody>
      </p:sp>
      <p:sp>
        <p:nvSpPr>
          <p:cNvPr id="361" name="Google Shape;361;p4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The Assistant must have a </a:t>
            </a:r>
            <a:r>
              <a:rPr lang="en-US"/>
              <a:t>persistent</a:t>
            </a:r>
            <a:r>
              <a:rPr lang="en-US"/>
              <a:t> memory of the user queries.</a:t>
            </a:r>
            <a:endParaRPr/>
          </a:p>
          <a:p>
            <a:pPr indent="0" lvl="0" marL="0" rtl="0" algn="l">
              <a:spcBef>
                <a:spcPts val="1000"/>
              </a:spcBef>
              <a:spcAft>
                <a:spcPts val="0"/>
              </a:spcAft>
              <a:buNone/>
            </a:pPr>
            <a:r>
              <a:rPr lang="en-US"/>
              <a:t>The Orchestrator uses </a:t>
            </a:r>
            <a:r>
              <a:rPr lang="en-US"/>
              <a:t>different</a:t>
            </a:r>
            <a:r>
              <a:rPr lang="en-US"/>
              <a:t> models and tools which are using API calls thus no internal memories of these queries. </a:t>
            </a:r>
            <a:endParaRPr/>
          </a:p>
          <a:p>
            <a:pPr indent="0" lvl="0" marL="0" rtl="0" algn="l">
              <a:spcBef>
                <a:spcPts val="1000"/>
              </a:spcBef>
              <a:spcAft>
                <a:spcPts val="0"/>
              </a:spcAft>
              <a:buNone/>
            </a:pPr>
            <a:r>
              <a:rPr lang="en-US"/>
              <a:t>To make </a:t>
            </a:r>
            <a:r>
              <a:rPr lang="en-US"/>
              <a:t>persistent</a:t>
            </a:r>
            <a:r>
              <a:rPr lang="en-US"/>
              <a:t> memory of user queries and different tools answers Store last</a:t>
            </a:r>
            <a:r>
              <a:rPr lang="en-US"/>
              <a:t> </a:t>
            </a:r>
            <a:r>
              <a:rPr b="1" lang="en-US"/>
              <a:t>50</a:t>
            </a:r>
            <a:r>
              <a:rPr b="1" lang="en-US"/>
              <a:t> queries </a:t>
            </a:r>
            <a:r>
              <a:rPr lang="en-US"/>
              <a:t> and respective </a:t>
            </a:r>
            <a:r>
              <a:rPr b="1" lang="en-US"/>
              <a:t>answers </a:t>
            </a:r>
            <a:r>
              <a:rPr b="1" lang="en-US"/>
              <a:t> </a:t>
            </a:r>
            <a:r>
              <a:rPr lang="en-US"/>
              <a:t>[hyperparameter]</a:t>
            </a:r>
            <a:r>
              <a:rPr b="1" lang="en-US"/>
              <a:t> </a:t>
            </a:r>
            <a:r>
              <a:rPr lang="en-US"/>
              <a:t>, in textual format. </a:t>
            </a:r>
            <a:endParaRPr/>
          </a:p>
          <a:p>
            <a:pPr indent="0" lvl="0" marL="0" rtl="0" algn="l">
              <a:spcBef>
                <a:spcPts val="1000"/>
              </a:spcBef>
              <a:spcAft>
                <a:spcPts val="0"/>
              </a:spcAft>
              <a:buNone/>
            </a:pPr>
            <a:r>
              <a:rPr lang="en-US"/>
              <a:t>This contextual knowledge base is r</a:t>
            </a:r>
            <a:r>
              <a:rPr lang="en-US"/>
              <a:t>eferenced</a:t>
            </a:r>
            <a:r>
              <a:rPr lang="en-US"/>
              <a:t> in by other tools and orchestrator for future queries to keep the AI Assistant in context to give better results.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62" name="Google Shape;362;p46"/>
          <p:cNvPicPr preferRelativeResize="0"/>
          <p:nvPr/>
        </p:nvPicPr>
        <p:blipFill>
          <a:blip r:embed="rId3">
            <a:alphaModFix/>
          </a:blip>
          <a:stretch>
            <a:fillRect/>
          </a:stretch>
        </p:blipFill>
        <p:spPr>
          <a:xfrm>
            <a:off x="1054675" y="4977875"/>
            <a:ext cx="10096500" cy="1390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Harms Detection Model</a:t>
            </a:r>
            <a:endParaRPr/>
          </a:p>
        </p:txBody>
      </p:sp>
      <p:sp>
        <p:nvSpPr>
          <p:cNvPr id="368" name="Google Shape;368;p47"/>
          <p:cNvSpPr txBox="1"/>
          <p:nvPr>
            <p:ph idx="1" type="body"/>
          </p:nvPr>
        </p:nvSpPr>
        <p:spPr>
          <a:xfrm>
            <a:off x="845125" y="1609775"/>
            <a:ext cx="44598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US" sz="2200"/>
              <a:t>The user queries can potentially be harmful, thus we have to guard against potentially harmful query or response.</a:t>
            </a:r>
            <a:endParaRPr sz="2200"/>
          </a:p>
          <a:p>
            <a:pPr indent="0" lvl="0" marL="0" rtl="0" algn="l">
              <a:spcBef>
                <a:spcPts val="1200"/>
              </a:spcBef>
              <a:spcAft>
                <a:spcPts val="0"/>
              </a:spcAft>
              <a:buNone/>
            </a:pPr>
            <a:r>
              <a:rPr lang="en-US" sz="2200"/>
              <a:t>We utilized </a:t>
            </a:r>
            <a:r>
              <a:rPr b="1" i="1" lang="en-US" sz="2200"/>
              <a:t>Meta Llama Guard 2</a:t>
            </a:r>
            <a:r>
              <a:rPr lang="en-US" sz="2200"/>
              <a:t> is an 8B parameter Llama 3-based LLM safeguard model. </a:t>
            </a:r>
            <a:br>
              <a:rPr lang="en-US" sz="2200"/>
            </a:br>
            <a:r>
              <a:rPr lang="en-US" sz="2200"/>
              <a:t>It is used for classifying content based on:- </a:t>
            </a:r>
            <a:br>
              <a:rPr lang="en-US" sz="2200"/>
            </a:br>
            <a:r>
              <a:rPr lang="en-US" sz="2200"/>
              <a:t>A) LLM inputs (prompt classification),</a:t>
            </a:r>
            <a:br>
              <a:rPr lang="en-US" sz="2200"/>
            </a:br>
            <a:r>
              <a:rPr lang="en-US" sz="2200"/>
              <a:t>B) LLM responses (response classification).</a:t>
            </a:r>
            <a:endParaRPr sz="2200"/>
          </a:p>
        </p:txBody>
      </p:sp>
      <p:pic>
        <p:nvPicPr>
          <p:cNvPr id="369" name="Google Shape;369;p47"/>
          <p:cNvPicPr preferRelativeResize="0"/>
          <p:nvPr/>
        </p:nvPicPr>
        <p:blipFill>
          <a:blip r:embed="rId3">
            <a:alphaModFix/>
          </a:blip>
          <a:stretch>
            <a:fillRect/>
          </a:stretch>
        </p:blipFill>
        <p:spPr>
          <a:xfrm>
            <a:off x="5304925" y="1594750"/>
            <a:ext cx="6887075" cy="437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Introduction</a:t>
            </a:r>
            <a:endParaRPr/>
          </a:p>
        </p:txBody>
      </p:sp>
      <p:sp>
        <p:nvSpPr>
          <p:cNvPr id="181" name="Google Shape;181;p2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100">
                <a:latin typeface="Times New Roman"/>
                <a:ea typeface="Times New Roman"/>
                <a:cs typeface="Times New Roman"/>
                <a:sym typeface="Times New Roman"/>
              </a:rPr>
              <a:t>Our  contribution of VisionPulse to the IIIT Delhi community can act as a gateway in the  realm of education for visually impaired students by creating a more inclusive, empowering, and independent educational experience for them. </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0" lvl="0" marL="0" rtl="0" algn="l">
              <a:spcBef>
                <a:spcPts val="1000"/>
              </a:spcBef>
              <a:spcAft>
                <a:spcPts val="0"/>
              </a:spcAft>
              <a:buNone/>
            </a:pPr>
            <a:r>
              <a:rPr lang="en-US" sz="2100">
                <a:latin typeface="Times New Roman"/>
                <a:ea typeface="Times New Roman"/>
                <a:cs typeface="Times New Roman"/>
                <a:sym typeface="Times New Roman"/>
              </a:rPr>
              <a:t>Our project has the potential to become one of the breakthrough contributions in the academic  landscape which leverages existing tools and technology to a significant effect, which will help bridge the gaps in education for differently-abled students and  create a healthy, inclusive environment where every student can thrive &amp; unlock  their full potential to scale great heights &amp; achieve all their dreams.</a:t>
            </a:r>
            <a:endParaRPr sz="21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Harms Detection Model</a:t>
            </a:r>
            <a:endParaRPr/>
          </a:p>
        </p:txBody>
      </p:sp>
      <p:sp>
        <p:nvSpPr>
          <p:cNvPr id="375" name="Google Shape;375;p4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US" sz="2200"/>
              <a:t>We utilized the Llama Guard 2 to firstly filter any harmful query by the user. </a:t>
            </a:r>
            <a:endParaRPr sz="2200"/>
          </a:p>
          <a:p>
            <a:pPr indent="0" lvl="0" marL="0" rtl="0" algn="l">
              <a:lnSpc>
                <a:spcPct val="115000"/>
              </a:lnSpc>
              <a:spcBef>
                <a:spcPts val="1200"/>
              </a:spcBef>
              <a:spcAft>
                <a:spcPts val="0"/>
              </a:spcAft>
              <a:buNone/>
            </a:pPr>
            <a:r>
              <a:rPr lang="en-US" sz="2200"/>
              <a:t>Then, the filtered queries are directed to the respective agents.</a:t>
            </a:r>
            <a:endParaRPr sz="2200"/>
          </a:p>
          <a:p>
            <a:pPr indent="0" lvl="0" marL="0" rtl="0" algn="l">
              <a:lnSpc>
                <a:spcPct val="115000"/>
              </a:lnSpc>
              <a:spcBef>
                <a:spcPts val="1200"/>
              </a:spcBef>
              <a:spcAft>
                <a:spcPts val="0"/>
              </a:spcAft>
              <a:buNone/>
            </a:pPr>
            <a:r>
              <a:rPr lang="en-US" sz="2200"/>
              <a:t>And the finally the response of the agent or tool is again filtered by the Llama Guard.</a:t>
            </a:r>
            <a:endParaRPr sz="2200"/>
          </a:p>
          <a:p>
            <a:pPr indent="0" lvl="0" marL="0" rtl="0" algn="l">
              <a:lnSpc>
                <a:spcPct val="115000"/>
              </a:lnSpc>
              <a:spcBef>
                <a:spcPts val="1200"/>
              </a:spcBef>
              <a:spcAft>
                <a:spcPts val="0"/>
              </a:spcAft>
              <a:buNone/>
            </a:pPr>
            <a:r>
              <a:rPr lang="en-US" sz="2200"/>
              <a:t>e.g. User </a:t>
            </a:r>
            <a:r>
              <a:rPr lang="en-US" sz="2200"/>
              <a:t>Prompt</a:t>
            </a:r>
            <a:r>
              <a:rPr lang="en-US" sz="2200"/>
              <a:t>:-</a:t>
            </a:r>
            <a:endParaRPr sz="2200"/>
          </a:p>
          <a:p>
            <a:pPr indent="457200" lvl="0" marL="0" rtl="0" algn="l">
              <a:lnSpc>
                <a:spcPct val="115000"/>
              </a:lnSpc>
              <a:spcBef>
                <a:spcPts val="1200"/>
              </a:spcBef>
              <a:spcAft>
                <a:spcPts val="0"/>
              </a:spcAft>
              <a:buNone/>
            </a:pPr>
            <a:r>
              <a:rPr lang="en-US" sz="2200"/>
              <a:t>Llama Guard Flag Response</a:t>
            </a:r>
            <a:endParaRPr sz="2200"/>
          </a:p>
          <a:p>
            <a:pPr indent="0" lvl="0" marL="0" rtl="0" algn="l">
              <a:lnSpc>
                <a:spcPct val="115000"/>
              </a:lnSpc>
              <a:spcBef>
                <a:spcPts val="1200"/>
              </a:spcBef>
              <a:spcAft>
                <a:spcPts val="0"/>
              </a:spcAft>
              <a:buNone/>
            </a:pPr>
            <a:r>
              <a:t/>
            </a:r>
            <a:endParaRPr sz="2200"/>
          </a:p>
          <a:p>
            <a:pPr indent="0" lvl="0" marL="0" rtl="0" algn="l">
              <a:lnSpc>
                <a:spcPct val="115000"/>
              </a:lnSpc>
              <a:spcBef>
                <a:spcPts val="1200"/>
              </a:spcBef>
              <a:spcAft>
                <a:spcPts val="0"/>
              </a:spcAft>
              <a:buNone/>
            </a:pPr>
            <a:r>
              <a:rPr lang="en-US" sz="2200"/>
              <a:t>	Output:- </a:t>
            </a:r>
            <a:endParaRPr sz="2200"/>
          </a:p>
          <a:p>
            <a:pPr indent="0" lvl="0" marL="0" rtl="0" algn="l">
              <a:lnSpc>
                <a:spcPct val="115000"/>
              </a:lnSpc>
              <a:spcBef>
                <a:spcPts val="1200"/>
              </a:spcBef>
              <a:spcAft>
                <a:spcPts val="0"/>
              </a:spcAft>
              <a:buNone/>
            </a:pPr>
            <a:r>
              <a:t/>
            </a:r>
            <a:endParaRPr sz="2200"/>
          </a:p>
          <a:p>
            <a:pPr indent="0" lvl="0" marL="0" rtl="0" algn="l">
              <a:lnSpc>
                <a:spcPct val="115000"/>
              </a:lnSpc>
              <a:spcBef>
                <a:spcPts val="1200"/>
              </a:spcBef>
              <a:spcAft>
                <a:spcPts val="1200"/>
              </a:spcAft>
              <a:buNone/>
            </a:pPr>
            <a:r>
              <a:t/>
            </a:r>
            <a:endParaRPr sz="2200"/>
          </a:p>
        </p:txBody>
      </p:sp>
      <p:pic>
        <p:nvPicPr>
          <p:cNvPr id="376" name="Google Shape;376;p48"/>
          <p:cNvPicPr preferRelativeResize="0"/>
          <p:nvPr/>
        </p:nvPicPr>
        <p:blipFill>
          <a:blip r:embed="rId3">
            <a:alphaModFix/>
          </a:blip>
          <a:stretch>
            <a:fillRect/>
          </a:stretch>
        </p:blipFill>
        <p:spPr>
          <a:xfrm>
            <a:off x="3064575" y="2981880"/>
            <a:ext cx="2114300" cy="518350"/>
          </a:xfrm>
          <a:prstGeom prst="rect">
            <a:avLst/>
          </a:prstGeom>
          <a:noFill/>
          <a:ln>
            <a:noFill/>
          </a:ln>
        </p:spPr>
      </p:pic>
      <p:pic>
        <p:nvPicPr>
          <p:cNvPr id="377" name="Google Shape;377;p48"/>
          <p:cNvPicPr preferRelativeResize="0"/>
          <p:nvPr/>
        </p:nvPicPr>
        <p:blipFill>
          <a:blip r:embed="rId4">
            <a:alphaModFix/>
          </a:blip>
          <a:stretch>
            <a:fillRect/>
          </a:stretch>
        </p:blipFill>
        <p:spPr>
          <a:xfrm>
            <a:off x="4589375" y="3560263"/>
            <a:ext cx="3619500" cy="1019175"/>
          </a:xfrm>
          <a:prstGeom prst="rect">
            <a:avLst/>
          </a:prstGeom>
          <a:noFill/>
          <a:ln>
            <a:noFill/>
          </a:ln>
        </p:spPr>
      </p:pic>
      <p:pic>
        <p:nvPicPr>
          <p:cNvPr id="378" name="Google Shape;378;p48"/>
          <p:cNvPicPr preferRelativeResize="0"/>
          <p:nvPr/>
        </p:nvPicPr>
        <p:blipFill>
          <a:blip r:embed="rId5">
            <a:alphaModFix/>
          </a:blip>
          <a:stretch>
            <a:fillRect/>
          </a:stretch>
        </p:blipFill>
        <p:spPr>
          <a:xfrm>
            <a:off x="2457700" y="4639500"/>
            <a:ext cx="9230801" cy="418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Taxonomy Of Harms</a:t>
            </a:r>
            <a:endParaRPr/>
          </a:p>
        </p:txBody>
      </p:sp>
      <p:sp>
        <p:nvSpPr>
          <p:cNvPr id="384" name="Google Shape;384;p49"/>
          <p:cNvSpPr txBox="1"/>
          <p:nvPr>
            <p:ph idx="1" type="body"/>
          </p:nvPr>
        </p:nvSpPr>
        <p:spPr>
          <a:xfrm>
            <a:off x="845124" y="1381175"/>
            <a:ext cx="108840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a:t>The Llama Guard 2 model is trained to predict safety labels on the 11 categories shown below, based on the MLCommons taxonomy of hazards:- </a:t>
            </a:r>
            <a:endParaRPr sz="2200"/>
          </a:p>
        </p:txBody>
      </p:sp>
      <p:pic>
        <p:nvPicPr>
          <p:cNvPr id="385" name="Google Shape;385;p49"/>
          <p:cNvPicPr preferRelativeResize="0"/>
          <p:nvPr/>
        </p:nvPicPr>
        <p:blipFill>
          <a:blip r:embed="rId3">
            <a:alphaModFix/>
          </a:blip>
          <a:stretch>
            <a:fillRect/>
          </a:stretch>
        </p:blipFill>
        <p:spPr>
          <a:xfrm>
            <a:off x="3326150" y="2058900"/>
            <a:ext cx="5539706" cy="4799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Summary and Conclusion</a:t>
            </a:r>
            <a:endParaRPr/>
          </a:p>
        </p:txBody>
      </p:sp>
      <p:sp>
        <p:nvSpPr>
          <p:cNvPr id="391" name="Google Shape;391;p5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100">
                <a:latin typeface="Times New Roman"/>
                <a:ea typeface="Times New Roman"/>
                <a:cs typeface="Times New Roman"/>
                <a:sym typeface="Times New Roman"/>
              </a:rPr>
              <a:t>Our project included creation of an end-to-end application (a minimalistic UI), which captured image feeds &amp; voice based queries, with a backend that is composed of langchain agents which invokes specific tools (amongst a variety of tools) to guide the user’s query to generate a appropriate response.</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0" lvl="0" marL="0" rtl="0" algn="l">
              <a:spcBef>
                <a:spcPts val="1000"/>
              </a:spcBef>
              <a:spcAft>
                <a:spcPts val="0"/>
              </a:spcAft>
              <a:buNone/>
            </a:pPr>
            <a:r>
              <a:rPr lang="en-US" sz="2100">
                <a:latin typeface="Times New Roman"/>
                <a:ea typeface="Times New Roman"/>
                <a:cs typeface="Times New Roman"/>
                <a:sym typeface="Times New Roman"/>
              </a:rPr>
              <a:t>The real-time object detection works in tandem, with it running in the background, and generating an ‘alert’ sound whenever an obstacle is encountered.</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0" lvl="0" marL="0" rtl="0" algn="l">
              <a:spcBef>
                <a:spcPts val="1000"/>
              </a:spcBef>
              <a:spcAft>
                <a:spcPts val="0"/>
              </a:spcAft>
              <a:buNone/>
            </a:pPr>
            <a:r>
              <a:rPr lang="en-US" sz="2100">
                <a:latin typeface="Times New Roman"/>
                <a:ea typeface="Times New Roman"/>
                <a:cs typeface="Times New Roman"/>
                <a:sym typeface="Times New Roman"/>
              </a:rPr>
              <a:t>Our project satisfies the objectives listed in our proposal &amp; caters to the basic needs of visually impaired individuals at IIITD.</a:t>
            </a:r>
            <a:endParaRPr sz="21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ctrTitle"/>
          </p:nvPr>
        </p:nvSpPr>
        <p:spPr>
          <a:xfrm>
            <a:off x="1524000" y="1063671"/>
            <a:ext cx="9753600" cy="1875000"/>
          </a:xfrm>
          <a:prstGeom prst="rect">
            <a:avLst/>
          </a:prstGeom>
        </p:spPr>
        <p:txBody>
          <a:bodyPr anchorCtr="0" anchor="b" bIns="45700" lIns="91425" spcFirstLastPara="1" rIns="91425" wrap="square" tIns="45700">
            <a:normAutofit/>
          </a:bodyPr>
          <a:lstStyle/>
          <a:p>
            <a:pPr indent="0" lvl="0" marL="0" rtl="0" algn="r">
              <a:spcBef>
                <a:spcPts val="0"/>
              </a:spcBef>
              <a:spcAft>
                <a:spcPts val="0"/>
              </a:spcAft>
              <a:buNone/>
            </a:pPr>
            <a:r>
              <a:rPr lang="en-US"/>
              <a:t>Shut Down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Statement</a:t>
            </a:r>
            <a:endParaRPr/>
          </a:p>
        </p:txBody>
      </p:sp>
      <p:sp>
        <p:nvSpPr>
          <p:cNvPr id="187" name="Google Shape;187;p22"/>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sz="2100">
                <a:latin typeface="Times New Roman"/>
                <a:ea typeface="Times New Roman"/>
                <a:cs typeface="Times New Roman"/>
                <a:sym typeface="Times New Roman"/>
              </a:rPr>
              <a:t>Visually impaired students at IIIT Delhi face a significant challenge: the lack of accessible, context-aware educational support tailored to their unique needs.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100">
                <a:latin typeface="Times New Roman"/>
                <a:ea typeface="Times New Roman"/>
                <a:cs typeface="Times New Roman"/>
                <a:sym typeface="Times New Roman"/>
              </a:rPr>
              <a:t>Existing tools often fall short, limiting their ability to seamlessly interact with peers, instructors, and their physical environment.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100">
                <a:latin typeface="Times New Roman"/>
                <a:ea typeface="Times New Roman"/>
                <a:cs typeface="Times New Roman"/>
                <a:sym typeface="Times New Roman"/>
              </a:rPr>
              <a:t>This gap restricts their participation in both academic and social activities.</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Statement</a:t>
            </a:r>
            <a:endParaRPr/>
          </a:p>
        </p:txBody>
      </p:sp>
      <p:sp>
        <p:nvSpPr>
          <p:cNvPr id="193" name="Google Shape;193;p2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Clr>
                <a:schemeClr val="dk1"/>
              </a:buClr>
              <a:buSzPts val="1100"/>
              <a:buFont typeface="Arial"/>
              <a:buNone/>
            </a:pPr>
            <a:r>
              <a:rPr b="1" lang="en-US" sz="2100">
                <a:latin typeface="Times New Roman"/>
                <a:ea typeface="Times New Roman"/>
                <a:cs typeface="Times New Roman"/>
                <a:sym typeface="Times New Roman"/>
              </a:rPr>
              <a:t>VisionPulse’s Solution:</a:t>
            </a:r>
            <a:endParaRPr b="1"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2100">
                <a:latin typeface="Times New Roman"/>
                <a:ea typeface="Times New Roman"/>
                <a:cs typeface="Times New Roman"/>
                <a:sym typeface="Times New Roman"/>
              </a:rPr>
              <a:t>VisionPulse seeks to address this challenge by harnessing advanced Computer Vision and Natural Language Processing techniques to create a Large Multi-Modal (LMM) system. </a:t>
            </a:r>
            <a:endParaRPr sz="21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2100">
                <a:latin typeface="Times New Roman"/>
                <a:ea typeface="Times New Roman"/>
                <a:cs typeface="Times New Roman"/>
                <a:sym typeface="Times New Roman"/>
              </a:rPr>
              <a:t>This innovative solution aims to provide visually impaired students with:</a:t>
            </a:r>
            <a:endParaRPr sz="2100">
              <a:latin typeface="Times New Roman"/>
              <a:ea typeface="Times New Roman"/>
              <a:cs typeface="Times New Roman"/>
              <a:sym typeface="Times New Roman"/>
            </a:endParaRPr>
          </a:p>
          <a:p>
            <a:pPr indent="-361950" lvl="0" marL="457200" rtl="0" algn="l">
              <a:lnSpc>
                <a:spcPct val="115000"/>
              </a:lnSpc>
              <a:spcBef>
                <a:spcPts val="1000"/>
              </a:spcBef>
              <a:spcAft>
                <a:spcPts val="0"/>
              </a:spcAft>
              <a:buSzPts val="2100"/>
              <a:buFont typeface="Times New Roman"/>
              <a:buChar char="●"/>
            </a:pPr>
            <a:r>
              <a:rPr lang="en-US" sz="2100">
                <a:latin typeface="Times New Roman"/>
                <a:ea typeface="Times New Roman"/>
                <a:cs typeface="Times New Roman"/>
                <a:sym typeface="Times New Roman"/>
              </a:rPr>
              <a:t>Real-time obstacle detection</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Location Identification (Visual Question Answering)</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Agent-based system for reading and sending emails</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LLAMA 3 Guard</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General Chat tool</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Student ERP Portal Agent (SQL Agent)</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Agent for retrieving IIIT Delhi Policies</a:t>
            </a:r>
            <a:endParaRPr sz="2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 &amp; Literature Survey</a:t>
            </a:r>
            <a:endParaRPr/>
          </a:p>
        </p:txBody>
      </p:sp>
      <p:sp>
        <p:nvSpPr>
          <p:cNvPr id="199" name="Google Shape;199;p2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i="1" lang="en-US" sz="2100">
                <a:latin typeface="Times New Roman"/>
                <a:ea typeface="Times New Roman"/>
                <a:cs typeface="Times New Roman"/>
                <a:sym typeface="Times New Roman"/>
              </a:rPr>
              <a:t>Motivation:</a:t>
            </a:r>
            <a:endParaRPr b="1" i="1"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Visually impaired people face a lot of challenges doing usual tasks &amp; are often alienated from activities which most of us can do without much fuss. Hence, </a:t>
            </a:r>
            <a:r>
              <a:rPr b="1" i="1" lang="en-US" sz="2100">
                <a:latin typeface="Times New Roman"/>
                <a:ea typeface="Times New Roman"/>
                <a:cs typeface="Times New Roman"/>
                <a:sym typeface="Times New Roman"/>
              </a:rPr>
              <a:t>the primary motivation of our work was to empower the visually impaired people to do everyday tasks at ease &amp; help them overcome the challenges that they face often.</a:t>
            </a:r>
            <a:endParaRPr b="1" i="1"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Inform the user whether they can move forward and provide real-time alerts, such as beeping, when obstacles are detected.</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Since the visually impaired person may not be able to access documents like IIIT Delhi policies, etc., we developed a model that has the knowledge related to IIIT Delhi built within it, which can be accessed and queried by the user at ease.</a:t>
            </a:r>
            <a:endParaRPr sz="21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a:t>
            </a:r>
            <a:endParaRPr/>
          </a:p>
        </p:txBody>
      </p:sp>
      <p:sp>
        <p:nvSpPr>
          <p:cNvPr id="205" name="Google Shape;205;p2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Detect the user's current location and provide guidance on routes to reach  their desired destination.</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Integrate the student’s mailbox by developing an email agent integrated  with SMTP to enable users to read and write emails using audio prompts  eg: “write a formal mail to admin B.Tech inquiring about the last date of fee  payment”.</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Allow users to control and navigate the system through voice commands. </a:t>
            </a:r>
            <a:r>
              <a:rPr b="1" i="1" lang="en-US" sz="2100">
                <a:latin typeface="Times New Roman"/>
                <a:ea typeface="Times New Roman"/>
                <a:cs typeface="Times New Roman"/>
                <a:sym typeface="Times New Roman"/>
              </a:rPr>
              <a:t>We aim to tailor each feature of this system to enhance its usability on the  IIIT Delhi campus.</a:t>
            </a:r>
            <a:endParaRPr b="1"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211" name="Google Shape;211;p26"/>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30200" lvl="0" marL="457200" rtl="0" algn="l">
              <a:lnSpc>
                <a:spcPct val="115000"/>
              </a:lnSpc>
              <a:spcBef>
                <a:spcPts val="1000"/>
              </a:spcBef>
              <a:spcAft>
                <a:spcPts val="0"/>
              </a:spcAft>
              <a:buSzPts val="1600"/>
              <a:buFont typeface="Times New Roman"/>
              <a:buAutoNum type="arabicPeriod"/>
            </a:pPr>
            <a:r>
              <a:rPr b="1" lang="en-US" sz="1600" u="sng">
                <a:solidFill>
                  <a:schemeClr val="hlink"/>
                </a:solidFill>
                <a:latin typeface="Times New Roman"/>
                <a:ea typeface="Times New Roman"/>
                <a:cs typeface="Times New Roman"/>
                <a:sym typeface="Times New Roman"/>
                <a:hlinkClick r:id="rId3"/>
              </a:rPr>
              <a:t>Bootstrapping Language Image Pre-training (BLIP)</a:t>
            </a:r>
            <a:r>
              <a:rPr lang="en-US" sz="1600" u="sng">
                <a:solidFill>
                  <a:schemeClr val="hlink"/>
                </a:solidFill>
                <a:latin typeface="Times New Roman"/>
                <a:ea typeface="Times New Roman"/>
                <a:cs typeface="Times New Roman"/>
                <a:sym typeface="Times New Roman"/>
                <a:hlinkClick r:id="rId4"/>
              </a:rPr>
              <a:t> </a:t>
            </a:r>
            <a:r>
              <a:rPr lang="en-US" sz="1600">
                <a:latin typeface="Times New Roman"/>
                <a:ea typeface="Times New Roman"/>
                <a:cs typeface="Times New Roman"/>
                <a:sym typeface="Times New Roman"/>
              </a:rPr>
              <a:t>Li et al. introduce BLIP, a Vision-Language Pretraining framework that achieves state-of-the-art performance by using CapFit to generate and filter synthetic captions, enhancing dataset quality. The framework includes a multimodal mixture of encoder-decoder models with pre-training objectives like image-text contrastive learning and image-conditioned language modeling. VisionPulse will utilize BLIP for Visual Question Answering</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b="1" lang="en-US" sz="1600" u="sng">
                <a:solidFill>
                  <a:schemeClr val="hlink"/>
                </a:solidFill>
                <a:latin typeface="Times New Roman"/>
                <a:ea typeface="Times New Roman"/>
                <a:cs typeface="Times New Roman"/>
                <a:sym typeface="Times New Roman"/>
                <a:hlinkClick r:id="rId5"/>
              </a:rPr>
              <a:t>Pathways Language and Image (PaLI)</a:t>
            </a:r>
            <a:r>
              <a:rPr lang="en-US" sz="1600">
                <a:latin typeface="Times New Roman"/>
                <a:ea typeface="Times New Roman"/>
                <a:cs typeface="Times New Roman"/>
                <a:sym typeface="Times New Roman"/>
              </a:rPr>
              <a:t> PaLI models vision and language tasks jointly, leveraging large language models (LLMs) and Vision Transformers (ViTs) to process multimodal inputs. It achieves state-of-the-art performance in image captioning, visual question-answering, and scene-text understanding. VisionPulse will use PaLI-VQA for question-answering tasks.</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b="1" lang="en-US" sz="1600" u="sng">
                <a:solidFill>
                  <a:schemeClr val="hlink"/>
                </a:solidFill>
                <a:latin typeface="Times New Roman"/>
                <a:ea typeface="Times New Roman"/>
                <a:cs typeface="Times New Roman"/>
                <a:sym typeface="Times New Roman"/>
                <a:hlinkClick r:id="rId6"/>
              </a:rPr>
              <a:t>LLama 3</a:t>
            </a:r>
            <a:r>
              <a:rPr lang="en-US" sz="1600">
                <a:latin typeface="Times New Roman"/>
                <a:ea typeface="Times New Roman"/>
                <a:cs typeface="Times New Roman"/>
                <a:sym typeface="Times New Roman"/>
              </a:rPr>
              <a:t> The Llama 3 series includes models designed for multilingual tasks, coding, reasoning, and tool utilization, with a dense Transformer having 405 billion parameters. It achieves performance comparable to GPT-4 and integrates image, video, and speech capabilities. VisionPulse will utilize various fine-tuned Llama VQA models for language functionalities.</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AutoNum type="arabicPeriod"/>
            </a:pPr>
            <a:r>
              <a:rPr b="1" lang="en-US" sz="1600" u="sng">
                <a:solidFill>
                  <a:schemeClr val="hlink"/>
                </a:solidFill>
                <a:latin typeface="Times New Roman"/>
                <a:ea typeface="Times New Roman"/>
                <a:cs typeface="Times New Roman"/>
                <a:sym typeface="Times New Roman"/>
                <a:hlinkClick r:id="rId7"/>
              </a:rPr>
              <a:t>Wu-Palmer Similarity Score (WUPS)</a:t>
            </a:r>
            <a:r>
              <a:rPr lang="en-US" sz="1600">
                <a:latin typeface="Times New Roman"/>
                <a:ea typeface="Times New Roman"/>
                <a:cs typeface="Times New Roman"/>
                <a:sym typeface="Times New Roman"/>
              </a:rPr>
              <a:t> Malinowski et al. introduce the WUPS score to evaluate system-generated answers, accounting for semantic fuzziness between classes. It penalizes underestimation and overestimation of answers, providing a measure that balances precision and forgiveness. VisionPulse will incorporate WUPS for performance evaluation.</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Contributions</a:t>
            </a:r>
            <a:endParaRPr/>
          </a:p>
        </p:txBody>
      </p:sp>
      <p:sp>
        <p:nvSpPr>
          <p:cNvPr id="217" name="Google Shape;217;p2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Leverage Large Multi-modal Models for answering questions based on  knowledge extracted from visual data.</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Identify objects in a localized environment.</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Provide detailed and descriptive answers to user queries.</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Read, understand, and answer questions based on text found in images,  such as checking expiry dates on food items, reading documents, or  identifying items on a menu.</a:t>
            </a:r>
            <a:endParaRPr sz="2100">
              <a:latin typeface="Times New Roman"/>
              <a:ea typeface="Times New Roman"/>
              <a:cs typeface="Times New Roman"/>
              <a:sym typeface="Times New Roman"/>
            </a:endParaRPr>
          </a:p>
          <a:p>
            <a:pPr indent="0" lvl="0" marL="457200" rtl="0" algn="l">
              <a:spcBef>
                <a:spcPts val="1000"/>
              </a:spcBef>
              <a:spcAft>
                <a:spcPts val="0"/>
              </a:spcAft>
              <a:buNone/>
            </a:pPr>
            <a:r>
              <a:t/>
            </a:r>
            <a:endParaRPr sz="2100">
              <a:latin typeface="Times New Roman"/>
              <a:ea typeface="Times New Roman"/>
              <a:cs typeface="Times New Roman"/>
              <a:sym typeface="Times New Roman"/>
            </a:endParaRPr>
          </a:p>
          <a:p>
            <a:pPr indent="-361950" lvl="0" marL="457200" rtl="0" algn="l">
              <a:spcBef>
                <a:spcPts val="1000"/>
              </a:spcBef>
              <a:spcAft>
                <a:spcPts val="0"/>
              </a:spcAft>
              <a:buSzPts val="2100"/>
              <a:buFont typeface="Times New Roman"/>
              <a:buChar char="●"/>
            </a:pPr>
            <a:r>
              <a:rPr lang="en-US" sz="2100">
                <a:latin typeface="Times New Roman"/>
                <a:ea typeface="Times New Roman"/>
                <a:cs typeface="Times New Roman"/>
                <a:sym typeface="Times New Roman"/>
              </a:rPr>
              <a:t>Identify locations by reading and recognizing banners or signs (e.g.,  identifying ‘Brewbakes’ or ‘Center of Artificial Intelligence’).</a:t>
            </a:r>
            <a:endParaRPr sz="2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