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5143500" cx="9144000"/>
  <p:notesSz cx="6858000" cy="9144000"/>
  <p:embeddedFontLst>
    <p:embeddedFont>
      <p:font typeface="Quattrocento Sans"/>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03DC359-D5BB-4DB1-9FF0-13954E3FA1C2}">
  <a:tblStyle styleId="{203DC359-D5BB-4DB1-9FF0-13954E3FA1C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QuattrocentoSans-bold.fntdata"/><Relationship Id="rId12" Type="http://schemas.openxmlformats.org/officeDocument/2006/relationships/slide" Target="slides/slide6.xml"/><Relationship Id="rId34" Type="http://schemas.openxmlformats.org/officeDocument/2006/relationships/font" Target="fonts/QuattrocentoSans-regular.fntdata"/><Relationship Id="rId15" Type="http://schemas.openxmlformats.org/officeDocument/2006/relationships/slide" Target="slides/slide9.xml"/><Relationship Id="rId37" Type="http://schemas.openxmlformats.org/officeDocument/2006/relationships/font" Target="fonts/QuattrocentoSans-boldItalic.fntdata"/><Relationship Id="rId14" Type="http://schemas.openxmlformats.org/officeDocument/2006/relationships/slide" Target="slides/slide8.xml"/><Relationship Id="rId36" Type="http://schemas.openxmlformats.org/officeDocument/2006/relationships/font" Target="fonts/QuattrocentoSans-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f860eae460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f860eae460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f860eae460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f860eae460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f860eae460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f860eae460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f860eae460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f860eae460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f860eae460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f860eae460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f860eae460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f860eae460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f860eae460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f860eae460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f860eae460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f860eae460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f860eae460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f860eae460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f860eae460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2f860eae460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f868bd171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f868bd171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f868bd1712_2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2f868bd1712_2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f868bd1712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f868bd1712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f860eae460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f860eae460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f868bd1712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f868bd1712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f860eae460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f860eae460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f87d0e0c7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f87d0e0c7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f87d0e0c7b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f87d0e0c7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f87d0e0c7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2f87d0e0c7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f860eae460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f860eae460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f860eae460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f860eae460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f860eae460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f860eae460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f860eae460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f860eae460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f868bd171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f868bd171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f860eae460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f860eae460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f860eae460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f860eae460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3EADA7"/>
        </a:solidFill>
      </p:bgPr>
    </p:bg>
    <p:spTree>
      <p:nvGrpSpPr>
        <p:cNvPr id="11" name="Shape 11"/>
        <p:cNvGrpSpPr/>
        <p:nvPr/>
      </p:nvGrpSpPr>
      <p:grpSpPr>
        <a:xfrm>
          <a:off x="0" y="0"/>
          <a:ext cx="0" cy="0"/>
          <a:chOff x="0" y="0"/>
          <a:chExt cx="0" cy="0"/>
        </a:xfrm>
      </p:grpSpPr>
      <p:pic>
        <p:nvPicPr>
          <p:cNvPr descr="IIITD_pptslide_jpeg-03.jpg" id="12" name="Google Shape;12;p2"/>
          <p:cNvPicPr preferRelativeResize="0"/>
          <p:nvPr/>
        </p:nvPicPr>
        <p:blipFill rotWithShape="1">
          <a:blip r:embed="rId2">
            <a:alphaModFix/>
          </a:blip>
          <a:srcRect b="0" l="72917" r="0" t="69259"/>
          <a:stretch/>
        </p:blipFill>
        <p:spPr>
          <a:xfrm>
            <a:off x="7286625" y="3562350"/>
            <a:ext cx="1857374" cy="1581152"/>
          </a:xfrm>
          <a:prstGeom prst="rect">
            <a:avLst/>
          </a:prstGeom>
          <a:noFill/>
          <a:ln>
            <a:noFill/>
          </a:ln>
        </p:spPr>
      </p:pic>
      <p:sp>
        <p:nvSpPr>
          <p:cNvPr id="13" name="Google Shape;13;p2"/>
          <p:cNvSpPr txBox="1"/>
          <p:nvPr>
            <p:ph type="ctrTitle"/>
          </p:nvPr>
        </p:nvSpPr>
        <p:spPr>
          <a:xfrm>
            <a:off x="1143000" y="797753"/>
            <a:ext cx="7315200" cy="1406400"/>
          </a:xfrm>
          <a:prstGeom prst="rect">
            <a:avLst/>
          </a:prstGeom>
          <a:noFill/>
          <a:ln>
            <a:noFill/>
          </a:ln>
        </p:spPr>
        <p:txBody>
          <a:bodyPr anchorCtr="0" anchor="b" bIns="34275" lIns="68575" spcFirstLastPara="1" rIns="68575" wrap="square" tIns="34275">
            <a:noAutofit/>
          </a:bodyPr>
          <a:lstStyle>
            <a:lvl1pPr lvl="0" rtl="0" algn="r">
              <a:lnSpc>
                <a:spcPct val="90000"/>
              </a:lnSpc>
              <a:spcBef>
                <a:spcPts val="0"/>
              </a:spcBef>
              <a:spcAft>
                <a:spcPts val="0"/>
              </a:spcAft>
              <a:buClr>
                <a:schemeClr val="lt1"/>
              </a:buClr>
              <a:buSzPts val="4100"/>
              <a:buFont typeface="Quattrocento Sans"/>
              <a:buNone/>
              <a:defRPr sz="4100">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4" name="Google Shape;14;p2"/>
          <p:cNvSpPr txBox="1"/>
          <p:nvPr>
            <p:ph idx="1" type="subTitle"/>
          </p:nvPr>
        </p:nvSpPr>
        <p:spPr>
          <a:xfrm>
            <a:off x="4114800" y="2430433"/>
            <a:ext cx="4343400" cy="1532100"/>
          </a:xfrm>
          <a:prstGeom prst="rect">
            <a:avLst/>
          </a:prstGeom>
          <a:noFill/>
          <a:ln>
            <a:noFill/>
          </a:ln>
        </p:spPr>
        <p:txBody>
          <a:bodyPr anchorCtr="0" anchor="t" bIns="34275" lIns="68575" spcFirstLastPara="1" rIns="68575" wrap="square" tIns="34275">
            <a:noAutofit/>
          </a:bodyPr>
          <a:lstStyle>
            <a:lvl1pPr lvl="0" rtl="0" algn="r">
              <a:lnSpc>
                <a:spcPct val="90000"/>
              </a:lnSpc>
              <a:spcBef>
                <a:spcPts val="800"/>
              </a:spcBef>
              <a:spcAft>
                <a:spcPts val="0"/>
              </a:spcAft>
              <a:buClr>
                <a:srgbClr val="E9F7F6"/>
              </a:buClr>
              <a:buSzPts val="1800"/>
              <a:buNone/>
              <a:defRPr sz="1800">
                <a:solidFill>
                  <a:srgbClr val="E9F7F6"/>
                </a:solidFill>
              </a:defRPr>
            </a:lvl1pPr>
            <a:lvl2pPr lvl="1" rtl="0" algn="ctr">
              <a:lnSpc>
                <a:spcPct val="90000"/>
              </a:lnSpc>
              <a:spcBef>
                <a:spcPts val="400"/>
              </a:spcBef>
              <a:spcAft>
                <a:spcPts val="0"/>
              </a:spcAft>
              <a:buClr>
                <a:schemeClr val="dk1"/>
              </a:buClr>
              <a:buSzPts val="2100"/>
              <a:buNone/>
              <a:defRPr sz="2100"/>
            </a:lvl2pPr>
            <a:lvl3pPr lvl="2" rtl="0" algn="ctr">
              <a:lnSpc>
                <a:spcPct val="90000"/>
              </a:lnSpc>
              <a:spcBef>
                <a:spcPts val="400"/>
              </a:spcBef>
              <a:spcAft>
                <a:spcPts val="0"/>
              </a:spcAft>
              <a:buClr>
                <a:schemeClr val="dk1"/>
              </a:buClr>
              <a:buSzPts val="1800"/>
              <a:buNone/>
              <a:defRPr sz="1800"/>
            </a:lvl3pPr>
            <a:lvl4pPr lvl="3" rtl="0" algn="ctr">
              <a:lnSpc>
                <a:spcPct val="90000"/>
              </a:lnSpc>
              <a:spcBef>
                <a:spcPts val="400"/>
              </a:spcBef>
              <a:spcAft>
                <a:spcPts val="0"/>
              </a:spcAft>
              <a:buClr>
                <a:schemeClr val="dk1"/>
              </a:buClr>
              <a:buSzPts val="1500"/>
              <a:buNone/>
              <a:defRPr sz="1500"/>
            </a:lvl4pPr>
            <a:lvl5pPr lvl="4" rtl="0" algn="ctr">
              <a:lnSpc>
                <a:spcPct val="90000"/>
              </a:lnSpc>
              <a:spcBef>
                <a:spcPts val="400"/>
              </a:spcBef>
              <a:spcAft>
                <a:spcPts val="0"/>
              </a:spcAft>
              <a:buClr>
                <a:schemeClr val="dk1"/>
              </a:buClr>
              <a:buSzPts val="1500"/>
              <a:buNone/>
              <a:defRPr sz="1500"/>
            </a:lvl5pPr>
            <a:lvl6pPr lvl="5" rtl="0" algn="ctr">
              <a:spcBef>
                <a:spcPts val="300"/>
              </a:spcBef>
              <a:spcAft>
                <a:spcPts val="0"/>
              </a:spcAft>
              <a:buClr>
                <a:schemeClr val="dk1"/>
              </a:buClr>
              <a:buSzPts val="1500"/>
              <a:buNone/>
              <a:defRPr sz="1500"/>
            </a:lvl6pPr>
            <a:lvl7pPr lvl="6" rtl="0" algn="ctr">
              <a:spcBef>
                <a:spcPts val="300"/>
              </a:spcBef>
              <a:spcAft>
                <a:spcPts val="0"/>
              </a:spcAft>
              <a:buClr>
                <a:schemeClr val="dk1"/>
              </a:buClr>
              <a:buSzPts val="1500"/>
              <a:buNone/>
              <a:defRPr sz="1500"/>
            </a:lvl7pPr>
            <a:lvl8pPr lvl="7" rtl="0" algn="ctr">
              <a:spcBef>
                <a:spcPts val="300"/>
              </a:spcBef>
              <a:spcAft>
                <a:spcPts val="0"/>
              </a:spcAft>
              <a:buClr>
                <a:schemeClr val="dk1"/>
              </a:buClr>
              <a:buSzPts val="1500"/>
              <a:buNone/>
              <a:defRPr sz="1500"/>
            </a:lvl8pPr>
            <a:lvl9pPr lvl="8" rtl="0" algn="ctr">
              <a:spcBef>
                <a:spcPts val="300"/>
              </a:spcBef>
              <a:spcAft>
                <a:spcPts val="0"/>
              </a:spcAft>
              <a:buClr>
                <a:schemeClr val="dk1"/>
              </a:buClr>
              <a:buSzPts val="1500"/>
              <a:buNone/>
              <a:defRPr sz="1500"/>
            </a:lvl9pPr>
          </a:lstStyle>
          <a:p/>
        </p:txBody>
      </p:sp>
      <p:sp>
        <p:nvSpPr>
          <p:cNvPr id="15" name="Google Shape;15;p2"/>
          <p:cNvSpPr txBox="1"/>
          <p:nvPr>
            <p:ph idx="10" type="dt"/>
          </p:nvPr>
        </p:nvSpPr>
        <p:spPr>
          <a:xfrm>
            <a:off x="411480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6" name="Google Shape;16;p2"/>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17" name="Google Shape;17;p2"/>
          <p:cNvCxnSpPr/>
          <p:nvPr/>
        </p:nvCxnSpPr>
        <p:spPr>
          <a:xfrm>
            <a:off x="685800" y="2317221"/>
            <a:ext cx="7772400" cy="0"/>
          </a:xfrm>
          <a:prstGeom prst="straightConnector1">
            <a:avLst/>
          </a:prstGeom>
          <a:noFill/>
          <a:ln cap="flat" cmpd="sng" w="9525">
            <a:solidFill>
              <a:schemeClr val="lt1"/>
            </a:solidFill>
            <a:prstDash val="solid"/>
            <a:round/>
            <a:headEnd len="sm" w="sm" type="none"/>
            <a:tailEnd len="sm" w="sm" type="none"/>
          </a:ln>
        </p:spPr>
      </p:cxnSp>
      <p:pic>
        <p:nvPicPr>
          <p:cNvPr id="18" name="Google Shape;18;p2"/>
          <p:cNvPicPr preferRelativeResize="0"/>
          <p:nvPr/>
        </p:nvPicPr>
        <p:blipFill rotWithShape="1">
          <a:blip r:embed="rId3">
            <a:alphaModFix/>
          </a:blip>
          <a:srcRect b="0" l="0" r="0" t="0"/>
          <a:stretch/>
        </p:blipFill>
        <p:spPr>
          <a:xfrm>
            <a:off x="685800" y="3401088"/>
            <a:ext cx="2260623" cy="1244144"/>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89" name="Shape 89"/>
        <p:cNvGrpSpPr/>
        <p:nvPr/>
      </p:nvGrpSpPr>
      <p:grpSpPr>
        <a:xfrm>
          <a:off x="0" y="0"/>
          <a:ext cx="0" cy="0"/>
          <a:chOff x="0" y="0"/>
          <a:chExt cx="0" cy="0"/>
        </a:xfrm>
      </p:grpSpPr>
      <p:pic>
        <p:nvPicPr>
          <p:cNvPr id="90" name="Google Shape;90;p11"/>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91" name="Google Shape;91;p11"/>
          <p:cNvSpPr txBox="1"/>
          <p:nvPr>
            <p:ph idx="1" type="body"/>
          </p:nvPr>
        </p:nvSpPr>
        <p:spPr>
          <a:xfrm rot="5400000">
            <a:off x="2777496" y="-1107763"/>
            <a:ext cx="3599400" cy="78867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92" name="Google Shape;92;p1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3" name="Google Shape;93;p1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4" name="Google Shape;94;p11"/>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95" name="Google Shape;95;p11"/>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cxnSp>
        <p:nvCxnSpPr>
          <p:cNvPr id="96" name="Google Shape;96;p11"/>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97" name="Google Shape;97;p11"/>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8" name="Shape 98"/>
        <p:cNvGrpSpPr/>
        <p:nvPr/>
      </p:nvGrpSpPr>
      <p:grpSpPr>
        <a:xfrm>
          <a:off x="0" y="0"/>
          <a:ext cx="0" cy="0"/>
          <a:chOff x="0" y="0"/>
          <a:chExt cx="0" cy="0"/>
        </a:xfrm>
      </p:grpSpPr>
      <p:sp>
        <p:nvSpPr>
          <p:cNvPr id="99" name="Google Shape;99;p12"/>
          <p:cNvSpPr txBox="1"/>
          <p:nvPr>
            <p:ph type="title"/>
          </p:nvPr>
        </p:nvSpPr>
        <p:spPr>
          <a:xfrm rot="5400000">
            <a:off x="5350050" y="1463972"/>
            <a:ext cx="4359000" cy="19716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00" name="Google Shape;100;p12"/>
          <p:cNvSpPr txBox="1"/>
          <p:nvPr>
            <p:ph idx="1" type="body"/>
          </p:nvPr>
        </p:nvSpPr>
        <p:spPr>
          <a:xfrm rot="5400000">
            <a:off x="1349475" y="-450628"/>
            <a:ext cx="4359000" cy="58008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101" name="Google Shape;101;p1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2" name="Google Shape;102;p1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3" name="Google Shape;103;p12"/>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104" name="Google Shape;104;p12"/>
          <p:cNvCxnSpPr/>
          <p:nvPr/>
        </p:nvCxnSpPr>
        <p:spPr>
          <a:xfrm>
            <a:off x="6543675" y="277589"/>
            <a:ext cx="0" cy="4354800"/>
          </a:xfrm>
          <a:prstGeom prst="straightConnector1">
            <a:avLst/>
          </a:prstGeom>
          <a:noFill/>
          <a:ln cap="flat" cmpd="sng" w="9525">
            <a:solidFill>
              <a:srgbClr val="3DACA7"/>
            </a:solidFill>
            <a:prstDash val="solid"/>
            <a:round/>
            <a:headEnd len="sm" w="sm" type="none"/>
            <a:tailEnd len="sm" w="sm"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spTree>
      <p:nvGrpSpPr>
        <p:cNvPr id="105" name="Shape 105"/>
        <p:cNvGrpSpPr/>
        <p:nvPr/>
      </p:nvGrpSpPr>
      <p:grpSpPr>
        <a:xfrm>
          <a:off x="0" y="0"/>
          <a:ext cx="0" cy="0"/>
          <a:chOff x="0" y="0"/>
          <a:chExt cx="0" cy="0"/>
        </a:xfrm>
      </p:grpSpPr>
      <p:pic>
        <p:nvPicPr>
          <p:cNvPr id="106" name="Google Shape;106;p13"/>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107" name="Google Shape;107;p13"/>
          <p:cNvSpPr txBox="1"/>
          <p:nvPr>
            <p:ph idx="1" type="body"/>
          </p:nvPr>
        </p:nvSpPr>
        <p:spPr>
          <a:xfrm>
            <a:off x="685799" y="1035886"/>
            <a:ext cx="3834300" cy="3599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108" name="Google Shape;108;p13"/>
          <p:cNvSpPr txBox="1"/>
          <p:nvPr>
            <p:ph idx="2" type="body"/>
          </p:nvPr>
        </p:nvSpPr>
        <p:spPr>
          <a:xfrm>
            <a:off x="4683577" y="1035886"/>
            <a:ext cx="3828900" cy="3599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109" name="Google Shape;109;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0" name="Google Shape;110;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1" name="Google Shape;111;p13"/>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12" name="Google Shape;112;p13"/>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cxnSp>
        <p:nvCxnSpPr>
          <p:cNvPr id="113" name="Google Shape;113;p13"/>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114" name="Google Shape;114;p13"/>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mparison">
  <p:cSld name="1_Comparison">
    <p:spTree>
      <p:nvGrpSpPr>
        <p:cNvPr id="115" name="Shape 115"/>
        <p:cNvGrpSpPr/>
        <p:nvPr/>
      </p:nvGrpSpPr>
      <p:grpSpPr>
        <a:xfrm>
          <a:off x="0" y="0"/>
          <a:ext cx="0" cy="0"/>
          <a:chOff x="0" y="0"/>
          <a:chExt cx="0" cy="0"/>
        </a:xfrm>
      </p:grpSpPr>
      <p:pic>
        <p:nvPicPr>
          <p:cNvPr id="116" name="Google Shape;116;p14"/>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117" name="Google Shape;117;p14"/>
          <p:cNvSpPr txBox="1"/>
          <p:nvPr>
            <p:ph idx="1" type="body"/>
          </p:nvPr>
        </p:nvSpPr>
        <p:spPr>
          <a:xfrm>
            <a:off x="685799" y="946718"/>
            <a:ext cx="3815100" cy="6192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spcBef>
                <a:spcPts val="200"/>
              </a:spcBef>
              <a:spcAft>
                <a:spcPts val="0"/>
              </a:spcAft>
              <a:buClr>
                <a:schemeClr val="dk1"/>
              </a:buClr>
              <a:buSzPts val="1200"/>
              <a:buNone/>
              <a:defRPr b="1" sz="1200"/>
            </a:lvl6pPr>
            <a:lvl7pPr indent="-228600" lvl="6" marL="3200400" rtl="0" algn="l">
              <a:spcBef>
                <a:spcPts val="200"/>
              </a:spcBef>
              <a:spcAft>
                <a:spcPts val="0"/>
              </a:spcAft>
              <a:buClr>
                <a:schemeClr val="dk1"/>
              </a:buClr>
              <a:buSzPts val="1200"/>
              <a:buNone/>
              <a:defRPr b="1" sz="1200"/>
            </a:lvl7pPr>
            <a:lvl8pPr indent="-228600" lvl="7" marL="3657600" rtl="0" algn="l">
              <a:spcBef>
                <a:spcPts val="200"/>
              </a:spcBef>
              <a:spcAft>
                <a:spcPts val="0"/>
              </a:spcAft>
              <a:buClr>
                <a:schemeClr val="dk1"/>
              </a:buClr>
              <a:buSzPts val="1200"/>
              <a:buNone/>
              <a:defRPr b="1" sz="1200"/>
            </a:lvl8pPr>
            <a:lvl9pPr indent="-228600" lvl="8" marL="4114800" rtl="0" algn="l">
              <a:spcBef>
                <a:spcPts val="200"/>
              </a:spcBef>
              <a:spcAft>
                <a:spcPts val="0"/>
              </a:spcAft>
              <a:buClr>
                <a:schemeClr val="dk1"/>
              </a:buClr>
              <a:buSzPts val="1200"/>
              <a:buNone/>
              <a:defRPr b="1" sz="1200"/>
            </a:lvl9pPr>
          </a:lstStyle>
          <a:p/>
        </p:txBody>
      </p:sp>
      <p:sp>
        <p:nvSpPr>
          <p:cNvPr id="118" name="Google Shape;118;p14"/>
          <p:cNvSpPr txBox="1"/>
          <p:nvPr>
            <p:ph idx="2" type="body"/>
          </p:nvPr>
        </p:nvSpPr>
        <p:spPr>
          <a:xfrm>
            <a:off x="685799" y="1616168"/>
            <a:ext cx="3815100" cy="30249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119" name="Google Shape;119;p14"/>
          <p:cNvSpPr txBox="1"/>
          <p:nvPr>
            <p:ph idx="3" type="body"/>
          </p:nvPr>
        </p:nvSpPr>
        <p:spPr>
          <a:xfrm>
            <a:off x="4672693" y="946716"/>
            <a:ext cx="3828900" cy="6192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spcBef>
                <a:spcPts val="200"/>
              </a:spcBef>
              <a:spcAft>
                <a:spcPts val="0"/>
              </a:spcAft>
              <a:buClr>
                <a:schemeClr val="dk1"/>
              </a:buClr>
              <a:buSzPts val="1200"/>
              <a:buNone/>
              <a:defRPr b="1" sz="1200"/>
            </a:lvl6pPr>
            <a:lvl7pPr indent="-228600" lvl="6" marL="3200400" rtl="0" algn="l">
              <a:spcBef>
                <a:spcPts val="200"/>
              </a:spcBef>
              <a:spcAft>
                <a:spcPts val="0"/>
              </a:spcAft>
              <a:buClr>
                <a:schemeClr val="dk1"/>
              </a:buClr>
              <a:buSzPts val="1200"/>
              <a:buNone/>
              <a:defRPr b="1" sz="1200"/>
            </a:lvl7pPr>
            <a:lvl8pPr indent="-228600" lvl="7" marL="3657600" rtl="0" algn="l">
              <a:spcBef>
                <a:spcPts val="200"/>
              </a:spcBef>
              <a:spcAft>
                <a:spcPts val="0"/>
              </a:spcAft>
              <a:buClr>
                <a:schemeClr val="dk1"/>
              </a:buClr>
              <a:buSzPts val="1200"/>
              <a:buNone/>
              <a:defRPr b="1" sz="1200"/>
            </a:lvl8pPr>
            <a:lvl9pPr indent="-228600" lvl="8" marL="4114800" rtl="0" algn="l">
              <a:spcBef>
                <a:spcPts val="200"/>
              </a:spcBef>
              <a:spcAft>
                <a:spcPts val="0"/>
              </a:spcAft>
              <a:buClr>
                <a:schemeClr val="dk1"/>
              </a:buClr>
              <a:buSzPts val="1200"/>
              <a:buNone/>
              <a:defRPr b="1" sz="1200"/>
            </a:lvl9pPr>
          </a:lstStyle>
          <a:p/>
        </p:txBody>
      </p:sp>
      <p:sp>
        <p:nvSpPr>
          <p:cNvPr id="120" name="Google Shape;120;p14"/>
          <p:cNvSpPr txBox="1"/>
          <p:nvPr>
            <p:ph idx="4" type="body"/>
          </p:nvPr>
        </p:nvSpPr>
        <p:spPr>
          <a:xfrm>
            <a:off x="4672693" y="1616168"/>
            <a:ext cx="3828900" cy="30249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121" name="Google Shape;121;p1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2" name="Google Shape;122;p1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3" name="Google Shape;123;p14"/>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24" name="Google Shape;124;p14"/>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cxnSp>
        <p:nvCxnSpPr>
          <p:cNvPr id="125" name="Google Shape;125;p14"/>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126" name="Google Shape;126;p14"/>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spTree>
      <p:nvGrpSpPr>
        <p:cNvPr id="127" name="Shape 127"/>
        <p:cNvGrpSpPr/>
        <p:nvPr/>
      </p:nvGrpSpPr>
      <p:grpSpPr>
        <a:xfrm>
          <a:off x="0" y="0"/>
          <a:ext cx="0" cy="0"/>
          <a:chOff x="0" y="0"/>
          <a:chExt cx="0" cy="0"/>
        </a:xfrm>
      </p:grpSpPr>
      <p:pic>
        <p:nvPicPr>
          <p:cNvPr id="128" name="Google Shape;128;p15"/>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129" name="Google Shape;129;p1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0" name="Google Shape;130;p1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1" name="Google Shape;131;p15"/>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32" name="Google Shape;132;p15"/>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cxnSp>
        <p:nvCxnSpPr>
          <p:cNvPr id="133" name="Google Shape;133;p15"/>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134" name="Google Shape;134;p15"/>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 with Caption">
  <p:cSld name="1_Content with Caption">
    <p:spTree>
      <p:nvGrpSpPr>
        <p:cNvPr id="135" name="Shape 135"/>
        <p:cNvGrpSpPr/>
        <p:nvPr/>
      </p:nvGrpSpPr>
      <p:grpSpPr>
        <a:xfrm>
          <a:off x="0" y="0"/>
          <a:ext cx="0" cy="0"/>
          <a:chOff x="0" y="0"/>
          <a:chExt cx="0" cy="0"/>
        </a:xfrm>
      </p:grpSpPr>
      <p:pic>
        <p:nvPicPr>
          <p:cNvPr id="136" name="Google Shape;136;p16"/>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137" name="Google Shape;137;p16"/>
          <p:cNvSpPr txBox="1"/>
          <p:nvPr>
            <p:ph idx="1" type="body"/>
          </p:nvPr>
        </p:nvSpPr>
        <p:spPr>
          <a:xfrm>
            <a:off x="3886200" y="742950"/>
            <a:ext cx="4629300" cy="3657600"/>
          </a:xfrm>
          <a:prstGeom prst="rect">
            <a:avLst/>
          </a:prstGeom>
          <a:noFill/>
          <a:ln>
            <a:noFill/>
          </a:ln>
        </p:spPr>
        <p:txBody>
          <a:bodyPr anchorCtr="0" anchor="t" bIns="34275" lIns="68575" spcFirstLastPara="1" rIns="68575" wrap="square" tIns="34275">
            <a:noAutofit/>
          </a:bodyPr>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400"/>
              </a:spcBef>
              <a:spcAft>
                <a:spcPts val="0"/>
              </a:spcAft>
              <a:buClr>
                <a:schemeClr val="dk1"/>
              </a:buClr>
              <a:buSzPts val="2100"/>
              <a:buChar char="⚫"/>
              <a:defRPr sz="2100"/>
            </a:lvl2pPr>
            <a:lvl3pPr indent="-342900" lvl="2" marL="1371600" rtl="0" algn="l">
              <a:lnSpc>
                <a:spcPct val="90000"/>
              </a:lnSpc>
              <a:spcBef>
                <a:spcPts val="400"/>
              </a:spcBef>
              <a:spcAft>
                <a:spcPts val="0"/>
              </a:spcAft>
              <a:buClr>
                <a:schemeClr val="dk1"/>
              </a:buClr>
              <a:buSzPts val="1800"/>
              <a:buChar char="⚫"/>
              <a:defRPr sz="1800"/>
            </a:lvl3pPr>
            <a:lvl4pPr indent="-323850" lvl="3" marL="1828800" rtl="0" algn="l">
              <a:lnSpc>
                <a:spcPct val="90000"/>
              </a:lnSpc>
              <a:spcBef>
                <a:spcPts val="400"/>
              </a:spcBef>
              <a:spcAft>
                <a:spcPts val="0"/>
              </a:spcAft>
              <a:buClr>
                <a:schemeClr val="dk1"/>
              </a:buClr>
              <a:buSzPts val="1500"/>
              <a:buChar char="⚫"/>
              <a:defRPr sz="1500"/>
            </a:lvl4pPr>
            <a:lvl5pPr indent="-323850" lvl="4" marL="2286000" rtl="0" algn="l">
              <a:lnSpc>
                <a:spcPct val="90000"/>
              </a:lnSpc>
              <a:spcBef>
                <a:spcPts val="400"/>
              </a:spcBef>
              <a:spcAft>
                <a:spcPts val="0"/>
              </a:spcAft>
              <a:buClr>
                <a:schemeClr val="dk1"/>
              </a:buClr>
              <a:buSzPts val="1500"/>
              <a:buChar char="⚫"/>
              <a:defRPr sz="1500"/>
            </a:lvl5pPr>
            <a:lvl6pPr indent="-323850" lvl="5" marL="2743200" rtl="0" algn="l">
              <a:spcBef>
                <a:spcPts val="300"/>
              </a:spcBef>
              <a:spcAft>
                <a:spcPts val="0"/>
              </a:spcAft>
              <a:buClr>
                <a:schemeClr val="dk1"/>
              </a:buClr>
              <a:buSzPts val="1500"/>
              <a:buChar char="⚫"/>
              <a:defRPr sz="1500"/>
            </a:lvl6pPr>
            <a:lvl7pPr indent="-323850" lvl="6" marL="3200400" rtl="0" algn="l">
              <a:spcBef>
                <a:spcPts val="300"/>
              </a:spcBef>
              <a:spcAft>
                <a:spcPts val="0"/>
              </a:spcAft>
              <a:buClr>
                <a:schemeClr val="dk1"/>
              </a:buClr>
              <a:buSzPts val="1500"/>
              <a:buChar char="⚫"/>
              <a:defRPr sz="1500"/>
            </a:lvl7pPr>
            <a:lvl8pPr indent="-323850" lvl="7" marL="3657600" rtl="0" algn="l">
              <a:spcBef>
                <a:spcPts val="300"/>
              </a:spcBef>
              <a:spcAft>
                <a:spcPts val="0"/>
              </a:spcAft>
              <a:buClr>
                <a:schemeClr val="dk1"/>
              </a:buClr>
              <a:buSzPts val="1500"/>
              <a:buChar char="⚫"/>
              <a:defRPr sz="1500"/>
            </a:lvl8pPr>
            <a:lvl9pPr indent="-323850" lvl="8" marL="4114800" rtl="0" algn="l">
              <a:spcBef>
                <a:spcPts val="300"/>
              </a:spcBef>
              <a:spcAft>
                <a:spcPts val="0"/>
              </a:spcAft>
              <a:buClr>
                <a:schemeClr val="dk1"/>
              </a:buClr>
              <a:buSzPts val="1500"/>
              <a:buChar char="⚫"/>
              <a:defRPr sz="1500"/>
            </a:lvl9pPr>
          </a:lstStyle>
          <a:p/>
        </p:txBody>
      </p:sp>
      <p:sp>
        <p:nvSpPr>
          <p:cNvPr id="138" name="Google Shape;138;p16"/>
          <p:cNvSpPr txBox="1"/>
          <p:nvPr>
            <p:ph idx="2" type="body"/>
          </p:nvPr>
        </p:nvSpPr>
        <p:spPr>
          <a:xfrm>
            <a:off x="630936" y="1643745"/>
            <a:ext cx="2948700" cy="27567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900"/>
              <a:buNone/>
              <a:defRPr sz="900"/>
            </a:lvl2pPr>
            <a:lvl3pPr indent="-228600" lvl="2" marL="1371600" rtl="0" algn="l">
              <a:lnSpc>
                <a:spcPct val="90000"/>
              </a:lnSpc>
              <a:spcBef>
                <a:spcPts val="400"/>
              </a:spcBef>
              <a:spcAft>
                <a:spcPts val="0"/>
              </a:spcAft>
              <a:buClr>
                <a:schemeClr val="dk1"/>
              </a:buClr>
              <a:buSzPts val="800"/>
              <a:buNone/>
              <a:defRPr sz="800"/>
            </a:lvl3pPr>
            <a:lvl4pPr indent="-228600" lvl="3" marL="1828800" rtl="0" algn="l">
              <a:lnSpc>
                <a:spcPct val="90000"/>
              </a:lnSpc>
              <a:spcBef>
                <a:spcPts val="400"/>
              </a:spcBef>
              <a:spcAft>
                <a:spcPts val="0"/>
              </a:spcAft>
              <a:buClr>
                <a:schemeClr val="dk1"/>
              </a:buClr>
              <a:buSzPts val="700"/>
              <a:buNone/>
              <a:defRPr sz="700"/>
            </a:lvl4pPr>
            <a:lvl5pPr indent="-228600" lvl="4" marL="2286000" rtl="0" algn="l">
              <a:lnSpc>
                <a:spcPct val="90000"/>
              </a:lnSpc>
              <a:spcBef>
                <a:spcPts val="400"/>
              </a:spcBef>
              <a:spcAft>
                <a:spcPts val="0"/>
              </a:spcAft>
              <a:buClr>
                <a:schemeClr val="dk1"/>
              </a:buClr>
              <a:buSzPts val="700"/>
              <a:buNone/>
              <a:defRPr sz="700"/>
            </a:lvl5pPr>
            <a:lvl6pPr indent="-228600" lvl="5" marL="2743200" rtl="0" algn="l">
              <a:spcBef>
                <a:spcPts val="100"/>
              </a:spcBef>
              <a:spcAft>
                <a:spcPts val="0"/>
              </a:spcAft>
              <a:buClr>
                <a:schemeClr val="dk1"/>
              </a:buClr>
              <a:buSzPts val="700"/>
              <a:buNone/>
              <a:defRPr sz="700"/>
            </a:lvl6pPr>
            <a:lvl7pPr indent="-228600" lvl="6" marL="3200400" rtl="0" algn="l">
              <a:spcBef>
                <a:spcPts val="100"/>
              </a:spcBef>
              <a:spcAft>
                <a:spcPts val="0"/>
              </a:spcAft>
              <a:buClr>
                <a:schemeClr val="dk1"/>
              </a:buClr>
              <a:buSzPts val="700"/>
              <a:buNone/>
              <a:defRPr sz="700"/>
            </a:lvl7pPr>
            <a:lvl8pPr indent="-228600" lvl="7" marL="3657600" rtl="0" algn="l">
              <a:spcBef>
                <a:spcPts val="100"/>
              </a:spcBef>
              <a:spcAft>
                <a:spcPts val="0"/>
              </a:spcAft>
              <a:buClr>
                <a:schemeClr val="dk1"/>
              </a:buClr>
              <a:buSzPts val="700"/>
              <a:buNone/>
              <a:defRPr sz="700"/>
            </a:lvl8pPr>
            <a:lvl9pPr indent="-228600" lvl="8" marL="4114800" rtl="0" algn="l">
              <a:spcBef>
                <a:spcPts val="100"/>
              </a:spcBef>
              <a:spcAft>
                <a:spcPts val="0"/>
              </a:spcAft>
              <a:buClr>
                <a:schemeClr val="dk1"/>
              </a:buClr>
              <a:buSzPts val="700"/>
              <a:buNone/>
              <a:defRPr sz="700"/>
            </a:lvl9pPr>
          </a:lstStyle>
          <a:p/>
        </p:txBody>
      </p:sp>
      <p:sp>
        <p:nvSpPr>
          <p:cNvPr id="139" name="Google Shape;139;p1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40" name="Google Shape;140;p1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41" name="Google Shape;141;p16"/>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42" name="Google Shape;142;p16"/>
          <p:cNvSpPr txBox="1"/>
          <p:nvPr>
            <p:ph type="title"/>
          </p:nvPr>
        </p:nvSpPr>
        <p:spPr>
          <a:xfrm>
            <a:off x="630936" y="342900"/>
            <a:ext cx="2948700" cy="11157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rgbClr val="3EADA7"/>
              </a:buClr>
              <a:buSzPts val="2400"/>
              <a:buFont typeface="Quattrocento Sans"/>
              <a:buNone/>
              <a:defRPr b="0" sz="2400">
                <a:solidFill>
                  <a:srgbClr val="3EADA7"/>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cxnSp>
        <p:nvCxnSpPr>
          <p:cNvPr id="143" name="Google Shape;143;p16"/>
          <p:cNvCxnSpPr/>
          <p:nvPr/>
        </p:nvCxnSpPr>
        <p:spPr>
          <a:xfrm>
            <a:off x="645450" y="1545772"/>
            <a:ext cx="2948700" cy="0"/>
          </a:xfrm>
          <a:prstGeom prst="straightConnector1">
            <a:avLst/>
          </a:prstGeom>
          <a:noFill/>
          <a:ln cap="flat" cmpd="sng" w="9525">
            <a:solidFill>
              <a:srgbClr val="3DACA7"/>
            </a:solidFill>
            <a:prstDash val="solid"/>
            <a:round/>
            <a:headEnd len="sm" w="sm" type="none"/>
            <a:tailEnd len="sm" w="sm" type="none"/>
          </a:ln>
        </p:spPr>
      </p:cxnSp>
      <p:pic>
        <p:nvPicPr>
          <p:cNvPr id="144" name="Google Shape;144;p16"/>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Picture with Caption">
  <p:cSld name="1_Picture with Caption">
    <p:spTree>
      <p:nvGrpSpPr>
        <p:cNvPr id="145" name="Shape 145"/>
        <p:cNvGrpSpPr/>
        <p:nvPr/>
      </p:nvGrpSpPr>
      <p:grpSpPr>
        <a:xfrm>
          <a:off x="0" y="0"/>
          <a:ext cx="0" cy="0"/>
          <a:chOff x="0" y="0"/>
          <a:chExt cx="0" cy="0"/>
        </a:xfrm>
      </p:grpSpPr>
      <p:pic>
        <p:nvPicPr>
          <p:cNvPr id="146" name="Google Shape;146;p17"/>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147" name="Google Shape;147;p17"/>
          <p:cNvSpPr/>
          <p:nvPr>
            <p:ph idx="2" type="pic"/>
          </p:nvPr>
        </p:nvSpPr>
        <p:spPr>
          <a:xfrm>
            <a:off x="3886200" y="742950"/>
            <a:ext cx="4629300" cy="36576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400"/>
              <a:buFont typeface="Noto Sans Symbols"/>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400"/>
              </a:spcBef>
              <a:spcAft>
                <a:spcPts val="0"/>
              </a:spcAft>
              <a:buClr>
                <a:schemeClr val="dk1"/>
              </a:buClr>
              <a:buSzPts val="2100"/>
              <a:buFont typeface="Noto Sans Symbols"/>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800"/>
              <a:buFont typeface="Noto Sans Symbols"/>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500"/>
              <a:buFont typeface="Noto Sans Symbols"/>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500"/>
              <a:buFont typeface="Noto Sans Symbols"/>
              <a:buNone/>
              <a:defRPr b="0" i="0" sz="1500" u="none" cap="none" strike="noStrike">
                <a:solidFill>
                  <a:schemeClr val="dk1"/>
                </a:solidFill>
                <a:latin typeface="Calibri"/>
                <a:ea typeface="Calibri"/>
                <a:cs typeface="Calibri"/>
                <a:sym typeface="Calibri"/>
              </a:defRPr>
            </a:lvl5pPr>
            <a:lvl6pPr lvl="5" marR="0" rtl="0" algn="l">
              <a:spcBef>
                <a:spcPts val="300"/>
              </a:spcBef>
              <a:spcAft>
                <a:spcPts val="0"/>
              </a:spcAft>
              <a:buClr>
                <a:schemeClr val="dk1"/>
              </a:buClr>
              <a:buSzPts val="1500"/>
              <a:buFont typeface="Noto Sans Symbols"/>
              <a:buNone/>
              <a:defRPr b="0" i="0" sz="1500" u="none" cap="none" strike="noStrike">
                <a:solidFill>
                  <a:schemeClr val="dk1"/>
                </a:solidFill>
                <a:latin typeface="Calibri"/>
                <a:ea typeface="Calibri"/>
                <a:cs typeface="Calibri"/>
                <a:sym typeface="Calibri"/>
              </a:defRPr>
            </a:lvl6pPr>
            <a:lvl7pPr lvl="6" marR="0" rtl="0" algn="l">
              <a:spcBef>
                <a:spcPts val="300"/>
              </a:spcBef>
              <a:spcAft>
                <a:spcPts val="0"/>
              </a:spcAft>
              <a:buClr>
                <a:schemeClr val="dk1"/>
              </a:buClr>
              <a:buSzPts val="1500"/>
              <a:buFont typeface="Noto Sans Symbols"/>
              <a:buNone/>
              <a:defRPr b="0" i="0" sz="1500" u="none" cap="none" strike="noStrike">
                <a:solidFill>
                  <a:schemeClr val="dk1"/>
                </a:solidFill>
                <a:latin typeface="Calibri"/>
                <a:ea typeface="Calibri"/>
                <a:cs typeface="Calibri"/>
                <a:sym typeface="Calibri"/>
              </a:defRPr>
            </a:lvl7pPr>
            <a:lvl8pPr lvl="7" marR="0" rtl="0" algn="l">
              <a:spcBef>
                <a:spcPts val="300"/>
              </a:spcBef>
              <a:spcAft>
                <a:spcPts val="0"/>
              </a:spcAft>
              <a:buClr>
                <a:schemeClr val="dk1"/>
              </a:buClr>
              <a:buSzPts val="1500"/>
              <a:buFont typeface="Noto Sans Symbols"/>
              <a:buNone/>
              <a:defRPr b="0" i="0" sz="1500" u="none" cap="none" strike="noStrike">
                <a:solidFill>
                  <a:schemeClr val="dk1"/>
                </a:solidFill>
                <a:latin typeface="Calibri"/>
                <a:ea typeface="Calibri"/>
                <a:cs typeface="Calibri"/>
                <a:sym typeface="Calibri"/>
              </a:defRPr>
            </a:lvl8pPr>
            <a:lvl9pPr lvl="8" marR="0" rtl="0" algn="l">
              <a:spcBef>
                <a:spcPts val="300"/>
              </a:spcBef>
              <a:spcAft>
                <a:spcPts val="0"/>
              </a:spcAft>
              <a:buClr>
                <a:schemeClr val="dk1"/>
              </a:buClr>
              <a:buSzPts val="1500"/>
              <a:buFont typeface="Noto Sans Symbols"/>
              <a:buNone/>
              <a:defRPr b="0" i="0" sz="1500" u="none" cap="none" strike="noStrike">
                <a:solidFill>
                  <a:schemeClr val="dk1"/>
                </a:solidFill>
                <a:latin typeface="Calibri"/>
                <a:ea typeface="Calibri"/>
                <a:cs typeface="Calibri"/>
                <a:sym typeface="Calibri"/>
              </a:defRPr>
            </a:lvl9pPr>
          </a:lstStyle>
          <a:p/>
        </p:txBody>
      </p:sp>
      <p:sp>
        <p:nvSpPr>
          <p:cNvPr id="148" name="Google Shape;148;p1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49" name="Google Shape;149;p1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50" name="Google Shape;150;p17"/>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51" name="Google Shape;151;p17"/>
          <p:cNvSpPr txBox="1"/>
          <p:nvPr>
            <p:ph idx="1" type="body"/>
          </p:nvPr>
        </p:nvSpPr>
        <p:spPr>
          <a:xfrm>
            <a:off x="630936" y="1643745"/>
            <a:ext cx="2948700" cy="27567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900"/>
              <a:buNone/>
              <a:defRPr sz="900"/>
            </a:lvl2pPr>
            <a:lvl3pPr indent="-228600" lvl="2" marL="1371600" rtl="0" algn="l">
              <a:lnSpc>
                <a:spcPct val="90000"/>
              </a:lnSpc>
              <a:spcBef>
                <a:spcPts val="400"/>
              </a:spcBef>
              <a:spcAft>
                <a:spcPts val="0"/>
              </a:spcAft>
              <a:buClr>
                <a:schemeClr val="dk1"/>
              </a:buClr>
              <a:buSzPts val="800"/>
              <a:buNone/>
              <a:defRPr sz="800"/>
            </a:lvl3pPr>
            <a:lvl4pPr indent="-228600" lvl="3" marL="1828800" rtl="0" algn="l">
              <a:lnSpc>
                <a:spcPct val="90000"/>
              </a:lnSpc>
              <a:spcBef>
                <a:spcPts val="400"/>
              </a:spcBef>
              <a:spcAft>
                <a:spcPts val="0"/>
              </a:spcAft>
              <a:buClr>
                <a:schemeClr val="dk1"/>
              </a:buClr>
              <a:buSzPts val="700"/>
              <a:buNone/>
              <a:defRPr sz="700"/>
            </a:lvl4pPr>
            <a:lvl5pPr indent="-228600" lvl="4" marL="2286000" rtl="0" algn="l">
              <a:lnSpc>
                <a:spcPct val="90000"/>
              </a:lnSpc>
              <a:spcBef>
                <a:spcPts val="400"/>
              </a:spcBef>
              <a:spcAft>
                <a:spcPts val="0"/>
              </a:spcAft>
              <a:buClr>
                <a:schemeClr val="dk1"/>
              </a:buClr>
              <a:buSzPts val="700"/>
              <a:buNone/>
              <a:defRPr sz="700"/>
            </a:lvl5pPr>
            <a:lvl6pPr indent="-228600" lvl="5" marL="2743200" rtl="0" algn="l">
              <a:spcBef>
                <a:spcPts val="100"/>
              </a:spcBef>
              <a:spcAft>
                <a:spcPts val="0"/>
              </a:spcAft>
              <a:buClr>
                <a:schemeClr val="dk1"/>
              </a:buClr>
              <a:buSzPts val="700"/>
              <a:buNone/>
              <a:defRPr sz="700"/>
            </a:lvl6pPr>
            <a:lvl7pPr indent="-228600" lvl="6" marL="3200400" rtl="0" algn="l">
              <a:spcBef>
                <a:spcPts val="100"/>
              </a:spcBef>
              <a:spcAft>
                <a:spcPts val="0"/>
              </a:spcAft>
              <a:buClr>
                <a:schemeClr val="dk1"/>
              </a:buClr>
              <a:buSzPts val="700"/>
              <a:buNone/>
              <a:defRPr sz="700"/>
            </a:lvl7pPr>
            <a:lvl8pPr indent="-228600" lvl="7" marL="3657600" rtl="0" algn="l">
              <a:spcBef>
                <a:spcPts val="100"/>
              </a:spcBef>
              <a:spcAft>
                <a:spcPts val="0"/>
              </a:spcAft>
              <a:buClr>
                <a:schemeClr val="dk1"/>
              </a:buClr>
              <a:buSzPts val="700"/>
              <a:buNone/>
              <a:defRPr sz="700"/>
            </a:lvl8pPr>
            <a:lvl9pPr indent="-228600" lvl="8" marL="4114800" rtl="0" algn="l">
              <a:spcBef>
                <a:spcPts val="100"/>
              </a:spcBef>
              <a:spcAft>
                <a:spcPts val="0"/>
              </a:spcAft>
              <a:buClr>
                <a:schemeClr val="dk1"/>
              </a:buClr>
              <a:buSzPts val="700"/>
              <a:buNone/>
              <a:defRPr sz="700"/>
            </a:lvl9pPr>
          </a:lstStyle>
          <a:p/>
        </p:txBody>
      </p:sp>
      <p:sp>
        <p:nvSpPr>
          <p:cNvPr id="152" name="Google Shape;152;p17"/>
          <p:cNvSpPr txBox="1"/>
          <p:nvPr>
            <p:ph type="title"/>
          </p:nvPr>
        </p:nvSpPr>
        <p:spPr>
          <a:xfrm>
            <a:off x="630936" y="342900"/>
            <a:ext cx="2948700" cy="11157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rgbClr val="3EADA7"/>
              </a:buClr>
              <a:buSzPts val="2400"/>
              <a:buFont typeface="Quattrocento Sans"/>
              <a:buNone/>
              <a:defRPr b="0" sz="2400">
                <a:solidFill>
                  <a:srgbClr val="3EADA7"/>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cxnSp>
        <p:nvCxnSpPr>
          <p:cNvPr id="153" name="Google Shape;153;p17"/>
          <p:cNvCxnSpPr/>
          <p:nvPr/>
        </p:nvCxnSpPr>
        <p:spPr>
          <a:xfrm>
            <a:off x="645450" y="1545772"/>
            <a:ext cx="2948700" cy="0"/>
          </a:xfrm>
          <a:prstGeom prst="straightConnector1">
            <a:avLst/>
          </a:prstGeom>
          <a:noFill/>
          <a:ln cap="flat" cmpd="sng" w="9525">
            <a:solidFill>
              <a:srgbClr val="3DACA7"/>
            </a:solidFill>
            <a:prstDash val="solid"/>
            <a:round/>
            <a:headEnd len="sm" w="sm" type="none"/>
            <a:tailEnd len="sm" w="sm" type="none"/>
          </a:ln>
        </p:spPr>
      </p:cxnSp>
      <p:pic>
        <p:nvPicPr>
          <p:cNvPr id="154" name="Google Shape;154;p17"/>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Vertical Text">
  <p:cSld name="1_Title and Vertical Text">
    <p:spTree>
      <p:nvGrpSpPr>
        <p:cNvPr id="155" name="Shape 155"/>
        <p:cNvGrpSpPr/>
        <p:nvPr/>
      </p:nvGrpSpPr>
      <p:grpSpPr>
        <a:xfrm>
          <a:off x="0" y="0"/>
          <a:ext cx="0" cy="0"/>
          <a:chOff x="0" y="0"/>
          <a:chExt cx="0" cy="0"/>
        </a:xfrm>
      </p:grpSpPr>
      <p:pic>
        <p:nvPicPr>
          <p:cNvPr id="156" name="Google Shape;156;p18"/>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157" name="Google Shape;157;p18"/>
          <p:cNvSpPr txBox="1"/>
          <p:nvPr>
            <p:ph idx="1" type="body"/>
          </p:nvPr>
        </p:nvSpPr>
        <p:spPr>
          <a:xfrm rot="5400000">
            <a:off x="2786946" y="-1122314"/>
            <a:ext cx="3575400" cy="78918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158" name="Google Shape;158;p1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59" name="Google Shape;159;p1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60" name="Google Shape;160;p18"/>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61" name="Google Shape;161;p18"/>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cxnSp>
        <p:nvCxnSpPr>
          <p:cNvPr id="162" name="Google Shape;162;p18"/>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163" name="Google Shape;163;p18"/>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1" type="twoObj">
  <p:cSld name="TWO_OBJECTS">
    <p:spTree>
      <p:nvGrpSpPr>
        <p:cNvPr id="164" name="Shape 164"/>
        <p:cNvGrpSpPr/>
        <p:nvPr/>
      </p:nvGrpSpPr>
      <p:grpSpPr>
        <a:xfrm>
          <a:off x="0" y="0"/>
          <a:ext cx="0" cy="0"/>
          <a:chOff x="0" y="0"/>
          <a:chExt cx="0" cy="0"/>
        </a:xfrm>
      </p:grpSpPr>
      <p:sp>
        <p:nvSpPr>
          <p:cNvPr id="165" name="Google Shape;165;p19"/>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66" name="Google Shape;166;p19"/>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67" name="Google Shape;167;p19"/>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68" name="Google Shape;168;p1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69" name="Google Shape;169;p1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70" name="Google Shape;170;p1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19" name="Shape 19"/>
        <p:cNvGrpSpPr/>
        <p:nvPr/>
      </p:nvGrpSpPr>
      <p:grpSpPr>
        <a:xfrm>
          <a:off x="0" y="0"/>
          <a:ext cx="0" cy="0"/>
          <a:chOff x="0" y="0"/>
          <a:chExt cx="0" cy="0"/>
        </a:xfrm>
      </p:grpSpPr>
      <p:pic>
        <p:nvPicPr>
          <p:cNvPr id="20" name="Google Shape;20;p3"/>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21" name="Google Shape;21;p3"/>
          <p:cNvSpPr txBox="1"/>
          <p:nvPr>
            <p:ph idx="1" type="body"/>
          </p:nvPr>
        </p:nvSpPr>
        <p:spPr>
          <a:xfrm>
            <a:off x="633845" y="1035886"/>
            <a:ext cx="3867000" cy="6192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spcBef>
                <a:spcPts val="200"/>
              </a:spcBef>
              <a:spcAft>
                <a:spcPts val="0"/>
              </a:spcAft>
              <a:buClr>
                <a:schemeClr val="dk1"/>
              </a:buClr>
              <a:buSzPts val="1200"/>
              <a:buNone/>
              <a:defRPr b="1" sz="1200"/>
            </a:lvl6pPr>
            <a:lvl7pPr indent="-228600" lvl="6" marL="3200400" rtl="0" algn="l">
              <a:spcBef>
                <a:spcPts val="200"/>
              </a:spcBef>
              <a:spcAft>
                <a:spcPts val="0"/>
              </a:spcAft>
              <a:buClr>
                <a:schemeClr val="dk1"/>
              </a:buClr>
              <a:buSzPts val="1200"/>
              <a:buNone/>
              <a:defRPr b="1" sz="1200"/>
            </a:lvl7pPr>
            <a:lvl8pPr indent="-228600" lvl="7" marL="3657600" rtl="0" algn="l">
              <a:spcBef>
                <a:spcPts val="200"/>
              </a:spcBef>
              <a:spcAft>
                <a:spcPts val="0"/>
              </a:spcAft>
              <a:buClr>
                <a:schemeClr val="dk1"/>
              </a:buClr>
              <a:buSzPts val="1200"/>
              <a:buNone/>
              <a:defRPr b="1" sz="1200"/>
            </a:lvl8pPr>
            <a:lvl9pPr indent="-228600" lvl="8" marL="4114800" rtl="0" algn="l">
              <a:spcBef>
                <a:spcPts val="200"/>
              </a:spcBef>
              <a:spcAft>
                <a:spcPts val="0"/>
              </a:spcAft>
              <a:buClr>
                <a:schemeClr val="dk1"/>
              </a:buClr>
              <a:buSzPts val="1200"/>
              <a:buNone/>
              <a:defRPr b="1" sz="1200"/>
            </a:lvl9pPr>
          </a:lstStyle>
          <a:p/>
        </p:txBody>
      </p:sp>
      <p:sp>
        <p:nvSpPr>
          <p:cNvPr id="22" name="Google Shape;22;p3"/>
          <p:cNvSpPr txBox="1"/>
          <p:nvPr>
            <p:ph idx="2" type="body"/>
          </p:nvPr>
        </p:nvSpPr>
        <p:spPr>
          <a:xfrm>
            <a:off x="633845" y="1655160"/>
            <a:ext cx="3867000" cy="29859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23" name="Google Shape;23;p3"/>
          <p:cNvSpPr txBox="1"/>
          <p:nvPr>
            <p:ph idx="3" type="body"/>
          </p:nvPr>
        </p:nvSpPr>
        <p:spPr>
          <a:xfrm>
            <a:off x="4629150" y="1035887"/>
            <a:ext cx="3886200" cy="6192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spcBef>
                <a:spcPts val="200"/>
              </a:spcBef>
              <a:spcAft>
                <a:spcPts val="0"/>
              </a:spcAft>
              <a:buClr>
                <a:schemeClr val="dk1"/>
              </a:buClr>
              <a:buSzPts val="1200"/>
              <a:buNone/>
              <a:defRPr b="1" sz="1200"/>
            </a:lvl6pPr>
            <a:lvl7pPr indent="-228600" lvl="6" marL="3200400" rtl="0" algn="l">
              <a:spcBef>
                <a:spcPts val="200"/>
              </a:spcBef>
              <a:spcAft>
                <a:spcPts val="0"/>
              </a:spcAft>
              <a:buClr>
                <a:schemeClr val="dk1"/>
              </a:buClr>
              <a:buSzPts val="1200"/>
              <a:buNone/>
              <a:defRPr b="1" sz="1200"/>
            </a:lvl7pPr>
            <a:lvl8pPr indent="-228600" lvl="7" marL="3657600" rtl="0" algn="l">
              <a:spcBef>
                <a:spcPts val="200"/>
              </a:spcBef>
              <a:spcAft>
                <a:spcPts val="0"/>
              </a:spcAft>
              <a:buClr>
                <a:schemeClr val="dk1"/>
              </a:buClr>
              <a:buSzPts val="1200"/>
              <a:buNone/>
              <a:defRPr b="1" sz="1200"/>
            </a:lvl8pPr>
            <a:lvl9pPr indent="-228600" lvl="8" marL="4114800" rtl="0" algn="l">
              <a:spcBef>
                <a:spcPts val="200"/>
              </a:spcBef>
              <a:spcAft>
                <a:spcPts val="0"/>
              </a:spcAft>
              <a:buClr>
                <a:schemeClr val="dk1"/>
              </a:buClr>
              <a:buSzPts val="1200"/>
              <a:buNone/>
              <a:defRPr b="1" sz="1200"/>
            </a:lvl9pPr>
          </a:lstStyle>
          <a:p/>
        </p:txBody>
      </p:sp>
      <p:sp>
        <p:nvSpPr>
          <p:cNvPr id="24" name="Google Shape;24;p3"/>
          <p:cNvSpPr txBox="1"/>
          <p:nvPr>
            <p:ph idx="4" type="body"/>
          </p:nvPr>
        </p:nvSpPr>
        <p:spPr>
          <a:xfrm>
            <a:off x="4629150" y="1655160"/>
            <a:ext cx="3886200" cy="29859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25" name="Google Shape;25;p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6" name="Google Shape;26;p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7" name="Google Shape;27;p3"/>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28" name="Google Shape;28;p3"/>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cxnSp>
        <p:nvCxnSpPr>
          <p:cNvPr id="29" name="Google Shape;29;p3"/>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30" name="Google Shape;30;p3"/>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pic>
        <p:nvPicPr>
          <p:cNvPr id="32" name="Google Shape;32;p4"/>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33" name="Google Shape;33;p4"/>
          <p:cNvSpPr txBox="1"/>
          <p:nvPr>
            <p:ph type="title"/>
          </p:nvPr>
        </p:nvSpPr>
        <p:spPr>
          <a:xfrm>
            <a:off x="623888" y="1284317"/>
            <a:ext cx="7886700" cy="21384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rgbClr val="3EADA7"/>
              </a:buClr>
              <a:buSzPts val="4500"/>
              <a:buFont typeface="Quattrocento Sans"/>
              <a:buNone/>
              <a:defRPr b="0"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34" name="Google Shape;34;p4"/>
          <p:cNvSpPr txBox="1"/>
          <p:nvPr>
            <p:ph idx="1" type="body"/>
          </p:nvPr>
        </p:nvSpPr>
        <p:spPr>
          <a:xfrm>
            <a:off x="623888" y="3414475"/>
            <a:ext cx="7886700" cy="11253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rgbClr val="3F3F3F"/>
              </a:buClr>
              <a:buSzPts val="1800"/>
              <a:buNone/>
              <a:defRPr sz="1800">
                <a:solidFill>
                  <a:srgbClr val="3F3F3F"/>
                </a:solidFill>
              </a:defRPr>
            </a:lvl1pPr>
            <a:lvl2pPr indent="-228600" lvl="1" marL="914400" rtl="0" algn="l">
              <a:lnSpc>
                <a:spcPct val="90000"/>
              </a:lnSpc>
              <a:spcBef>
                <a:spcPts val="400"/>
              </a:spcBef>
              <a:spcAft>
                <a:spcPts val="0"/>
              </a:spcAft>
              <a:buClr>
                <a:srgbClr val="888888"/>
              </a:buClr>
              <a:buSzPts val="1400"/>
              <a:buNone/>
              <a:defRPr sz="1400">
                <a:solidFill>
                  <a:srgbClr val="888888"/>
                </a:solidFill>
              </a:defRPr>
            </a:lvl2pPr>
            <a:lvl3pPr indent="-228600" lvl="2" marL="1371600" rtl="0" algn="l">
              <a:lnSpc>
                <a:spcPct val="90000"/>
              </a:lnSpc>
              <a:spcBef>
                <a:spcPts val="400"/>
              </a:spcBef>
              <a:spcAft>
                <a:spcPts val="0"/>
              </a:spcAft>
              <a:buClr>
                <a:srgbClr val="888888"/>
              </a:buClr>
              <a:buSzPts val="1200"/>
              <a:buNone/>
              <a:defRPr sz="1200">
                <a:solidFill>
                  <a:srgbClr val="888888"/>
                </a:solidFill>
              </a:defRPr>
            </a:lvl3pPr>
            <a:lvl4pPr indent="-228600" lvl="3" marL="1828800" rtl="0" algn="l">
              <a:lnSpc>
                <a:spcPct val="90000"/>
              </a:lnSpc>
              <a:spcBef>
                <a:spcPts val="400"/>
              </a:spcBef>
              <a:spcAft>
                <a:spcPts val="0"/>
              </a:spcAft>
              <a:buClr>
                <a:srgbClr val="888888"/>
              </a:buClr>
              <a:buSzPts val="1100"/>
              <a:buNone/>
              <a:defRPr sz="1100">
                <a:solidFill>
                  <a:srgbClr val="888888"/>
                </a:solidFill>
              </a:defRPr>
            </a:lvl4pPr>
            <a:lvl5pPr indent="-228600" lvl="4" marL="2286000" rtl="0" algn="l">
              <a:lnSpc>
                <a:spcPct val="90000"/>
              </a:lnSpc>
              <a:spcBef>
                <a:spcPts val="400"/>
              </a:spcBef>
              <a:spcAft>
                <a:spcPts val="0"/>
              </a:spcAft>
              <a:buClr>
                <a:srgbClr val="888888"/>
              </a:buClr>
              <a:buSzPts val="1100"/>
              <a:buNone/>
              <a:defRPr sz="1100">
                <a:solidFill>
                  <a:srgbClr val="888888"/>
                </a:solidFill>
              </a:defRPr>
            </a:lvl5pPr>
            <a:lvl6pPr indent="-228600" lvl="5" marL="2743200" rtl="0" algn="l">
              <a:spcBef>
                <a:spcPts val="200"/>
              </a:spcBef>
              <a:spcAft>
                <a:spcPts val="0"/>
              </a:spcAft>
              <a:buClr>
                <a:srgbClr val="888888"/>
              </a:buClr>
              <a:buSzPts val="1100"/>
              <a:buNone/>
              <a:defRPr sz="1100">
                <a:solidFill>
                  <a:srgbClr val="888888"/>
                </a:solidFill>
              </a:defRPr>
            </a:lvl6pPr>
            <a:lvl7pPr indent="-228600" lvl="6" marL="3200400" rtl="0" algn="l">
              <a:spcBef>
                <a:spcPts val="200"/>
              </a:spcBef>
              <a:spcAft>
                <a:spcPts val="0"/>
              </a:spcAft>
              <a:buClr>
                <a:srgbClr val="888888"/>
              </a:buClr>
              <a:buSzPts val="1100"/>
              <a:buNone/>
              <a:defRPr sz="1100">
                <a:solidFill>
                  <a:srgbClr val="888888"/>
                </a:solidFill>
              </a:defRPr>
            </a:lvl7pPr>
            <a:lvl8pPr indent="-228600" lvl="7" marL="3657600" rtl="0" algn="l">
              <a:spcBef>
                <a:spcPts val="200"/>
              </a:spcBef>
              <a:spcAft>
                <a:spcPts val="0"/>
              </a:spcAft>
              <a:buClr>
                <a:srgbClr val="888888"/>
              </a:buClr>
              <a:buSzPts val="1100"/>
              <a:buNone/>
              <a:defRPr sz="1100">
                <a:solidFill>
                  <a:srgbClr val="888888"/>
                </a:solidFill>
              </a:defRPr>
            </a:lvl8pPr>
            <a:lvl9pPr indent="-228600" lvl="8" marL="4114800" rtl="0" algn="l">
              <a:spcBef>
                <a:spcPts val="200"/>
              </a:spcBef>
              <a:spcAft>
                <a:spcPts val="0"/>
              </a:spcAft>
              <a:buClr>
                <a:srgbClr val="888888"/>
              </a:buClr>
              <a:buSzPts val="1100"/>
              <a:buNone/>
              <a:defRPr sz="1100">
                <a:solidFill>
                  <a:srgbClr val="888888"/>
                </a:solidFill>
              </a:defRPr>
            </a:lvl9pPr>
          </a:lstStyle>
          <a:p/>
        </p:txBody>
      </p:sp>
      <p:sp>
        <p:nvSpPr>
          <p:cNvPr id="35" name="Google Shape;35;p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36" name="Google Shape;36;p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37" name="Google Shape;37;p4"/>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8" name="Shape 38"/>
        <p:cNvGrpSpPr/>
        <p:nvPr/>
      </p:nvGrpSpPr>
      <p:grpSpPr>
        <a:xfrm>
          <a:off x="0" y="0"/>
          <a:ext cx="0" cy="0"/>
          <a:chOff x="0" y="0"/>
          <a:chExt cx="0" cy="0"/>
        </a:xfrm>
      </p:grpSpPr>
      <p:pic>
        <p:nvPicPr>
          <p:cNvPr id="39" name="Google Shape;39;p5"/>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40" name="Google Shape;40;p5"/>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41" name="Google Shape;41;p5"/>
          <p:cNvSpPr txBox="1"/>
          <p:nvPr>
            <p:ph idx="1" type="body"/>
          </p:nvPr>
        </p:nvSpPr>
        <p:spPr>
          <a:xfrm>
            <a:off x="633845" y="1035887"/>
            <a:ext cx="7886700" cy="3599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42" name="Google Shape;42;p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43" name="Google Shape;43;p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44" name="Google Shape;44;p5"/>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45" name="Google Shape;45;p5"/>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46" name="Google Shape;46;p5"/>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7" name="Shape 47"/>
        <p:cNvGrpSpPr/>
        <p:nvPr/>
      </p:nvGrpSpPr>
      <p:grpSpPr>
        <a:xfrm>
          <a:off x="0" y="0"/>
          <a:ext cx="0" cy="0"/>
          <a:chOff x="0" y="0"/>
          <a:chExt cx="0" cy="0"/>
        </a:xfrm>
      </p:grpSpPr>
      <p:pic>
        <p:nvPicPr>
          <p:cNvPr id="48" name="Google Shape;48;p6"/>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49" name="Google Shape;49;p6"/>
          <p:cNvSpPr txBox="1"/>
          <p:nvPr>
            <p:ph idx="1" type="body"/>
          </p:nvPr>
        </p:nvSpPr>
        <p:spPr>
          <a:xfrm>
            <a:off x="633845" y="1035887"/>
            <a:ext cx="3886200" cy="3599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50" name="Google Shape;50;p6"/>
          <p:cNvSpPr txBox="1"/>
          <p:nvPr>
            <p:ph idx="2" type="body"/>
          </p:nvPr>
        </p:nvSpPr>
        <p:spPr>
          <a:xfrm>
            <a:off x="4629150" y="1035887"/>
            <a:ext cx="3886200" cy="3599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51" name="Google Shape;51;p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52" name="Google Shape;52;p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53" name="Google Shape;53;p6"/>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54" name="Google Shape;54;p6"/>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cxnSp>
        <p:nvCxnSpPr>
          <p:cNvPr id="55" name="Google Shape;55;p6"/>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56" name="Google Shape;56;p6"/>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57" name="Shape 57"/>
        <p:cNvGrpSpPr/>
        <p:nvPr/>
      </p:nvGrpSpPr>
      <p:grpSpPr>
        <a:xfrm>
          <a:off x="0" y="0"/>
          <a:ext cx="0" cy="0"/>
          <a:chOff x="0" y="0"/>
          <a:chExt cx="0" cy="0"/>
        </a:xfrm>
      </p:grpSpPr>
      <p:pic>
        <p:nvPicPr>
          <p:cNvPr id="58" name="Google Shape;58;p7"/>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59" name="Google Shape;59;p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0" name="Google Shape;60;p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1" name="Google Shape;61;p7"/>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62" name="Google Shape;62;p7"/>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cxnSp>
        <p:nvCxnSpPr>
          <p:cNvPr id="63" name="Google Shape;63;p7"/>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64" name="Google Shape;64;p7"/>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5" name="Shape 65"/>
        <p:cNvGrpSpPr/>
        <p:nvPr/>
      </p:nvGrpSpPr>
      <p:grpSpPr>
        <a:xfrm>
          <a:off x="0" y="0"/>
          <a:ext cx="0" cy="0"/>
          <a:chOff x="0" y="0"/>
          <a:chExt cx="0" cy="0"/>
        </a:xfrm>
      </p:grpSpPr>
      <p:sp>
        <p:nvSpPr>
          <p:cNvPr id="66" name="Google Shape;66;p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7" name="Google Shape;67;p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8" name="Google Shape;68;p8"/>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9" name="Shape 69"/>
        <p:cNvGrpSpPr/>
        <p:nvPr/>
      </p:nvGrpSpPr>
      <p:grpSpPr>
        <a:xfrm>
          <a:off x="0" y="0"/>
          <a:ext cx="0" cy="0"/>
          <a:chOff x="0" y="0"/>
          <a:chExt cx="0" cy="0"/>
        </a:xfrm>
      </p:grpSpPr>
      <p:pic>
        <p:nvPicPr>
          <p:cNvPr id="70" name="Google Shape;70;p9"/>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71" name="Google Shape;71;p9"/>
          <p:cNvSpPr txBox="1"/>
          <p:nvPr>
            <p:ph type="title"/>
          </p:nvPr>
        </p:nvSpPr>
        <p:spPr>
          <a:xfrm>
            <a:off x="630936" y="342900"/>
            <a:ext cx="2948700" cy="12003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rgbClr val="3EADA7"/>
              </a:buClr>
              <a:buSzPts val="2400"/>
              <a:buFont typeface="Quattrocento Sans"/>
              <a:buNone/>
              <a:defRPr b="0"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2" name="Google Shape;72;p9"/>
          <p:cNvSpPr txBox="1"/>
          <p:nvPr>
            <p:ph idx="1" type="body"/>
          </p:nvPr>
        </p:nvSpPr>
        <p:spPr>
          <a:xfrm>
            <a:off x="3886200" y="742950"/>
            <a:ext cx="4629300" cy="3657600"/>
          </a:xfrm>
          <a:prstGeom prst="rect">
            <a:avLst/>
          </a:prstGeom>
          <a:noFill/>
          <a:ln>
            <a:noFill/>
          </a:ln>
        </p:spPr>
        <p:txBody>
          <a:bodyPr anchorCtr="0" anchor="t" bIns="34275" lIns="68575" spcFirstLastPara="1" rIns="68575" wrap="square" tIns="34275">
            <a:noAutofit/>
          </a:bodyPr>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400"/>
              </a:spcBef>
              <a:spcAft>
                <a:spcPts val="0"/>
              </a:spcAft>
              <a:buClr>
                <a:schemeClr val="dk1"/>
              </a:buClr>
              <a:buSzPts val="2100"/>
              <a:buChar char="⚫"/>
              <a:defRPr sz="2100"/>
            </a:lvl2pPr>
            <a:lvl3pPr indent="-342900" lvl="2" marL="1371600" rtl="0" algn="l">
              <a:lnSpc>
                <a:spcPct val="90000"/>
              </a:lnSpc>
              <a:spcBef>
                <a:spcPts val="400"/>
              </a:spcBef>
              <a:spcAft>
                <a:spcPts val="0"/>
              </a:spcAft>
              <a:buClr>
                <a:schemeClr val="dk1"/>
              </a:buClr>
              <a:buSzPts val="1800"/>
              <a:buChar char="⚫"/>
              <a:defRPr sz="1800"/>
            </a:lvl3pPr>
            <a:lvl4pPr indent="-323850" lvl="3" marL="1828800" rtl="0" algn="l">
              <a:lnSpc>
                <a:spcPct val="90000"/>
              </a:lnSpc>
              <a:spcBef>
                <a:spcPts val="400"/>
              </a:spcBef>
              <a:spcAft>
                <a:spcPts val="0"/>
              </a:spcAft>
              <a:buClr>
                <a:schemeClr val="dk1"/>
              </a:buClr>
              <a:buSzPts val="1500"/>
              <a:buChar char="⚫"/>
              <a:defRPr sz="1500"/>
            </a:lvl4pPr>
            <a:lvl5pPr indent="-323850" lvl="4" marL="2286000" rtl="0" algn="l">
              <a:lnSpc>
                <a:spcPct val="90000"/>
              </a:lnSpc>
              <a:spcBef>
                <a:spcPts val="400"/>
              </a:spcBef>
              <a:spcAft>
                <a:spcPts val="0"/>
              </a:spcAft>
              <a:buClr>
                <a:schemeClr val="dk1"/>
              </a:buClr>
              <a:buSzPts val="1500"/>
              <a:buChar char="⚫"/>
              <a:defRPr sz="1500"/>
            </a:lvl5pPr>
            <a:lvl6pPr indent="-323850" lvl="5" marL="2743200" rtl="0" algn="l">
              <a:spcBef>
                <a:spcPts val="300"/>
              </a:spcBef>
              <a:spcAft>
                <a:spcPts val="0"/>
              </a:spcAft>
              <a:buClr>
                <a:schemeClr val="dk1"/>
              </a:buClr>
              <a:buSzPts val="1500"/>
              <a:buChar char="⚫"/>
              <a:defRPr sz="1500"/>
            </a:lvl6pPr>
            <a:lvl7pPr indent="-323850" lvl="6" marL="3200400" rtl="0" algn="l">
              <a:spcBef>
                <a:spcPts val="300"/>
              </a:spcBef>
              <a:spcAft>
                <a:spcPts val="0"/>
              </a:spcAft>
              <a:buClr>
                <a:schemeClr val="dk1"/>
              </a:buClr>
              <a:buSzPts val="1500"/>
              <a:buChar char="⚫"/>
              <a:defRPr sz="1500"/>
            </a:lvl7pPr>
            <a:lvl8pPr indent="-323850" lvl="7" marL="3657600" rtl="0" algn="l">
              <a:spcBef>
                <a:spcPts val="300"/>
              </a:spcBef>
              <a:spcAft>
                <a:spcPts val="0"/>
              </a:spcAft>
              <a:buClr>
                <a:schemeClr val="dk1"/>
              </a:buClr>
              <a:buSzPts val="1500"/>
              <a:buChar char="⚫"/>
              <a:defRPr sz="1500"/>
            </a:lvl8pPr>
            <a:lvl9pPr indent="-323850" lvl="8" marL="4114800" rtl="0" algn="l">
              <a:spcBef>
                <a:spcPts val="300"/>
              </a:spcBef>
              <a:spcAft>
                <a:spcPts val="0"/>
              </a:spcAft>
              <a:buClr>
                <a:schemeClr val="dk1"/>
              </a:buClr>
              <a:buSzPts val="1500"/>
              <a:buChar char="⚫"/>
              <a:defRPr sz="1500"/>
            </a:lvl9pPr>
          </a:lstStyle>
          <a:p/>
        </p:txBody>
      </p:sp>
      <p:sp>
        <p:nvSpPr>
          <p:cNvPr id="73" name="Google Shape;73;p9"/>
          <p:cNvSpPr txBox="1"/>
          <p:nvPr>
            <p:ph idx="2" type="body"/>
          </p:nvPr>
        </p:nvSpPr>
        <p:spPr>
          <a:xfrm>
            <a:off x="630936" y="1543049"/>
            <a:ext cx="2948700" cy="28575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900"/>
              <a:buNone/>
              <a:defRPr sz="900"/>
            </a:lvl2pPr>
            <a:lvl3pPr indent="-228600" lvl="2" marL="1371600" rtl="0" algn="l">
              <a:lnSpc>
                <a:spcPct val="90000"/>
              </a:lnSpc>
              <a:spcBef>
                <a:spcPts val="400"/>
              </a:spcBef>
              <a:spcAft>
                <a:spcPts val="0"/>
              </a:spcAft>
              <a:buClr>
                <a:schemeClr val="dk1"/>
              </a:buClr>
              <a:buSzPts val="800"/>
              <a:buNone/>
              <a:defRPr sz="800"/>
            </a:lvl3pPr>
            <a:lvl4pPr indent="-228600" lvl="3" marL="1828800" rtl="0" algn="l">
              <a:lnSpc>
                <a:spcPct val="90000"/>
              </a:lnSpc>
              <a:spcBef>
                <a:spcPts val="400"/>
              </a:spcBef>
              <a:spcAft>
                <a:spcPts val="0"/>
              </a:spcAft>
              <a:buClr>
                <a:schemeClr val="dk1"/>
              </a:buClr>
              <a:buSzPts val="700"/>
              <a:buNone/>
              <a:defRPr sz="700"/>
            </a:lvl4pPr>
            <a:lvl5pPr indent="-228600" lvl="4" marL="2286000" rtl="0" algn="l">
              <a:lnSpc>
                <a:spcPct val="90000"/>
              </a:lnSpc>
              <a:spcBef>
                <a:spcPts val="400"/>
              </a:spcBef>
              <a:spcAft>
                <a:spcPts val="0"/>
              </a:spcAft>
              <a:buClr>
                <a:schemeClr val="dk1"/>
              </a:buClr>
              <a:buSzPts val="700"/>
              <a:buNone/>
              <a:defRPr sz="700"/>
            </a:lvl5pPr>
            <a:lvl6pPr indent="-228600" lvl="5" marL="2743200" rtl="0" algn="l">
              <a:spcBef>
                <a:spcPts val="100"/>
              </a:spcBef>
              <a:spcAft>
                <a:spcPts val="0"/>
              </a:spcAft>
              <a:buClr>
                <a:schemeClr val="dk1"/>
              </a:buClr>
              <a:buSzPts val="700"/>
              <a:buNone/>
              <a:defRPr sz="700"/>
            </a:lvl6pPr>
            <a:lvl7pPr indent="-228600" lvl="6" marL="3200400" rtl="0" algn="l">
              <a:spcBef>
                <a:spcPts val="100"/>
              </a:spcBef>
              <a:spcAft>
                <a:spcPts val="0"/>
              </a:spcAft>
              <a:buClr>
                <a:schemeClr val="dk1"/>
              </a:buClr>
              <a:buSzPts val="700"/>
              <a:buNone/>
              <a:defRPr sz="700"/>
            </a:lvl7pPr>
            <a:lvl8pPr indent="-228600" lvl="7" marL="3657600" rtl="0" algn="l">
              <a:spcBef>
                <a:spcPts val="100"/>
              </a:spcBef>
              <a:spcAft>
                <a:spcPts val="0"/>
              </a:spcAft>
              <a:buClr>
                <a:schemeClr val="dk1"/>
              </a:buClr>
              <a:buSzPts val="700"/>
              <a:buNone/>
              <a:defRPr sz="700"/>
            </a:lvl8pPr>
            <a:lvl9pPr indent="-228600" lvl="8" marL="4114800" rtl="0" algn="l">
              <a:spcBef>
                <a:spcPts val="100"/>
              </a:spcBef>
              <a:spcAft>
                <a:spcPts val="0"/>
              </a:spcAft>
              <a:buClr>
                <a:schemeClr val="dk1"/>
              </a:buClr>
              <a:buSzPts val="700"/>
              <a:buNone/>
              <a:defRPr sz="700"/>
            </a:lvl9pPr>
          </a:lstStyle>
          <a:p/>
        </p:txBody>
      </p:sp>
      <p:sp>
        <p:nvSpPr>
          <p:cNvPr id="74" name="Google Shape;74;p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5" name="Google Shape;75;p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6" name="Google Shape;76;p9"/>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77" name="Google Shape;77;p9"/>
          <p:cNvCxnSpPr/>
          <p:nvPr/>
        </p:nvCxnSpPr>
        <p:spPr>
          <a:xfrm>
            <a:off x="645450" y="1545772"/>
            <a:ext cx="2948700" cy="0"/>
          </a:xfrm>
          <a:prstGeom prst="straightConnector1">
            <a:avLst/>
          </a:prstGeom>
          <a:noFill/>
          <a:ln cap="flat" cmpd="sng" w="9525">
            <a:solidFill>
              <a:srgbClr val="3DACA7"/>
            </a:solidFill>
            <a:prstDash val="solid"/>
            <a:round/>
            <a:headEnd len="sm" w="sm" type="none"/>
            <a:tailEnd len="sm" w="sm" type="none"/>
          </a:ln>
        </p:spPr>
      </p:cxnSp>
      <p:pic>
        <p:nvPicPr>
          <p:cNvPr id="78" name="Google Shape;78;p9"/>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9" name="Shape 79"/>
        <p:cNvGrpSpPr/>
        <p:nvPr/>
      </p:nvGrpSpPr>
      <p:grpSpPr>
        <a:xfrm>
          <a:off x="0" y="0"/>
          <a:ext cx="0" cy="0"/>
          <a:chOff x="0" y="0"/>
          <a:chExt cx="0" cy="0"/>
        </a:xfrm>
      </p:grpSpPr>
      <p:pic>
        <p:nvPicPr>
          <p:cNvPr id="80" name="Google Shape;80;p10"/>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81" name="Google Shape;81;p10"/>
          <p:cNvSpPr txBox="1"/>
          <p:nvPr>
            <p:ph type="title"/>
          </p:nvPr>
        </p:nvSpPr>
        <p:spPr>
          <a:xfrm>
            <a:off x="630936" y="342900"/>
            <a:ext cx="2948700" cy="12003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rgbClr val="3EADA7"/>
              </a:buClr>
              <a:buSzPts val="2400"/>
              <a:buFont typeface="Quattrocento Sans"/>
              <a:buNone/>
              <a:defRPr b="0"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82" name="Google Shape;82;p10"/>
          <p:cNvSpPr/>
          <p:nvPr>
            <p:ph idx="2" type="pic"/>
          </p:nvPr>
        </p:nvSpPr>
        <p:spPr>
          <a:xfrm>
            <a:off x="3886200" y="742950"/>
            <a:ext cx="4629300" cy="36576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400"/>
              <a:buFont typeface="Noto Sans Symbols"/>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400"/>
              </a:spcBef>
              <a:spcAft>
                <a:spcPts val="0"/>
              </a:spcAft>
              <a:buClr>
                <a:schemeClr val="dk1"/>
              </a:buClr>
              <a:buSzPts val="2100"/>
              <a:buFont typeface="Noto Sans Symbols"/>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800"/>
              <a:buFont typeface="Noto Sans Symbols"/>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500"/>
              <a:buFont typeface="Noto Sans Symbols"/>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500"/>
              <a:buFont typeface="Noto Sans Symbols"/>
              <a:buNone/>
              <a:defRPr b="0" i="0" sz="1500" u="none" cap="none" strike="noStrike">
                <a:solidFill>
                  <a:schemeClr val="dk1"/>
                </a:solidFill>
                <a:latin typeface="Calibri"/>
                <a:ea typeface="Calibri"/>
                <a:cs typeface="Calibri"/>
                <a:sym typeface="Calibri"/>
              </a:defRPr>
            </a:lvl5pPr>
            <a:lvl6pPr lvl="5" marR="0" rtl="0" algn="l">
              <a:spcBef>
                <a:spcPts val="300"/>
              </a:spcBef>
              <a:spcAft>
                <a:spcPts val="0"/>
              </a:spcAft>
              <a:buClr>
                <a:schemeClr val="dk1"/>
              </a:buClr>
              <a:buSzPts val="1500"/>
              <a:buFont typeface="Noto Sans Symbols"/>
              <a:buNone/>
              <a:defRPr b="0" i="0" sz="1500" u="none" cap="none" strike="noStrike">
                <a:solidFill>
                  <a:schemeClr val="dk1"/>
                </a:solidFill>
                <a:latin typeface="Calibri"/>
                <a:ea typeface="Calibri"/>
                <a:cs typeface="Calibri"/>
                <a:sym typeface="Calibri"/>
              </a:defRPr>
            </a:lvl6pPr>
            <a:lvl7pPr lvl="6" marR="0" rtl="0" algn="l">
              <a:spcBef>
                <a:spcPts val="300"/>
              </a:spcBef>
              <a:spcAft>
                <a:spcPts val="0"/>
              </a:spcAft>
              <a:buClr>
                <a:schemeClr val="dk1"/>
              </a:buClr>
              <a:buSzPts val="1500"/>
              <a:buFont typeface="Noto Sans Symbols"/>
              <a:buNone/>
              <a:defRPr b="0" i="0" sz="1500" u="none" cap="none" strike="noStrike">
                <a:solidFill>
                  <a:schemeClr val="dk1"/>
                </a:solidFill>
                <a:latin typeface="Calibri"/>
                <a:ea typeface="Calibri"/>
                <a:cs typeface="Calibri"/>
                <a:sym typeface="Calibri"/>
              </a:defRPr>
            </a:lvl7pPr>
            <a:lvl8pPr lvl="7" marR="0" rtl="0" algn="l">
              <a:spcBef>
                <a:spcPts val="300"/>
              </a:spcBef>
              <a:spcAft>
                <a:spcPts val="0"/>
              </a:spcAft>
              <a:buClr>
                <a:schemeClr val="dk1"/>
              </a:buClr>
              <a:buSzPts val="1500"/>
              <a:buFont typeface="Noto Sans Symbols"/>
              <a:buNone/>
              <a:defRPr b="0" i="0" sz="1500" u="none" cap="none" strike="noStrike">
                <a:solidFill>
                  <a:schemeClr val="dk1"/>
                </a:solidFill>
                <a:latin typeface="Calibri"/>
                <a:ea typeface="Calibri"/>
                <a:cs typeface="Calibri"/>
                <a:sym typeface="Calibri"/>
              </a:defRPr>
            </a:lvl8pPr>
            <a:lvl9pPr lvl="8" marR="0" rtl="0" algn="l">
              <a:spcBef>
                <a:spcPts val="300"/>
              </a:spcBef>
              <a:spcAft>
                <a:spcPts val="0"/>
              </a:spcAft>
              <a:buClr>
                <a:schemeClr val="dk1"/>
              </a:buClr>
              <a:buSzPts val="1500"/>
              <a:buFont typeface="Noto Sans Symbols"/>
              <a:buNone/>
              <a:defRPr b="0" i="0" sz="1500" u="none" cap="none" strike="noStrike">
                <a:solidFill>
                  <a:schemeClr val="dk1"/>
                </a:solidFill>
                <a:latin typeface="Calibri"/>
                <a:ea typeface="Calibri"/>
                <a:cs typeface="Calibri"/>
                <a:sym typeface="Calibri"/>
              </a:defRPr>
            </a:lvl9pPr>
          </a:lstStyle>
          <a:p/>
        </p:txBody>
      </p:sp>
      <p:sp>
        <p:nvSpPr>
          <p:cNvPr id="83" name="Google Shape;83;p10"/>
          <p:cNvSpPr txBox="1"/>
          <p:nvPr>
            <p:ph idx="1" type="body"/>
          </p:nvPr>
        </p:nvSpPr>
        <p:spPr>
          <a:xfrm>
            <a:off x="630936" y="1543050"/>
            <a:ext cx="2948700" cy="28575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900"/>
              <a:buNone/>
              <a:defRPr sz="900"/>
            </a:lvl2pPr>
            <a:lvl3pPr indent="-228600" lvl="2" marL="1371600" rtl="0" algn="l">
              <a:lnSpc>
                <a:spcPct val="90000"/>
              </a:lnSpc>
              <a:spcBef>
                <a:spcPts val="400"/>
              </a:spcBef>
              <a:spcAft>
                <a:spcPts val="0"/>
              </a:spcAft>
              <a:buClr>
                <a:schemeClr val="dk1"/>
              </a:buClr>
              <a:buSzPts val="800"/>
              <a:buNone/>
              <a:defRPr sz="800"/>
            </a:lvl3pPr>
            <a:lvl4pPr indent="-228600" lvl="3" marL="1828800" rtl="0" algn="l">
              <a:lnSpc>
                <a:spcPct val="90000"/>
              </a:lnSpc>
              <a:spcBef>
                <a:spcPts val="400"/>
              </a:spcBef>
              <a:spcAft>
                <a:spcPts val="0"/>
              </a:spcAft>
              <a:buClr>
                <a:schemeClr val="dk1"/>
              </a:buClr>
              <a:buSzPts val="700"/>
              <a:buNone/>
              <a:defRPr sz="700"/>
            </a:lvl4pPr>
            <a:lvl5pPr indent="-228600" lvl="4" marL="2286000" rtl="0" algn="l">
              <a:lnSpc>
                <a:spcPct val="90000"/>
              </a:lnSpc>
              <a:spcBef>
                <a:spcPts val="400"/>
              </a:spcBef>
              <a:spcAft>
                <a:spcPts val="0"/>
              </a:spcAft>
              <a:buClr>
                <a:schemeClr val="dk1"/>
              </a:buClr>
              <a:buSzPts val="700"/>
              <a:buNone/>
              <a:defRPr sz="700"/>
            </a:lvl5pPr>
            <a:lvl6pPr indent="-228600" lvl="5" marL="2743200" rtl="0" algn="l">
              <a:spcBef>
                <a:spcPts val="100"/>
              </a:spcBef>
              <a:spcAft>
                <a:spcPts val="0"/>
              </a:spcAft>
              <a:buClr>
                <a:schemeClr val="dk1"/>
              </a:buClr>
              <a:buSzPts val="700"/>
              <a:buNone/>
              <a:defRPr sz="700"/>
            </a:lvl6pPr>
            <a:lvl7pPr indent="-228600" lvl="6" marL="3200400" rtl="0" algn="l">
              <a:spcBef>
                <a:spcPts val="100"/>
              </a:spcBef>
              <a:spcAft>
                <a:spcPts val="0"/>
              </a:spcAft>
              <a:buClr>
                <a:schemeClr val="dk1"/>
              </a:buClr>
              <a:buSzPts val="700"/>
              <a:buNone/>
              <a:defRPr sz="700"/>
            </a:lvl7pPr>
            <a:lvl8pPr indent="-228600" lvl="7" marL="3657600" rtl="0" algn="l">
              <a:spcBef>
                <a:spcPts val="100"/>
              </a:spcBef>
              <a:spcAft>
                <a:spcPts val="0"/>
              </a:spcAft>
              <a:buClr>
                <a:schemeClr val="dk1"/>
              </a:buClr>
              <a:buSzPts val="700"/>
              <a:buNone/>
              <a:defRPr sz="700"/>
            </a:lvl8pPr>
            <a:lvl9pPr indent="-228600" lvl="8" marL="4114800" rtl="0" algn="l">
              <a:spcBef>
                <a:spcPts val="100"/>
              </a:spcBef>
              <a:spcAft>
                <a:spcPts val="0"/>
              </a:spcAft>
              <a:buClr>
                <a:schemeClr val="dk1"/>
              </a:buClr>
              <a:buSzPts val="700"/>
              <a:buNone/>
              <a:defRPr sz="700"/>
            </a:lvl9pPr>
          </a:lstStyle>
          <a:p/>
        </p:txBody>
      </p:sp>
      <p:sp>
        <p:nvSpPr>
          <p:cNvPr id="84" name="Google Shape;84;p1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5" name="Google Shape;85;p1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6" name="Google Shape;86;p10"/>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87" name="Google Shape;87;p10"/>
          <p:cNvCxnSpPr/>
          <p:nvPr/>
        </p:nvCxnSpPr>
        <p:spPr>
          <a:xfrm>
            <a:off x="645450" y="1545772"/>
            <a:ext cx="2948700" cy="0"/>
          </a:xfrm>
          <a:prstGeom prst="straightConnector1">
            <a:avLst/>
          </a:prstGeom>
          <a:noFill/>
          <a:ln cap="flat" cmpd="sng" w="9525">
            <a:solidFill>
              <a:srgbClr val="3DACA7"/>
            </a:solidFill>
            <a:prstDash val="solid"/>
            <a:round/>
            <a:headEnd len="sm" w="sm" type="none"/>
            <a:tailEnd len="sm" w="sm" type="none"/>
          </a:ln>
        </p:spPr>
      </p:cxnSp>
      <p:pic>
        <p:nvPicPr>
          <p:cNvPr id="88" name="Google Shape;88;p10"/>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theme" Target="../theme/theme1.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33845" y="274320"/>
            <a:ext cx="7886700" cy="994200"/>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rgbClr val="3EADA7"/>
              </a:buClr>
              <a:buSzPts val="3300"/>
              <a:buFont typeface="Quattrocento Sans"/>
              <a:buNone/>
              <a:defRPr b="0" i="0" sz="3300" u="none" cap="none" strike="noStrike">
                <a:solidFill>
                  <a:srgbClr val="3EADA7"/>
                </a:solidFill>
                <a:latin typeface="Quattrocento Sans"/>
                <a:ea typeface="Quattrocento Sans"/>
                <a:cs typeface="Quattrocento Sans"/>
                <a:sym typeface="Quattrocento Sans"/>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7" name="Google Shape;7;p1"/>
          <p:cNvSpPr txBox="1"/>
          <p:nvPr>
            <p:ph idx="1" type="body"/>
          </p:nvPr>
        </p:nvSpPr>
        <p:spPr>
          <a:xfrm>
            <a:off x="633845" y="1371600"/>
            <a:ext cx="7886700" cy="3263400"/>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Noto Sans Symbols"/>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Noto Sans Symbols"/>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Noto Sans Symbols"/>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Noto Sans Symbols"/>
              <a:buChar char="⚫"/>
              <a:defRPr b="0" i="0" sz="1400" u="none" cap="none" strike="noStrike">
                <a:solidFill>
                  <a:schemeClr val="dk1"/>
                </a:solidFill>
                <a:latin typeface="Calibri"/>
                <a:ea typeface="Calibri"/>
                <a:cs typeface="Calibri"/>
                <a:sym typeface="Calibri"/>
              </a:defRPr>
            </a:lvl5pPr>
            <a:lvl6pPr indent="-317500" lvl="5" marL="2743200" marR="0" rtl="0" algn="l">
              <a:spcBef>
                <a:spcPts val="300"/>
              </a:spcBef>
              <a:spcAft>
                <a:spcPts val="0"/>
              </a:spcAft>
              <a:buClr>
                <a:schemeClr val="dk1"/>
              </a:buClr>
              <a:buSzPts val="1400"/>
              <a:buFont typeface="Noto Sans Symbols"/>
              <a:buChar char="⚫"/>
              <a:defRPr b="0" i="0" sz="1400" u="none" cap="none" strike="noStrike">
                <a:solidFill>
                  <a:schemeClr val="dk1"/>
                </a:solidFill>
                <a:latin typeface="Calibri"/>
                <a:ea typeface="Calibri"/>
                <a:cs typeface="Calibri"/>
                <a:sym typeface="Calibri"/>
              </a:defRPr>
            </a:lvl6pPr>
            <a:lvl7pPr indent="-317500" lvl="6" marL="3200400" marR="0" rtl="0" algn="l">
              <a:spcBef>
                <a:spcPts val="300"/>
              </a:spcBef>
              <a:spcAft>
                <a:spcPts val="0"/>
              </a:spcAft>
              <a:buClr>
                <a:schemeClr val="dk1"/>
              </a:buClr>
              <a:buSzPts val="1400"/>
              <a:buFont typeface="Noto Sans Symbols"/>
              <a:buChar char="⚫"/>
              <a:defRPr b="0" i="0" sz="1400" u="none" cap="none" strike="noStrike">
                <a:solidFill>
                  <a:schemeClr val="dk1"/>
                </a:solidFill>
                <a:latin typeface="Calibri"/>
                <a:ea typeface="Calibri"/>
                <a:cs typeface="Calibri"/>
                <a:sym typeface="Calibri"/>
              </a:defRPr>
            </a:lvl7pPr>
            <a:lvl8pPr indent="-317500" lvl="7" marL="3657600" marR="0" rtl="0" algn="l">
              <a:spcBef>
                <a:spcPts val="300"/>
              </a:spcBef>
              <a:spcAft>
                <a:spcPts val="0"/>
              </a:spcAft>
              <a:buClr>
                <a:schemeClr val="dk1"/>
              </a:buClr>
              <a:buSzPts val="1400"/>
              <a:buFont typeface="Noto Sans Symbols"/>
              <a:buChar char="⚫"/>
              <a:defRPr b="0" i="0" sz="1400" u="none" cap="none" strike="noStrike">
                <a:solidFill>
                  <a:schemeClr val="dk1"/>
                </a:solidFill>
                <a:latin typeface="Calibri"/>
                <a:ea typeface="Calibri"/>
                <a:cs typeface="Calibri"/>
                <a:sym typeface="Calibri"/>
              </a:defRPr>
            </a:lvl8pPr>
            <a:lvl9pPr indent="-317500" lvl="8" marL="4114800" marR="0" rtl="0" algn="l">
              <a:spcBef>
                <a:spcPts val="300"/>
              </a:spcBef>
              <a:spcAft>
                <a:spcPts val="0"/>
              </a:spcAft>
              <a:buClr>
                <a:schemeClr val="dk1"/>
              </a:buClr>
              <a:buSzPts val="1400"/>
              <a:buFont typeface="Noto Sans Symbols"/>
              <a:buChar char="⚫"/>
              <a:defRPr b="0" i="0" sz="14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800" u="none" cap="none" strike="noStrike">
                <a:solidFill>
                  <a:srgbClr val="595959"/>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800" u="none" cap="none" strike="noStrike">
                <a:solidFill>
                  <a:srgbClr val="595959"/>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800" u="none" cap="none" strike="noStrike">
                <a:solidFill>
                  <a:srgbClr val="888888"/>
                </a:solidFill>
                <a:latin typeface="Calibri"/>
                <a:ea typeface="Calibri"/>
                <a:cs typeface="Calibri"/>
                <a:sym typeface="Calibri"/>
              </a:defRPr>
            </a:lvl1pPr>
            <a:lvl2pPr indent="0" lvl="1" marL="0" marR="0" rtl="0" algn="r">
              <a:spcBef>
                <a:spcPts val="0"/>
              </a:spcBef>
              <a:buNone/>
              <a:defRPr b="0" i="0" sz="800" u="none" cap="none" strike="noStrike">
                <a:solidFill>
                  <a:srgbClr val="888888"/>
                </a:solidFill>
                <a:latin typeface="Calibri"/>
                <a:ea typeface="Calibri"/>
                <a:cs typeface="Calibri"/>
                <a:sym typeface="Calibri"/>
              </a:defRPr>
            </a:lvl2pPr>
            <a:lvl3pPr indent="0" lvl="2" marL="0" marR="0" rtl="0" algn="r">
              <a:spcBef>
                <a:spcPts val="0"/>
              </a:spcBef>
              <a:buNone/>
              <a:defRPr b="0" i="0" sz="800" u="none" cap="none" strike="noStrike">
                <a:solidFill>
                  <a:srgbClr val="888888"/>
                </a:solidFill>
                <a:latin typeface="Calibri"/>
                <a:ea typeface="Calibri"/>
                <a:cs typeface="Calibri"/>
                <a:sym typeface="Calibri"/>
              </a:defRPr>
            </a:lvl3pPr>
            <a:lvl4pPr indent="0" lvl="3" marL="0" marR="0" rtl="0" algn="r">
              <a:spcBef>
                <a:spcPts val="0"/>
              </a:spcBef>
              <a:buNone/>
              <a:defRPr b="0" i="0" sz="800" u="none" cap="none" strike="noStrike">
                <a:solidFill>
                  <a:srgbClr val="888888"/>
                </a:solidFill>
                <a:latin typeface="Calibri"/>
                <a:ea typeface="Calibri"/>
                <a:cs typeface="Calibri"/>
                <a:sym typeface="Calibri"/>
              </a:defRPr>
            </a:lvl4pPr>
            <a:lvl5pPr indent="0" lvl="4" marL="0" marR="0" rtl="0" algn="r">
              <a:spcBef>
                <a:spcPts val="0"/>
              </a:spcBef>
              <a:buNone/>
              <a:defRPr b="0" i="0" sz="800" u="none" cap="none" strike="noStrike">
                <a:solidFill>
                  <a:srgbClr val="888888"/>
                </a:solidFill>
                <a:latin typeface="Calibri"/>
                <a:ea typeface="Calibri"/>
                <a:cs typeface="Calibri"/>
                <a:sym typeface="Calibri"/>
              </a:defRPr>
            </a:lvl5pPr>
            <a:lvl6pPr indent="0" lvl="5" marL="0" marR="0" rtl="0" algn="r">
              <a:spcBef>
                <a:spcPts val="0"/>
              </a:spcBef>
              <a:buNone/>
              <a:defRPr b="0" i="0" sz="800" u="none" cap="none" strike="noStrike">
                <a:solidFill>
                  <a:srgbClr val="888888"/>
                </a:solidFill>
                <a:latin typeface="Calibri"/>
                <a:ea typeface="Calibri"/>
                <a:cs typeface="Calibri"/>
                <a:sym typeface="Calibri"/>
              </a:defRPr>
            </a:lvl6pPr>
            <a:lvl7pPr indent="0" lvl="6" marL="0" marR="0" rtl="0" algn="r">
              <a:spcBef>
                <a:spcPts val="0"/>
              </a:spcBef>
              <a:buNone/>
              <a:defRPr b="0" i="0" sz="800" u="none" cap="none" strike="noStrike">
                <a:solidFill>
                  <a:srgbClr val="888888"/>
                </a:solidFill>
                <a:latin typeface="Calibri"/>
                <a:ea typeface="Calibri"/>
                <a:cs typeface="Calibri"/>
                <a:sym typeface="Calibri"/>
              </a:defRPr>
            </a:lvl7pPr>
            <a:lvl8pPr indent="0" lvl="7" marL="0" marR="0" rtl="0" algn="r">
              <a:spcBef>
                <a:spcPts val="0"/>
              </a:spcBef>
              <a:buNone/>
              <a:defRPr b="0" i="0" sz="800" u="none" cap="none" strike="noStrike">
                <a:solidFill>
                  <a:srgbClr val="888888"/>
                </a:solidFill>
                <a:latin typeface="Calibri"/>
                <a:ea typeface="Calibri"/>
                <a:cs typeface="Calibri"/>
                <a:sym typeface="Calibri"/>
              </a:defRPr>
            </a:lvl8pPr>
            <a:lvl9pPr indent="0" lvl="8" marL="0" marR="0" rtl="0" algn="r">
              <a:spcBef>
                <a:spcPts val="0"/>
              </a:spcBef>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6.pn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0"/>
          <p:cNvSpPr txBox="1"/>
          <p:nvPr>
            <p:ph type="ctrTitle"/>
          </p:nvPr>
        </p:nvSpPr>
        <p:spPr>
          <a:xfrm>
            <a:off x="1143000" y="797753"/>
            <a:ext cx="7315200" cy="14064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Literature Survey Presentation</a:t>
            </a:r>
            <a:endParaRPr/>
          </a:p>
        </p:txBody>
      </p:sp>
      <p:sp>
        <p:nvSpPr>
          <p:cNvPr id="176" name="Google Shape;176;p20"/>
          <p:cNvSpPr txBox="1"/>
          <p:nvPr>
            <p:ph idx="1" type="subTitle"/>
          </p:nvPr>
        </p:nvSpPr>
        <p:spPr>
          <a:xfrm>
            <a:off x="4688700" y="3052100"/>
            <a:ext cx="3769500" cy="1557600"/>
          </a:xfrm>
          <a:prstGeom prst="rect">
            <a:avLst/>
          </a:prstGeom>
        </p:spPr>
        <p:txBody>
          <a:bodyPr anchorCtr="0" anchor="t" bIns="34275" lIns="68575" spcFirstLastPara="1" rIns="68575" wrap="square" tIns="34275">
            <a:noAutofit/>
          </a:bodyPr>
          <a:lstStyle/>
          <a:p>
            <a:pPr indent="0" lvl="0" marL="0" rtl="0" algn="l">
              <a:lnSpc>
                <a:spcPct val="100000"/>
              </a:lnSpc>
              <a:spcBef>
                <a:spcPts val="0"/>
              </a:spcBef>
              <a:spcAft>
                <a:spcPts val="0"/>
              </a:spcAft>
              <a:buNone/>
            </a:pPr>
            <a:r>
              <a:rPr b="1" lang="en"/>
              <a:t>SUBMITTED BY:</a:t>
            </a:r>
            <a:r>
              <a:rPr lang="en"/>
              <a:t> </a:t>
            </a:r>
            <a:br>
              <a:rPr lang="en"/>
            </a:br>
            <a:r>
              <a:rPr lang="en"/>
              <a:t>Akash Kushwaha 2021514</a:t>
            </a:r>
            <a:br>
              <a:rPr lang="en"/>
            </a:br>
            <a:r>
              <a:rPr lang="en"/>
              <a:t>Manav Mittal 2021538</a:t>
            </a:r>
            <a:endParaRPr/>
          </a:p>
          <a:p>
            <a:pPr indent="0" lvl="0" marL="0" rtl="0" algn="l">
              <a:lnSpc>
                <a:spcPct val="100000"/>
              </a:lnSpc>
              <a:spcBef>
                <a:spcPts val="0"/>
              </a:spcBef>
              <a:spcAft>
                <a:spcPts val="0"/>
              </a:spcAft>
              <a:buNone/>
            </a:pPr>
            <a:r>
              <a:rPr lang="en"/>
              <a:t>Utkarsh Venaik 2021570</a:t>
            </a:r>
            <a:endParaRPr/>
          </a:p>
          <a:p>
            <a:pPr indent="0" lvl="0" marL="0" rtl="0" algn="l">
              <a:lnSpc>
                <a:spcPct val="100000"/>
              </a:lnSpc>
              <a:spcBef>
                <a:spcPts val="0"/>
              </a:spcBef>
              <a:spcAft>
                <a:spcPts val="0"/>
              </a:spcAft>
              <a:buNone/>
            </a:pPr>
            <a:r>
              <a:rPr lang="en"/>
              <a:t>Shreyas Kabra 2021563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9"/>
          <p:cNvSpPr txBox="1"/>
          <p:nvPr>
            <p:ph type="title"/>
          </p:nvPr>
        </p:nvSpPr>
        <p:spPr>
          <a:xfrm>
            <a:off x="633845" y="274320"/>
            <a:ext cx="7084200" cy="619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sz="2900"/>
              <a:t>Research Paper 1</a:t>
            </a:r>
            <a:endParaRPr sz="2900"/>
          </a:p>
        </p:txBody>
      </p:sp>
      <p:sp>
        <p:nvSpPr>
          <p:cNvPr id="228" name="Google Shape;228;p29"/>
          <p:cNvSpPr txBox="1"/>
          <p:nvPr>
            <p:ph idx="1" type="body"/>
          </p:nvPr>
        </p:nvSpPr>
        <p:spPr>
          <a:xfrm>
            <a:off x="633850" y="1035875"/>
            <a:ext cx="8231700" cy="3599400"/>
          </a:xfrm>
          <a:prstGeom prst="rect">
            <a:avLst/>
          </a:prstGeom>
        </p:spPr>
        <p:txBody>
          <a:bodyPr anchorCtr="0" anchor="t" bIns="34275" lIns="68575" spcFirstLastPara="1" rIns="68575" wrap="square" tIns="34275">
            <a:noAutofit/>
          </a:bodyPr>
          <a:lstStyle/>
          <a:p>
            <a:pPr indent="0" lvl="0" marL="0" rtl="0" algn="l">
              <a:lnSpc>
                <a:spcPct val="115000"/>
              </a:lnSpc>
              <a:spcBef>
                <a:spcPts val="0"/>
              </a:spcBef>
              <a:spcAft>
                <a:spcPts val="0"/>
              </a:spcAft>
              <a:buNone/>
            </a:pPr>
            <a:r>
              <a:rPr b="1" lang="en" sz="1500">
                <a:solidFill>
                  <a:srgbClr val="3EADA7"/>
                </a:solidFill>
              </a:rPr>
              <a:t>TITLE:</a:t>
            </a:r>
            <a:r>
              <a:rPr lang="en" sz="1500"/>
              <a:t> Young Persons with Visual Impairment: Challenges of Participation by Salminen et al. (2014)</a:t>
            </a:r>
            <a:endParaRPr sz="1500"/>
          </a:p>
          <a:p>
            <a:pPr indent="0" lvl="0" marL="0" rtl="0" algn="l">
              <a:lnSpc>
                <a:spcPct val="115000"/>
              </a:lnSpc>
              <a:spcBef>
                <a:spcPts val="0"/>
              </a:spcBef>
              <a:spcAft>
                <a:spcPts val="0"/>
              </a:spcAft>
              <a:buNone/>
            </a:pPr>
            <a:r>
              <a:t/>
            </a:r>
            <a:endParaRPr sz="1500"/>
          </a:p>
          <a:p>
            <a:pPr indent="0" lvl="0" marL="0" rtl="0" algn="l">
              <a:lnSpc>
                <a:spcPct val="115000"/>
              </a:lnSpc>
              <a:spcBef>
                <a:spcPts val="0"/>
              </a:spcBef>
              <a:spcAft>
                <a:spcPts val="0"/>
              </a:spcAft>
              <a:buNone/>
            </a:pPr>
            <a:r>
              <a:rPr b="1" lang="en" sz="1500">
                <a:solidFill>
                  <a:srgbClr val="3EADA7"/>
                </a:solidFill>
              </a:rPr>
              <a:t>EXPLANATION:</a:t>
            </a:r>
            <a:r>
              <a:rPr b="1" lang="en" sz="1500"/>
              <a:t> </a:t>
            </a:r>
            <a:r>
              <a:rPr lang="en" sz="1500"/>
              <a:t>This paper identified many areas via real-life surveys wherein visually impaired youth face difficulties. Key facets recognized are independent mobility, social isolation, and barriers to accessing information. The study highlighted that visually impaired students often struggle to navigate through educational environments without external support, maintain social connections, and access, understand and interpret written materials with ease.</a:t>
            </a:r>
            <a:endParaRPr sz="1500"/>
          </a:p>
          <a:p>
            <a:pPr indent="0" lvl="0" marL="0" rtl="0" algn="l">
              <a:lnSpc>
                <a:spcPct val="115000"/>
              </a:lnSpc>
              <a:spcBef>
                <a:spcPts val="0"/>
              </a:spcBef>
              <a:spcAft>
                <a:spcPts val="0"/>
              </a:spcAft>
              <a:buNone/>
            </a:pPr>
            <a:r>
              <a:t/>
            </a:r>
            <a:endParaRPr sz="1500"/>
          </a:p>
          <a:p>
            <a:pPr indent="0" lvl="0" marL="0" rtl="0" algn="l">
              <a:lnSpc>
                <a:spcPct val="115000"/>
              </a:lnSpc>
              <a:spcBef>
                <a:spcPts val="0"/>
              </a:spcBef>
              <a:spcAft>
                <a:spcPts val="0"/>
              </a:spcAft>
              <a:buNone/>
            </a:pPr>
            <a:r>
              <a:rPr b="1" lang="en" sz="1500">
                <a:solidFill>
                  <a:srgbClr val="3EADA7"/>
                </a:solidFill>
              </a:rPr>
              <a:t>TAKEAWAY</a:t>
            </a:r>
            <a:r>
              <a:rPr lang="en" sz="1500">
                <a:solidFill>
                  <a:srgbClr val="3EADA7"/>
                </a:solidFill>
              </a:rPr>
              <a:t>:</a:t>
            </a:r>
            <a:r>
              <a:rPr lang="en" sz="1500"/>
              <a:t> VisionPulse aims to address these challenges by incorporating real-time obstacle detection, facial recognition, and optical character recognition (OCR) to assist with navigation, social engagement, and accessing text-based information. These solutions directly mitigate the challenges discussed in this study.</a:t>
            </a:r>
            <a:endParaRPr sz="1500"/>
          </a:p>
          <a:p>
            <a:pPr indent="0" lvl="0" marL="0" rtl="0" algn="l">
              <a:lnSpc>
                <a:spcPct val="115000"/>
              </a:lnSpc>
              <a:spcBef>
                <a:spcPts val="0"/>
              </a:spcBef>
              <a:spcAft>
                <a:spcPts val="0"/>
              </a:spcAft>
              <a:buNone/>
            </a:pPr>
            <a:r>
              <a:t/>
            </a:r>
            <a:endParaRPr sz="1500"/>
          </a:p>
          <a:p>
            <a:pPr indent="0" lvl="0" marL="0" rtl="0" algn="l">
              <a:lnSpc>
                <a:spcPct val="115000"/>
              </a:lnSpc>
              <a:spcBef>
                <a:spcPts val="0"/>
              </a:spcBef>
              <a:spcAft>
                <a:spcPts val="0"/>
              </a:spcAft>
              <a:buNone/>
            </a:pPr>
            <a:r>
              <a:rPr b="1" lang="en" sz="1500">
                <a:solidFill>
                  <a:srgbClr val="3EADA7"/>
                </a:solidFill>
              </a:rPr>
              <a:t>REFERENCE:</a:t>
            </a:r>
            <a:r>
              <a:rPr b="1" lang="en" sz="1500"/>
              <a:t> </a:t>
            </a:r>
            <a:r>
              <a:rPr lang="en" sz="1500"/>
              <a:t>Anna-Liisa Salminen and Maarit E Karhula. 2014. Young persons with visual impairment: Challenges of participation. Scandinavian Journal of Occupational Therapy 2014 (2014), 1–10.</a:t>
            </a:r>
            <a:endParaRPr sz="1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0"/>
          <p:cNvSpPr txBox="1"/>
          <p:nvPr>
            <p:ph type="title"/>
          </p:nvPr>
        </p:nvSpPr>
        <p:spPr>
          <a:xfrm>
            <a:off x="633845" y="274320"/>
            <a:ext cx="7084200" cy="619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sz="2900"/>
              <a:t>Research Paper 2</a:t>
            </a:r>
            <a:endParaRPr sz="2900"/>
          </a:p>
        </p:txBody>
      </p:sp>
      <p:sp>
        <p:nvSpPr>
          <p:cNvPr id="234" name="Google Shape;234;p30"/>
          <p:cNvSpPr txBox="1"/>
          <p:nvPr>
            <p:ph idx="1" type="body"/>
          </p:nvPr>
        </p:nvSpPr>
        <p:spPr>
          <a:xfrm>
            <a:off x="633850" y="1035875"/>
            <a:ext cx="8231700" cy="3599400"/>
          </a:xfrm>
          <a:prstGeom prst="rect">
            <a:avLst/>
          </a:prstGeom>
        </p:spPr>
        <p:txBody>
          <a:bodyPr anchorCtr="0" anchor="t" bIns="34275" lIns="68575" spcFirstLastPara="1" rIns="68575" wrap="square" tIns="34275">
            <a:noAutofit/>
          </a:bodyPr>
          <a:lstStyle/>
          <a:p>
            <a:pPr indent="0" lvl="0" marL="0" rtl="0" algn="l">
              <a:lnSpc>
                <a:spcPct val="115000"/>
              </a:lnSpc>
              <a:spcBef>
                <a:spcPts val="0"/>
              </a:spcBef>
              <a:spcAft>
                <a:spcPts val="0"/>
              </a:spcAft>
              <a:buNone/>
            </a:pPr>
            <a:r>
              <a:rPr b="1" lang="en" sz="1500">
                <a:solidFill>
                  <a:srgbClr val="3EADA7"/>
                </a:solidFill>
              </a:rPr>
              <a:t>TITLE:</a:t>
            </a:r>
            <a:r>
              <a:rPr lang="en" sz="1500"/>
              <a:t> </a:t>
            </a:r>
            <a:r>
              <a:rPr lang="en" sz="1500"/>
              <a:t>Mobility Training and Social Participation for Visually Impaired Youth by Ahponen (2008)</a:t>
            </a:r>
            <a:endParaRPr sz="1500"/>
          </a:p>
          <a:p>
            <a:pPr indent="0" lvl="0" marL="0" rtl="0" algn="l">
              <a:lnSpc>
                <a:spcPct val="115000"/>
              </a:lnSpc>
              <a:spcBef>
                <a:spcPts val="0"/>
              </a:spcBef>
              <a:spcAft>
                <a:spcPts val="0"/>
              </a:spcAft>
              <a:buNone/>
            </a:pPr>
            <a:r>
              <a:t/>
            </a:r>
            <a:endParaRPr sz="1500"/>
          </a:p>
          <a:p>
            <a:pPr indent="0" lvl="0" marL="0" rtl="0" algn="l">
              <a:lnSpc>
                <a:spcPct val="115000"/>
              </a:lnSpc>
              <a:spcBef>
                <a:spcPts val="0"/>
              </a:spcBef>
              <a:spcAft>
                <a:spcPts val="0"/>
              </a:spcAft>
              <a:buNone/>
            </a:pPr>
            <a:r>
              <a:rPr b="1" lang="en" sz="1500">
                <a:solidFill>
                  <a:srgbClr val="3EADA7"/>
                </a:solidFill>
              </a:rPr>
              <a:t>EXPLANATION</a:t>
            </a:r>
            <a:r>
              <a:rPr lang="en" sz="1500">
                <a:solidFill>
                  <a:srgbClr val="3EADA7"/>
                </a:solidFill>
              </a:rPr>
              <a:t>:</a:t>
            </a:r>
            <a:r>
              <a:rPr lang="en" sz="1500"/>
              <a:t> Ahponen's study surveyed 200 visually impaired youth, with 75% reporting reliance on others for navigation and 70% indicating that this dependency reduced their social participation. Moreover, 65% highlighted the lack of assistive tools as a barrier to independence.</a:t>
            </a:r>
            <a:endParaRPr sz="1500"/>
          </a:p>
          <a:p>
            <a:pPr indent="0" lvl="0" marL="0" rtl="0" algn="l">
              <a:lnSpc>
                <a:spcPct val="115000"/>
              </a:lnSpc>
              <a:spcBef>
                <a:spcPts val="0"/>
              </a:spcBef>
              <a:spcAft>
                <a:spcPts val="0"/>
              </a:spcAft>
              <a:buNone/>
            </a:pPr>
            <a:r>
              <a:t/>
            </a:r>
            <a:endParaRPr sz="1500"/>
          </a:p>
          <a:p>
            <a:pPr indent="0" lvl="0" marL="0" rtl="0" algn="l">
              <a:lnSpc>
                <a:spcPct val="115000"/>
              </a:lnSpc>
              <a:spcBef>
                <a:spcPts val="0"/>
              </a:spcBef>
              <a:spcAft>
                <a:spcPts val="0"/>
              </a:spcAft>
              <a:buNone/>
            </a:pPr>
            <a:r>
              <a:rPr b="1" lang="en" sz="1500">
                <a:solidFill>
                  <a:srgbClr val="3EADA7"/>
                </a:solidFill>
              </a:rPr>
              <a:t>TAKEAWAY: </a:t>
            </a:r>
            <a:r>
              <a:rPr lang="en" sz="1500"/>
              <a:t> VisionPulse’s real-time obstacle detection and environment recognition systems helps visually impaired students navigate the IIIT Delhi campus independently, hence mitigating the pain point highlighted in the study, which could increase their social participation and reduce dependency.</a:t>
            </a:r>
            <a:endParaRPr sz="1500"/>
          </a:p>
          <a:p>
            <a:pPr indent="0" lvl="0" marL="0" rtl="0" algn="l">
              <a:lnSpc>
                <a:spcPct val="115000"/>
              </a:lnSpc>
              <a:spcBef>
                <a:spcPts val="0"/>
              </a:spcBef>
              <a:spcAft>
                <a:spcPts val="0"/>
              </a:spcAft>
              <a:buNone/>
            </a:pPr>
            <a:r>
              <a:t/>
            </a:r>
            <a:endParaRPr sz="1500"/>
          </a:p>
          <a:p>
            <a:pPr indent="0" lvl="0" marL="0" rtl="0" algn="l">
              <a:lnSpc>
                <a:spcPct val="115000"/>
              </a:lnSpc>
              <a:spcBef>
                <a:spcPts val="0"/>
              </a:spcBef>
              <a:spcAft>
                <a:spcPts val="0"/>
              </a:spcAft>
              <a:buNone/>
            </a:pPr>
            <a:r>
              <a:rPr b="1" lang="en" sz="1500">
                <a:solidFill>
                  <a:srgbClr val="3EADA7"/>
                </a:solidFill>
              </a:rPr>
              <a:t>REFERENCE:</a:t>
            </a:r>
            <a:r>
              <a:rPr b="1" lang="en" sz="1500"/>
              <a:t> </a:t>
            </a:r>
            <a:r>
              <a:rPr lang="en" sz="1500"/>
              <a:t>H. Ahponen. 2008. Transition to adulthood of severely disabled adolescents: A diverse life course. University of Jyväskylä, Jyväskylä, Finland.</a:t>
            </a:r>
            <a:endParaRPr sz="15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1"/>
          <p:cNvSpPr txBox="1"/>
          <p:nvPr>
            <p:ph type="title"/>
          </p:nvPr>
        </p:nvSpPr>
        <p:spPr>
          <a:xfrm>
            <a:off x="633845" y="274320"/>
            <a:ext cx="7084200" cy="619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sz="2900"/>
              <a:t>Research Paper 3</a:t>
            </a:r>
            <a:endParaRPr sz="2900"/>
          </a:p>
        </p:txBody>
      </p:sp>
      <p:sp>
        <p:nvSpPr>
          <p:cNvPr id="240" name="Google Shape;240;p31"/>
          <p:cNvSpPr txBox="1"/>
          <p:nvPr>
            <p:ph idx="1" type="body"/>
          </p:nvPr>
        </p:nvSpPr>
        <p:spPr>
          <a:xfrm>
            <a:off x="633850" y="1035875"/>
            <a:ext cx="8231700" cy="3599400"/>
          </a:xfrm>
          <a:prstGeom prst="rect">
            <a:avLst/>
          </a:prstGeom>
        </p:spPr>
        <p:txBody>
          <a:bodyPr anchorCtr="0" anchor="t" bIns="34275" lIns="68575" spcFirstLastPara="1" rIns="68575" wrap="square" tIns="34275">
            <a:noAutofit/>
          </a:bodyPr>
          <a:lstStyle/>
          <a:p>
            <a:pPr indent="0" lvl="0" marL="0" rtl="0" algn="l">
              <a:lnSpc>
                <a:spcPct val="115000"/>
              </a:lnSpc>
              <a:spcBef>
                <a:spcPts val="0"/>
              </a:spcBef>
              <a:spcAft>
                <a:spcPts val="0"/>
              </a:spcAft>
              <a:buNone/>
            </a:pPr>
            <a:r>
              <a:rPr b="1" lang="en" sz="1500">
                <a:solidFill>
                  <a:srgbClr val="3EADA7"/>
                </a:solidFill>
              </a:rPr>
              <a:t>TITLE:</a:t>
            </a:r>
            <a:r>
              <a:rPr lang="en" sz="1500"/>
              <a:t> </a:t>
            </a:r>
            <a:r>
              <a:rPr lang="en" sz="1500"/>
              <a:t>Computer Use and Independence Among Visually Impaired Adolescents by Pfeiffer et al.</a:t>
            </a:r>
            <a:endParaRPr sz="1500"/>
          </a:p>
          <a:p>
            <a:pPr indent="0" lvl="0" marL="0" rtl="0" algn="l">
              <a:lnSpc>
                <a:spcPct val="115000"/>
              </a:lnSpc>
              <a:spcBef>
                <a:spcPts val="0"/>
              </a:spcBef>
              <a:spcAft>
                <a:spcPts val="0"/>
              </a:spcAft>
              <a:buNone/>
            </a:pPr>
            <a:r>
              <a:t/>
            </a:r>
            <a:endParaRPr sz="1500"/>
          </a:p>
          <a:p>
            <a:pPr indent="0" lvl="0" marL="0" rtl="0" algn="l">
              <a:lnSpc>
                <a:spcPct val="115000"/>
              </a:lnSpc>
              <a:spcBef>
                <a:spcPts val="0"/>
              </a:spcBef>
              <a:spcAft>
                <a:spcPts val="0"/>
              </a:spcAft>
              <a:buNone/>
            </a:pPr>
            <a:r>
              <a:rPr b="1" lang="en" sz="1500">
                <a:solidFill>
                  <a:srgbClr val="3EADA7"/>
                </a:solidFill>
              </a:rPr>
              <a:t>EXPLANATION</a:t>
            </a:r>
            <a:r>
              <a:rPr lang="en" sz="1500">
                <a:solidFill>
                  <a:srgbClr val="3EADA7"/>
                </a:solidFill>
              </a:rPr>
              <a:t>:</a:t>
            </a:r>
            <a:r>
              <a:rPr lang="en" sz="1500"/>
              <a:t> </a:t>
            </a:r>
            <a:r>
              <a:rPr lang="en" sz="1500"/>
              <a:t>Pfeiffer et al. conducted a study involving 180 visually impaired adolescents and 200 sighted counterparts. The study revealed that 85% of visually impaired adolescents used computers daily, compared to just 60% of their sighted peers. This higher usage was attributed to a 78% reliance on technology for communication and 70% for educational purposes.</a:t>
            </a:r>
            <a:endParaRPr sz="1500"/>
          </a:p>
          <a:p>
            <a:pPr indent="0" lvl="0" marL="0" rtl="0" algn="l">
              <a:lnSpc>
                <a:spcPct val="115000"/>
              </a:lnSpc>
              <a:spcBef>
                <a:spcPts val="0"/>
              </a:spcBef>
              <a:spcAft>
                <a:spcPts val="0"/>
              </a:spcAft>
              <a:buNone/>
            </a:pPr>
            <a:r>
              <a:t/>
            </a:r>
            <a:endParaRPr sz="1500"/>
          </a:p>
          <a:p>
            <a:pPr indent="0" lvl="0" marL="0" rtl="0" algn="l">
              <a:lnSpc>
                <a:spcPct val="115000"/>
              </a:lnSpc>
              <a:spcBef>
                <a:spcPts val="0"/>
              </a:spcBef>
              <a:spcAft>
                <a:spcPts val="0"/>
              </a:spcAft>
              <a:buNone/>
            </a:pPr>
            <a:r>
              <a:rPr b="1" lang="en" sz="1500">
                <a:solidFill>
                  <a:srgbClr val="3EADA7"/>
                </a:solidFill>
              </a:rPr>
              <a:t>TAKEAWAY: </a:t>
            </a:r>
            <a:r>
              <a:rPr lang="en" sz="1500"/>
              <a:t> </a:t>
            </a:r>
            <a:r>
              <a:rPr lang="en" sz="1500"/>
              <a:t>VisionPulse embraces multimodal AI in offering tools to enhance students’ independence in both academic and social settings by helping them gain access to educational materials, communicate effectively, and reduce the effects of this issue.</a:t>
            </a:r>
            <a:endParaRPr sz="1500"/>
          </a:p>
          <a:p>
            <a:pPr indent="0" lvl="0" marL="0" rtl="0" algn="l">
              <a:lnSpc>
                <a:spcPct val="115000"/>
              </a:lnSpc>
              <a:spcBef>
                <a:spcPts val="0"/>
              </a:spcBef>
              <a:spcAft>
                <a:spcPts val="0"/>
              </a:spcAft>
              <a:buNone/>
            </a:pPr>
            <a:r>
              <a:t/>
            </a:r>
            <a:endParaRPr sz="1500"/>
          </a:p>
          <a:p>
            <a:pPr indent="0" lvl="0" marL="0" rtl="0" algn="l">
              <a:lnSpc>
                <a:spcPct val="115000"/>
              </a:lnSpc>
              <a:spcBef>
                <a:spcPts val="0"/>
              </a:spcBef>
              <a:spcAft>
                <a:spcPts val="0"/>
              </a:spcAft>
              <a:buNone/>
            </a:pPr>
            <a:r>
              <a:rPr b="1" lang="en" sz="1500">
                <a:solidFill>
                  <a:srgbClr val="3EADA7"/>
                </a:solidFill>
              </a:rPr>
              <a:t>REFERENCE:</a:t>
            </a:r>
            <a:r>
              <a:rPr b="1" lang="en" sz="1500"/>
              <a:t> </a:t>
            </a:r>
            <a:r>
              <a:rPr lang="en" sz="1500"/>
              <a:t>P Pfeiffer and M Pinquart. 2013. Computer use of adolescents with and without visual impairment. Technology and Disability 25 (2013), 99–106.</a:t>
            </a:r>
            <a:endParaRPr sz="15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2"/>
          <p:cNvSpPr txBox="1"/>
          <p:nvPr>
            <p:ph type="title"/>
          </p:nvPr>
        </p:nvSpPr>
        <p:spPr>
          <a:xfrm>
            <a:off x="623888" y="1284317"/>
            <a:ext cx="7886700" cy="21384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b="1" lang="en" sz="3200">
                <a:solidFill>
                  <a:srgbClr val="595959"/>
                </a:solidFill>
              </a:rPr>
              <a:t>Theme 2:</a:t>
            </a:r>
            <a:endParaRPr b="1" sz="3200">
              <a:solidFill>
                <a:srgbClr val="595959"/>
              </a:solidFill>
            </a:endParaRPr>
          </a:p>
          <a:p>
            <a:pPr indent="0" lvl="0" marL="0" rtl="0" algn="l">
              <a:spcBef>
                <a:spcPts val="0"/>
              </a:spcBef>
              <a:spcAft>
                <a:spcPts val="0"/>
              </a:spcAft>
              <a:buNone/>
            </a:pPr>
            <a:r>
              <a:rPr lang="en" sz="3200">
                <a:solidFill>
                  <a:srgbClr val="3EADA7"/>
                </a:solidFill>
                <a:latin typeface="Calibri"/>
                <a:ea typeface="Calibri"/>
                <a:cs typeface="Calibri"/>
                <a:sym typeface="Calibri"/>
              </a:rPr>
              <a:t>Direct relevance to VisionPulse’s core engineering functionalities</a:t>
            </a:r>
            <a:endParaRPr sz="3200">
              <a:solidFill>
                <a:srgbClr val="3EADA7"/>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3"/>
          <p:cNvSpPr txBox="1"/>
          <p:nvPr>
            <p:ph type="title"/>
          </p:nvPr>
        </p:nvSpPr>
        <p:spPr>
          <a:xfrm>
            <a:off x="633845" y="274320"/>
            <a:ext cx="7084200" cy="619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sz="2900"/>
              <a:t>Research Paper 4</a:t>
            </a:r>
            <a:endParaRPr sz="2900"/>
          </a:p>
        </p:txBody>
      </p:sp>
      <p:sp>
        <p:nvSpPr>
          <p:cNvPr id="251" name="Google Shape;251;p33"/>
          <p:cNvSpPr txBox="1"/>
          <p:nvPr>
            <p:ph idx="1" type="body"/>
          </p:nvPr>
        </p:nvSpPr>
        <p:spPr>
          <a:xfrm>
            <a:off x="633850" y="1035875"/>
            <a:ext cx="8231700" cy="3599400"/>
          </a:xfrm>
          <a:prstGeom prst="rect">
            <a:avLst/>
          </a:prstGeom>
        </p:spPr>
        <p:txBody>
          <a:bodyPr anchorCtr="0" anchor="t" bIns="34275" lIns="68575" spcFirstLastPara="1" rIns="68575" wrap="square" tIns="34275">
            <a:noAutofit/>
          </a:bodyPr>
          <a:lstStyle/>
          <a:p>
            <a:pPr indent="0" lvl="0" marL="0" rtl="0" algn="l">
              <a:lnSpc>
                <a:spcPct val="115000"/>
              </a:lnSpc>
              <a:spcBef>
                <a:spcPts val="0"/>
              </a:spcBef>
              <a:spcAft>
                <a:spcPts val="0"/>
              </a:spcAft>
              <a:buNone/>
            </a:pPr>
            <a:r>
              <a:rPr b="1" lang="en" sz="1400">
                <a:solidFill>
                  <a:srgbClr val="3EADA7"/>
                </a:solidFill>
              </a:rPr>
              <a:t>TITLE:</a:t>
            </a:r>
            <a:r>
              <a:rPr lang="en" sz="1400"/>
              <a:t> </a:t>
            </a:r>
            <a:r>
              <a:rPr lang="en" sz="1400"/>
              <a:t> VQA via Cross-Modal Retrieval-Augmented Generation</a:t>
            </a:r>
            <a:endParaRPr sz="1400"/>
          </a:p>
          <a:p>
            <a:pPr indent="0" lvl="0" marL="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rPr b="1" lang="en" sz="1400">
                <a:solidFill>
                  <a:srgbClr val="3EADA7"/>
                </a:solidFill>
              </a:rPr>
              <a:t>EXPLANATION</a:t>
            </a:r>
            <a:r>
              <a:rPr lang="en" sz="1400">
                <a:solidFill>
                  <a:srgbClr val="3EADA7"/>
                </a:solidFill>
              </a:rPr>
              <a:t>:</a:t>
            </a:r>
            <a:r>
              <a:rPr lang="en" sz="1400"/>
              <a:t> T</a:t>
            </a:r>
            <a:r>
              <a:rPr lang="en" sz="1400"/>
              <a:t>he authors formulated a VQA approach that involves employing cross-modal retrieval-augmented generation for relevant model output. They propose a four-step approach named Retrieve (using images as queries to retrieve external knowledge from a database), Augment (incorporating the retrieved knowledge into the question-answering process), Generate (generating answer candidates using a modality-aligned LLM), and Select (choosing the best candidate answer based on specific criteria, such as brevity and accuracy). This four-module pipeline shows great potential in scenarios that require continuously updated and time-sensitive VQA systems</a:t>
            </a:r>
            <a:endParaRPr sz="1400"/>
          </a:p>
          <a:p>
            <a:pPr indent="0" lvl="0" marL="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rPr b="1" lang="en" sz="1400">
                <a:solidFill>
                  <a:srgbClr val="3EADA7"/>
                </a:solidFill>
              </a:rPr>
              <a:t>TAKEAWAY: </a:t>
            </a:r>
            <a:r>
              <a:rPr lang="en" sz="1400"/>
              <a:t> </a:t>
            </a:r>
            <a:r>
              <a:rPr lang="en" sz="1400"/>
              <a:t>A similar pipeline can be adapted by VisionPulse to assist visually impaired users in navigating specific locations in IIIT Delhi. This framework enables VisionPulse to offer personalized, real-time assistance in location-based tasks for the visually impaired</a:t>
            </a:r>
            <a:endParaRPr sz="1400"/>
          </a:p>
          <a:p>
            <a:pPr indent="0" lvl="0" marL="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rPr b="1" lang="en" sz="1400">
                <a:solidFill>
                  <a:srgbClr val="3EADA7"/>
                </a:solidFill>
              </a:rPr>
              <a:t>REFERENCE:</a:t>
            </a:r>
            <a:r>
              <a:rPr b="1" lang="en" sz="1400"/>
              <a:t> </a:t>
            </a:r>
            <a:r>
              <a:rPr lang="en" sz="1400"/>
              <a:t>P Pfeiffer and M Pinquart. 2013. Computer use of adolescents with and without visual impairment. Technology and Disability 25 (2013), 99–106.</a:t>
            </a: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4"/>
          <p:cNvSpPr txBox="1"/>
          <p:nvPr>
            <p:ph type="title"/>
          </p:nvPr>
        </p:nvSpPr>
        <p:spPr>
          <a:xfrm>
            <a:off x="633845" y="274320"/>
            <a:ext cx="7084200" cy="619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sz="2900"/>
              <a:t>Research Paper 5</a:t>
            </a:r>
            <a:endParaRPr sz="2900"/>
          </a:p>
        </p:txBody>
      </p:sp>
      <p:sp>
        <p:nvSpPr>
          <p:cNvPr id="257" name="Google Shape;257;p34"/>
          <p:cNvSpPr txBox="1"/>
          <p:nvPr>
            <p:ph idx="1" type="body"/>
          </p:nvPr>
        </p:nvSpPr>
        <p:spPr>
          <a:xfrm>
            <a:off x="633850" y="1035875"/>
            <a:ext cx="8231700" cy="3599400"/>
          </a:xfrm>
          <a:prstGeom prst="rect">
            <a:avLst/>
          </a:prstGeom>
        </p:spPr>
        <p:txBody>
          <a:bodyPr anchorCtr="0" anchor="t" bIns="34275" lIns="68575" spcFirstLastPara="1" rIns="68575" wrap="square" tIns="34275">
            <a:noAutofit/>
          </a:bodyPr>
          <a:lstStyle/>
          <a:p>
            <a:pPr indent="0" lvl="0" marL="0" rtl="0" algn="l">
              <a:lnSpc>
                <a:spcPct val="115000"/>
              </a:lnSpc>
              <a:spcBef>
                <a:spcPts val="0"/>
              </a:spcBef>
              <a:spcAft>
                <a:spcPts val="0"/>
              </a:spcAft>
              <a:buNone/>
            </a:pPr>
            <a:r>
              <a:rPr b="1" lang="en" sz="1400">
                <a:solidFill>
                  <a:srgbClr val="3EADA7"/>
                </a:solidFill>
              </a:rPr>
              <a:t>TITLE:</a:t>
            </a:r>
            <a:r>
              <a:rPr lang="en" sz="1400"/>
              <a:t>  T</a:t>
            </a:r>
            <a:r>
              <a:rPr lang="en" sz="1400"/>
              <a:t>acotron 2: Speech Synthesis in Par with Human Speech</a:t>
            </a:r>
            <a:endParaRPr sz="1400"/>
          </a:p>
          <a:p>
            <a:pPr indent="0" lvl="0" marL="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rPr b="1" lang="en" sz="1400">
                <a:solidFill>
                  <a:srgbClr val="3EADA7"/>
                </a:solidFill>
              </a:rPr>
              <a:t>EXPLANATION</a:t>
            </a:r>
            <a:r>
              <a:rPr lang="en" sz="1400">
                <a:solidFill>
                  <a:srgbClr val="3EADA7"/>
                </a:solidFill>
              </a:rPr>
              <a:t>:</a:t>
            </a:r>
            <a:r>
              <a:rPr lang="en" sz="1400"/>
              <a:t> </a:t>
            </a:r>
            <a:r>
              <a:rPr lang="en" sz="1400"/>
              <a:t>Shen et al. propose Tacotron 2, a Google text-to-speech system that generates speech from high-quality text that resembles human speech. The Tacotron 2 integrates a sequence-to-sequence model with WaveNet, reaching a Mean Opinion Score (MOS) of 4.53, almost equivalent to the quality of human speech.</a:t>
            </a:r>
            <a:endParaRPr sz="1400"/>
          </a:p>
          <a:p>
            <a:pPr indent="0" lvl="0" marL="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rPr b="1" lang="en" sz="1400">
                <a:solidFill>
                  <a:srgbClr val="3EADA7"/>
                </a:solidFill>
              </a:rPr>
              <a:t>TAKEAWAY: </a:t>
            </a:r>
            <a:r>
              <a:rPr lang="en" sz="1400"/>
              <a:t> </a:t>
            </a:r>
            <a:r>
              <a:rPr lang="en" sz="1400"/>
              <a:t>VisionPulse can directly use Tacotron 2’s TTS capabilities to give visually impaired students</a:t>
            </a:r>
            <a:endParaRPr sz="1400"/>
          </a:p>
          <a:p>
            <a:pPr indent="0" lvl="0" marL="0" rtl="0" algn="l">
              <a:lnSpc>
                <a:spcPct val="115000"/>
              </a:lnSpc>
              <a:spcBef>
                <a:spcPts val="0"/>
              </a:spcBef>
              <a:spcAft>
                <a:spcPts val="0"/>
              </a:spcAft>
              <a:buClr>
                <a:schemeClr val="dk1"/>
              </a:buClr>
              <a:buSzPts val="1100"/>
              <a:buFont typeface="Arial"/>
              <a:buNone/>
            </a:pPr>
            <a:r>
              <a:rPr lang="en" sz="1400"/>
              <a:t>audio feedback from text-based instructions or environmental data with near-human accuracy, enhancing their</a:t>
            </a:r>
            <a:endParaRPr sz="1400"/>
          </a:p>
          <a:p>
            <a:pPr indent="0" lvl="0" marL="0" rtl="0" algn="l">
              <a:lnSpc>
                <a:spcPct val="115000"/>
              </a:lnSpc>
              <a:spcBef>
                <a:spcPts val="0"/>
              </a:spcBef>
              <a:spcAft>
                <a:spcPts val="0"/>
              </a:spcAft>
              <a:buNone/>
            </a:pPr>
            <a:r>
              <a:rPr lang="en" sz="1400"/>
              <a:t>learning and navigation experience</a:t>
            </a:r>
            <a:endParaRPr sz="1400"/>
          </a:p>
          <a:p>
            <a:pPr indent="0" lvl="0" marL="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rPr b="1" lang="en" sz="1400">
                <a:solidFill>
                  <a:srgbClr val="3EADA7"/>
                </a:solidFill>
              </a:rPr>
              <a:t>REFERENCE:</a:t>
            </a:r>
            <a:r>
              <a:rPr b="1" lang="en" sz="1400"/>
              <a:t> </a:t>
            </a:r>
            <a:r>
              <a:rPr lang="en" sz="1400"/>
              <a:t>Jonathan Shen, Ruoming Pang, Ron J. Weiss, et al . 2018. Natural TTS synthesis by conditioning WaveNet on mel spectrogram predictions. In 2018</a:t>
            </a:r>
            <a:endParaRPr sz="1400"/>
          </a:p>
          <a:p>
            <a:pPr indent="0" lvl="0" marL="0" rtl="0" algn="l">
              <a:lnSpc>
                <a:spcPct val="115000"/>
              </a:lnSpc>
              <a:spcBef>
                <a:spcPts val="0"/>
              </a:spcBef>
              <a:spcAft>
                <a:spcPts val="0"/>
              </a:spcAft>
              <a:buNone/>
            </a:pPr>
            <a:r>
              <a:rPr lang="en" sz="1400"/>
              <a:t>IEEE International Conference on Acoustics, Speech and Signal Processing (ICASSP). IEEE, 4779–4783.</a:t>
            </a:r>
            <a:endParaRPr sz="1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5"/>
          <p:cNvSpPr txBox="1"/>
          <p:nvPr>
            <p:ph type="title"/>
          </p:nvPr>
        </p:nvSpPr>
        <p:spPr>
          <a:xfrm>
            <a:off x="633845" y="274320"/>
            <a:ext cx="7084200" cy="619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sz="2900"/>
              <a:t>Research Paper 6</a:t>
            </a:r>
            <a:endParaRPr sz="2900"/>
          </a:p>
        </p:txBody>
      </p:sp>
      <p:sp>
        <p:nvSpPr>
          <p:cNvPr id="263" name="Google Shape;263;p35"/>
          <p:cNvSpPr txBox="1"/>
          <p:nvPr>
            <p:ph idx="1" type="body"/>
          </p:nvPr>
        </p:nvSpPr>
        <p:spPr>
          <a:xfrm>
            <a:off x="633850" y="1035875"/>
            <a:ext cx="8231700" cy="3599400"/>
          </a:xfrm>
          <a:prstGeom prst="rect">
            <a:avLst/>
          </a:prstGeom>
        </p:spPr>
        <p:txBody>
          <a:bodyPr anchorCtr="0" anchor="t" bIns="34275" lIns="68575" spcFirstLastPara="1" rIns="68575" wrap="square" tIns="34275">
            <a:noAutofit/>
          </a:bodyPr>
          <a:lstStyle/>
          <a:p>
            <a:pPr indent="0" lvl="0" marL="0" rtl="0" algn="l">
              <a:lnSpc>
                <a:spcPct val="115000"/>
              </a:lnSpc>
              <a:spcBef>
                <a:spcPts val="0"/>
              </a:spcBef>
              <a:spcAft>
                <a:spcPts val="0"/>
              </a:spcAft>
              <a:buNone/>
            </a:pPr>
            <a:r>
              <a:rPr b="1" lang="en" sz="1400">
                <a:solidFill>
                  <a:srgbClr val="3EADA7"/>
                </a:solidFill>
              </a:rPr>
              <a:t>TITLE:</a:t>
            </a:r>
            <a:r>
              <a:rPr lang="en" sz="1400"/>
              <a:t>  </a:t>
            </a:r>
            <a:r>
              <a:rPr lang="en" sz="1400"/>
              <a:t>Scaling Efficient Multimodal Large Language Models for Speech Recognition</a:t>
            </a:r>
            <a:endParaRPr sz="1400"/>
          </a:p>
          <a:p>
            <a:pPr indent="0" lvl="0" marL="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rPr b="1" lang="en" sz="1400">
                <a:solidFill>
                  <a:srgbClr val="3EADA7"/>
                </a:solidFill>
              </a:rPr>
              <a:t>EXPLANATION</a:t>
            </a:r>
            <a:r>
              <a:rPr lang="en" sz="1400">
                <a:solidFill>
                  <a:srgbClr val="3EADA7"/>
                </a:solidFill>
              </a:rPr>
              <a:t>:</a:t>
            </a:r>
            <a:r>
              <a:rPr lang="en" sz="1400"/>
              <a:t> </a:t>
            </a:r>
            <a:r>
              <a:rPr lang="en" sz="1400"/>
              <a:t>Li et al. of Google proposed a scalable multimodal LLM called PaLM-SayCan for real-time speech recognition and multimodal tasks. It achieves a Word Error Rate (WER) of 2.7%, outperforming previous speech recognition systems.</a:t>
            </a:r>
            <a:endParaRPr sz="1400"/>
          </a:p>
          <a:p>
            <a:pPr indent="0" lvl="0" marL="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rPr b="1" lang="en" sz="1400">
                <a:solidFill>
                  <a:srgbClr val="3EADA7"/>
                </a:solidFill>
              </a:rPr>
              <a:t>TAKEAWAY: </a:t>
            </a:r>
            <a:r>
              <a:rPr lang="en" sz="1400"/>
              <a:t> P</a:t>
            </a:r>
            <a:r>
              <a:rPr lang="en" sz="1400"/>
              <a:t>aLM-SayCan offers, within the context of VisionPulse, robust speech-to-text (STT) capabilities,</a:t>
            </a:r>
            <a:endParaRPr sz="1400"/>
          </a:p>
          <a:p>
            <a:pPr indent="0" lvl="0" marL="0" rtl="0" algn="l">
              <a:lnSpc>
                <a:spcPct val="115000"/>
              </a:lnSpc>
              <a:spcBef>
                <a:spcPts val="0"/>
              </a:spcBef>
              <a:spcAft>
                <a:spcPts val="0"/>
              </a:spcAft>
              <a:buClr>
                <a:schemeClr val="dk1"/>
              </a:buClr>
              <a:buSzPts val="1100"/>
              <a:buFont typeface="Arial"/>
              <a:buNone/>
            </a:pPr>
            <a:r>
              <a:rPr lang="en" sz="1400"/>
              <a:t>enabling the system to capture user commands and interpret spoken input into actionable responses with high</a:t>
            </a:r>
            <a:endParaRPr sz="1400"/>
          </a:p>
          <a:p>
            <a:pPr indent="0" lvl="0" marL="0" rtl="0" algn="l">
              <a:lnSpc>
                <a:spcPct val="115000"/>
              </a:lnSpc>
              <a:spcBef>
                <a:spcPts val="0"/>
              </a:spcBef>
              <a:spcAft>
                <a:spcPts val="0"/>
              </a:spcAft>
              <a:buNone/>
            </a:pPr>
            <a:r>
              <a:rPr lang="en" sz="1400"/>
              <a:t>accuracy, ensuring reliable operation.</a:t>
            </a:r>
            <a:endParaRPr sz="1400"/>
          </a:p>
          <a:p>
            <a:pPr indent="0" lvl="0" marL="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rPr b="1" lang="en" sz="1400">
                <a:solidFill>
                  <a:srgbClr val="3EADA7"/>
                </a:solidFill>
              </a:rPr>
              <a:t>REFERENCE: </a:t>
            </a:r>
            <a:r>
              <a:rPr lang="en" sz="1400"/>
              <a:t>et al. Li, Y. 2022. Scaling Autoregressive Models for Real-time Speech and Multimodal Tasks. arXiv preprint arXiv:2204.02311 (2022).</a:t>
            </a:r>
            <a:endParaRPr sz="1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6"/>
          <p:cNvSpPr txBox="1"/>
          <p:nvPr>
            <p:ph type="title"/>
          </p:nvPr>
        </p:nvSpPr>
        <p:spPr>
          <a:xfrm>
            <a:off x="633845" y="274320"/>
            <a:ext cx="7084200" cy="619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sz="2900"/>
              <a:t>Research Paper 7</a:t>
            </a:r>
            <a:endParaRPr sz="2900"/>
          </a:p>
        </p:txBody>
      </p:sp>
      <p:sp>
        <p:nvSpPr>
          <p:cNvPr id="269" name="Google Shape;269;p36"/>
          <p:cNvSpPr txBox="1"/>
          <p:nvPr>
            <p:ph idx="1" type="body"/>
          </p:nvPr>
        </p:nvSpPr>
        <p:spPr>
          <a:xfrm>
            <a:off x="633850" y="1035875"/>
            <a:ext cx="8231700" cy="3599400"/>
          </a:xfrm>
          <a:prstGeom prst="rect">
            <a:avLst/>
          </a:prstGeom>
        </p:spPr>
        <p:txBody>
          <a:bodyPr anchorCtr="0" anchor="t" bIns="34275" lIns="68575" spcFirstLastPara="1" rIns="68575" wrap="square" tIns="34275">
            <a:noAutofit/>
          </a:bodyPr>
          <a:lstStyle/>
          <a:p>
            <a:pPr indent="0" lvl="0" marL="0" rtl="0" algn="l">
              <a:lnSpc>
                <a:spcPct val="115000"/>
              </a:lnSpc>
              <a:spcBef>
                <a:spcPts val="0"/>
              </a:spcBef>
              <a:spcAft>
                <a:spcPts val="0"/>
              </a:spcAft>
              <a:buNone/>
            </a:pPr>
            <a:r>
              <a:rPr b="1" lang="en" sz="1400">
                <a:solidFill>
                  <a:srgbClr val="3EADA7"/>
                </a:solidFill>
              </a:rPr>
              <a:t>TITLE:</a:t>
            </a:r>
            <a:r>
              <a:rPr lang="en" sz="1400"/>
              <a:t>  </a:t>
            </a:r>
            <a:r>
              <a:rPr lang="en" sz="1400"/>
              <a:t>Real-time Object Detection Using YOLOv5 by Glenn et al.</a:t>
            </a:r>
            <a:endParaRPr sz="1400"/>
          </a:p>
          <a:p>
            <a:pPr indent="0" lvl="0" marL="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rPr b="1" lang="en" sz="1400">
                <a:solidFill>
                  <a:srgbClr val="3EADA7"/>
                </a:solidFill>
              </a:rPr>
              <a:t>EXPLANATION</a:t>
            </a:r>
            <a:r>
              <a:rPr lang="en" sz="1400">
                <a:solidFill>
                  <a:srgbClr val="3EADA7"/>
                </a:solidFill>
              </a:rPr>
              <a:t>:</a:t>
            </a:r>
            <a:r>
              <a:rPr lang="en" sz="1400"/>
              <a:t> </a:t>
            </a:r>
            <a:r>
              <a:rPr lang="en" sz="1400"/>
              <a:t>Glenn Jocher’s YOLOv5 model is one of the most widely adopted real-time object detection frameworks, known for its speed and accuracy. YOLOv5 runs at 45 FPS on a standard GPU and has a mean Average Precision (mAP) of 50.5% on the COCO dataset</a:t>
            </a:r>
            <a:endParaRPr sz="1400"/>
          </a:p>
          <a:p>
            <a:pPr indent="0" lvl="0" marL="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rPr b="1" lang="en" sz="1400">
                <a:solidFill>
                  <a:srgbClr val="3EADA7"/>
                </a:solidFill>
              </a:rPr>
              <a:t>TAKEAWAY: </a:t>
            </a:r>
            <a:r>
              <a:rPr lang="en" sz="1400"/>
              <a:t> </a:t>
            </a:r>
            <a:r>
              <a:rPr lang="en" sz="1400"/>
              <a:t>VisionPulse requires real-time obstacle detection for mobility assistance. This model can be used to</a:t>
            </a:r>
            <a:endParaRPr sz="1400"/>
          </a:p>
          <a:p>
            <a:pPr indent="0" lvl="0" marL="0" rtl="0" algn="l">
              <a:lnSpc>
                <a:spcPct val="115000"/>
              </a:lnSpc>
              <a:spcBef>
                <a:spcPts val="0"/>
              </a:spcBef>
              <a:spcAft>
                <a:spcPts val="0"/>
              </a:spcAft>
              <a:buNone/>
            </a:pPr>
            <a:r>
              <a:rPr lang="en" sz="1400"/>
              <a:t>ensure the user receives immediate warnings about nearby obstacles with minimal latency.</a:t>
            </a:r>
            <a:endParaRPr sz="1400"/>
          </a:p>
          <a:p>
            <a:pPr indent="0" lvl="0" marL="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rPr b="1" lang="en" sz="1400">
                <a:solidFill>
                  <a:srgbClr val="3EADA7"/>
                </a:solidFill>
              </a:rPr>
              <a:t>REFERENCE: </a:t>
            </a:r>
            <a:r>
              <a:rPr lang="en" sz="1400"/>
              <a:t>Glenn Jocher et al . 2020. YOLOv5: An open-source implementation of You Only Look Once, version 5. Ultralytics (2020).</a:t>
            </a:r>
            <a:endParaRPr sz="1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7"/>
          <p:cNvSpPr txBox="1"/>
          <p:nvPr>
            <p:ph type="title"/>
          </p:nvPr>
        </p:nvSpPr>
        <p:spPr>
          <a:xfrm>
            <a:off x="623888" y="1284317"/>
            <a:ext cx="7886700" cy="21384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b="1" lang="en" sz="3200">
                <a:solidFill>
                  <a:srgbClr val="595959"/>
                </a:solidFill>
              </a:rPr>
              <a:t>Theme 3:</a:t>
            </a:r>
            <a:endParaRPr b="1" sz="3200">
              <a:solidFill>
                <a:srgbClr val="595959"/>
              </a:solidFill>
            </a:endParaRPr>
          </a:p>
          <a:p>
            <a:pPr indent="0" lvl="0" marL="0" rtl="0" algn="l">
              <a:spcBef>
                <a:spcPts val="0"/>
              </a:spcBef>
              <a:spcAft>
                <a:spcPts val="0"/>
              </a:spcAft>
              <a:buNone/>
            </a:pPr>
            <a:r>
              <a:rPr lang="en" sz="3200">
                <a:latin typeface="Calibri"/>
                <a:ea typeface="Calibri"/>
                <a:cs typeface="Calibri"/>
                <a:sym typeface="Calibri"/>
              </a:rPr>
              <a:t>Research papers with useful content in terms of datasets, baselines and evaluation metrics</a:t>
            </a:r>
            <a:endParaRPr sz="3200">
              <a:solidFill>
                <a:srgbClr val="3EADA7"/>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8"/>
          <p:cNvSpPr txBox="1"/>
          <p:nvPr>
            <p:ph type="title"/>
          </p:nvPr>
        </p:nvSpPr>
        <p:spPr>
          <a:xfrm>
            <a:off x="633845" y="274320"/>
            <a:ext cx="7084200" cy="619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sz="2900"/>
              <a:t>Research Paper 8: Dataset</a:t>
            </a:r>
            <a:endParaRPr sz="2900">
              <a:solidFill>
                <a:srgbClr val="3EADA7"/>
              </a:solidFill>
            </a:endParaRPr>
          </a:p>
        </p:txBody>
      </p:sp>
      <p:sp>
        <p:nvSpPr>
          <p:cNvPr id="280" name="Google Shape;280;p38"/>
          <p:cNvSpPr txBox="1"/>
          <p:nvPr>
            <p:ph idx="1" type="body"/>
          </p:nvPr>
        </p:nvSpPr>
        <p:spPr>
          <a:xfrm>
            <a:off x="633845" y="1035887"/>
            <a:ext cx="7886700" cy="35994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b="1" lang="en" sz="1500">
                <a:solidFill>
                  <a:srgbClr val="3DACA7"/>
                </a:solidFill>
              </a:rPr>
              <a:t>TITLE</a:t>
            </a:r>
            <a:r>
              <a:rPr lang="en" sz="1500"/>
              <a:t>: VizWiz Grand Challenge: Answering Visual Questions from Blind People</a:t>
            </a:r>
            <a:endParaRPr sz="1500"/>
          </a:p>
          <a:p>
            <a:pPr indent="0" lvl="0" marL="0" rtl="0" algn="l">
              <a:spcBef>
                <a:spcPts val="800"/>
              </a:spcBef>
              <a:spcAft>
                <a:spcPts val="0"/>
              </a:spcAft>
              <a:buNone/>
            </a:pPr>
            <a:r>
              <a:rPr b="1" lang="en" sz="1500">
                <a:solidFill>
                  <a:srgbClr val="3EADA7"/>
                </a:solidFill>
              </a:rPr>
              <a:t>EXPLANATION</a:t>
            </a:r>
            <a:r>
              <a:rPr b="1" lang="en" sz="1500"/>
              <a:t>: </a:t>
            </a:r>
            <a:r>
              <a:rPr lang="en" sz="1500"/>
              <a:t>The introduces the VizWiz dataset which consists of over 31,000 visual questions submitted by blind individuals who captured photos using mobile phones and recorded questions about those images. </a:t>
            </a:r>
            <a:r>
              <a:rPr lang="en" sz="1500"/>
              <a:t>This dataset is unique due to its challenging nature: images are often of poor quality, and some questions are unanswerable because of visual limitations. </a:t>
            </a:r>
            <a:endParaRPr sz="1500"/>
          </a:p>
          <a:p>
            <a:pPr indent="0" lvl="0" marL="0" rtl="0" algn="l">
              <a:spcBef>
                <a:spcPts val="800"/>
              </a:spcBef>
              <a:spcAft>
                <a:spcPts val="0"/>
              </a:spcAft>
              <a:buNone/>
            </a:pPr>
            <a:r>
              <a:t/>
            </a:r>
            <a:endParaRPr sz="1500"/>
          </a:p>
          <a:p>
            <a:pPr indent="0" lvl="0" marL="0" rtl="0" algn="l">
              <a:spcBef>
                <a:spcPts val="800"/>
              </a:spcBef>
              <a:spcAft>
                <a:spcPts val="0"/>
              </a:spcAft>
              <a:buNone/>
            </a:pPr>
            <a:r>
              <a:t/>
            </a:r>
            <a:endParaRPr sz="1500"/>
          </a:p>
          <a:p>
            <a:pPr indent="0" lvl="0" marL="0" rtl="0" algn="l">
              <a:spcBef>
                <a:spcPts val="800"/>
              </a:spcBef>
              <a:spcAft>
                <a:spcPts val="0"/>
              </a:spcAft>
              <a:buNone/>
            </a:pPr>
            <a:r>
              <a:t/>
            </a:r>
            <a:endParaRPr sz="1500"/>
          </a:p>
          <a:p>
            <a:pPr indent="0" lvl="0" marL="0" rtl="0" algn="l">
              <a:spcBef>
                <a:spcPts val="800"/>
              </a:spcBef>
              <a:spcAft>
                <a:spcPts val="0"/>
              </a:spcAft>
              <a:buNone/>
            </a:pPr>
            <a:r>
              <a:t/>
            </a:r>
            <a:endParaRPr sz="1500"/>
          </a:p>
          <a:p>
            <a:pPr indent="0" lvl="0" marL="0" rtl="0" algn="l">
              <a:spcBef>
                <a:spcPts val="800"/>
              </a:spcBef>
              <a:spcAft>
                <a:spcPts val="0"/>
              </a:spcAft>
              <a:buNone/>
            </a:pPr>
            <a:r>
              <a:t/>
            </a:r>
            <a:endParaRPr sz="1500"/>
          </a:p>
          <a:p>
            <a:pPr indent="0" lvl="0" marL="0" rtl="0" algn="l">
              <a:spcBef>
                <a:spcPts val="800"/>
              </a:spcBef>
              <a:spcAft>
                <a:spcPts val="0"/>
              </a:spcAft>
              <a:buNone/>
            </a:pPr>
            <a:r>
              <a:rPr b="1" lang="en" sz="1500">
                <a:solidFill>
                  <a:srgbClr val="3EADA7"/>
                </a:solidFill>
              </a:rPr>
              <a:t>REFERENCES</a:t>
            </a:r>
            <a:r>
              <a:rPr b="1" lang="en" sz="1500"/>
              <a:t>: </a:t>
            </a:r>
            <a:r>
              <a:rPr lang="en" sz="1500"/>
              <a:t>Danna Gurari, Qing Li, Abigale J Stangl, Anhong Guo, Chi Lin, Kristen Grauman, Jiebo Luo, and Jeffrey P Bigham. 2018. Vizwiz grand challenge: Answering visual questions from blind people. In Proceedings of the IEEE conference on computer vision and pattern recognition. 3608–3617.</a:t>
            </a:r>
            <a:endParaRPr sz="1500"/>
          </a:p>
          <a:p>
            <a:pPr indent="0" lvl="0" marL="0" rtl="0" algn="l">
              <a:spcBef>
                <a:spcPts val="800"/>
              </a:spcBef>
              <a:spcAft>
                <a:spcPts val="0"/>
              </a:spcAft>
              <a:buNone/>
            </a:pPr>
            <a:r>
              <a:t/>
            </a:r>
            <a:endParaRPr b="1" sz="1500"/>
          </a:p>
        </p:txBody>
      </p:sp>
      <p:pic>
        <p:nvPicPr>
          <p:cNvPr id="281" name="Google Shape;281;p38"/>
          <p:cNvPicPr preferRelativeResize="0"/>
          <p:nvPr/>
        </p:nvPicPr>
        <p:blipFill>
          <a:blip r:embed="rId3">
            <a:alphaModFix/>
          </a:blip>
          <a:stretch>
            <a:fillRect/>
          </a:stretch>
        </p:blipFill>
        <p:spPr>
          <a:xfrm>
            <a:off x="1691900" y="2356372"/>
            <a:ext cx="5760200" cy="1474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1"/>
          <p:cNvSpPr txBox="1"/>
          <p:nvPr>
            <p:ph type="title"/>
          </p:nvPr>
        </p:nvSpPr>
        <p:spPr>
          <a:xfrm>
            <a:off x="633845" y="274320"/>
            <a:ext cx="7084200" cy="619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Introduction</a:t>
            </a:r>
            <a:endParaRPr/>
          </a:p>
        </p:txBody>
      </p:sp>
      <p:sp>
        <p:nvSpPr>
          <p:cNvPr id="182" name="Google Shape;182;p21"/>
          <p:cNvSpPr txBox="1"/>
          <p:nvPr>
            <p:ph idx="1" type="body"/>
          </p:nvPr>
        </p:nvSpPr>
        <p:spPr>
          <a:xfrm>
            <a:off x="633845" y="1035887"/>
            <a:ext cx="7886700" cy="35994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b="1" lang="en"/>
              <a:t>VisionPulse</a:t>
            </a:r>
            <a:r>
              <a:rPr lang="en"/>
              <a:t>: Revolutionizing Education for Visually Impaired Students</a:t>
            </a:r>
            <a:endParaRPr/>
          </a:p>
          <a:p>
            <a:pPr indent="0" lvl="0" marL="0" rtl="0" algn="l">
              <a:spcBef>
                <a:spcPts val="800"/>
              </a:spcBef>
              <a:spcAft>
                <a:spcPts val="0"/>
              </a:spcAft>
              <a:buNone/>
            </a:pPr>
            <a:r>
              <a:t/>
            </a:r>
            <a:endParaRPr/>
          </a:p>
          <a:p>
            <a:pPr indent="-298450" lvl="0" marL="457200" rtl="0" algn="l">
              <a:lnSpc>
                <a:spcPct val="115000"/>
              </a:lnSpc>
              <a:spcBef>
                <a:spcPts val="800"/>
              </a:spcBef>
              <a:spcAft>
                <a:spcPts val="0"/>
              </a:spcAft>
              <a:buSzPts val="1100"/>
              <a:buFont typeface="Arial"/>
              <a:buAutoNum type="arabicPeriod"/>
            </a:pPr>
            <a:r>
              <a:rPr b="1" lang="en" sz="1100">
                <a:latin typeface="Arial"/>
                <a:ea typeface="Arial"/>
                <a:cs typeface="Arial"/>
                <a:sym typeface="Arial"/>
              </a:rPr>
              <a:t>Innovative Solution</a:t>
            </a:r>
            <a:r>
              <a:rPr lang="en" sz="1100">
                <a:latin typeface="Arial"/>
                <a:ea typeface="Arial"/>
                <a:cs typeface="Arial"/>
                <a:sym typeface="Arial"/>
              </a:rPr>
              <a:t> designed to support visually impaired students at IIIT Delhi.</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AutoNum type="arabicPeriod"/>
            </a:pPr>
            <a:r>
              <a:rPr lang="en" sz="1100">
                <a:latin typeface="Arial"/>
                <a:ea typeface="Arial"/>
                <a:cs typeface="Arial"/>
                <a:sym typeface="Arial"/>
              </a:rPr>
              <a:t>Leverages the power of </a:t>
            </a:r>
            <a:r>
              <a:rPr b="1" lang="en" sz="1100">
                <a:latin typeface="Arial"/>
                <a:ea typeface="Arial"/>
                <a:cs typeface="Arial"/>
                <a:sym typeface="Arial"/>
              </a:rPr>
              <a:t>Computer Vision</a:t>
            </a:r>
            <a:r>
              <a:rPr lang="en" sz="1100">
                <a:latin typeface="Arial"/>
                <a:ea typeface="Arial"/>
                <a:cs typeface="Arial"/>
                <a:sym typeface="Arial"/>
              </a:rPr>
              <a:t> and </a:t>
            </a:r>
            <a:r>
              <a:rPr b="1" lang="en" sz="1100">
                <a:latin typeface="Arial"/>
                <a:ea typeface="Arial"/>
                <a:cs typeface="Arial"/>
                <a:sym typeface="Arial"/>
              </a:rPr>
              <a:t>Natural Language Processing</a:t>
            </a:r>
            <a:r>
              <a:rPr lang="en" sz="1100">
                <a:latin typeface="Arial"/>
                <a:ea typeface="Arial"/>
                <a:cs typeface="Arial"/>
                <a:sym typeface="Arial"/>
              </a:rPr>
              <a:t> to develop a </a:t>
            </a:r>
            <a:r>
              <a:rPr b="1" lang="en" sz="1100">
                <a:latin typeface="Arial"/>
                <a:ea typeface="Arial"/>
                <a:cs typeface="Arial"/>
                <a:sym typeface="Arial"/>
              </a:rPr>
              <a:t>Large Multi-Modal (LMM)</a:t>
            </a:r>
            <a:r>
              <a:rPr lang="en" sz="1100">
                <a:latin typeface="Arial"/>
                <a:ea typeface="Arial"/>
                <a:cs typeface="Arial"/>
                <a:sym typeface="Arial"/>
              </a:rPr>
              <a:t> system.</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AutoNum type="arabicPeriod"/>
            </a:pPr>
            <a:r>
              <a:rPr b="1" lang="en" sz="1100">
                <a:latin typeface="Arial"/>
                <a:ea typeface="Arial"/>
                <a:cs typeface="Arial"/>
                <a:sym typeface="Arial"/>
              </a:rPr>
              <a:t>Context-aware assistance</a:t>
            </a:r>
            <a:r>
              <a:rPr lang="en" sz="1100">
                <a:latin typeface="Arial"/>
                <a:ea typeface="Arial"/>
                <a:cs typeface="Arial"/>
                <a:sym typeface="Arial"/>
              </a:rPr>
              <a:t> for seamless navigation and interaction within the campus.</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AutoNum type="arabicPeriod"/>
            </a:pPr>
            <a:r>
              <a:rPr lang="en" sz="1100">
                <a:latin typeface="Arial"/>
                <a:ea typeface="Arial"/>
                <a:cs typeface="Arial"/>
                <a:sym typeface="Arial"/>
              </a:rPr>
              <a:t>Tailored to enhance </a:t>
            </a:r>
            <a:r>
              <a:rPr b="1" lang="en" sz="1100">
                <a:latin typeface="Arial"/>
                <a:ea typeface="Arial"/>
                <a:cs typeface="Arial"/>
                <a:sym typeface="Arial"/>
              </a:rPr>
              <a:t>independent mobility</a:t>
            </a:r>
            <a:r>
              <a:rPr lang="en" sz="1100">
                <a:latin typeface="Arial"/>
                <a:ea typeface="Arial"/>
                <a:cs typeface="Arial"/>
                <a:sym typeface="Arial"/>
              </a:rPr>
              <a:t>, interaction with </a:t>
            </a:r>
            <a:r>
              <a:rPr b="1" lang="en" sz="1100">
                <a:latin typeface="Arial"/>
                <a:ea typeface="Arial"/>
                <a:cs typeface="Arial"/>
                <a:sym typeface="Arial"/>
              </a:rPr>
              <a:t>peers</a:t>
            </a:r>
            <a:r>
              <a:rPr lang="en" sz="1100">
                <a:latin typeface="Arial"/>
                <a:ea typeface="Arial"/>
                <a:cs typeface="Arial"/>
                <a:sym typeface="Arial"/>
              </a:rPr>
              <a:t>, and engagement with </a:t>
            </a:r>
            <a:r>
              <a:rPr b="1" lang="en" sz="1100">
                <a:latin typeface="Arial"/>
                <a:ea typeface="Arial"/>
                <a:cs typeface="Arial"/>
                <a:sym typeface="Arial"/>
              </a:rPr>
              <a:t>educational resources</a:t>
            </a:r>
            <a:r>
              <a:rPr lang="en" sz="1100">
                <a:latin typeface="Arial"/>
                <a:ea typeface="Arial"/>
                <a:cs typeface="Arial"/>
                <a:sym typeface="Arial"/>
              </a:rPr>
              <a:t>.</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AutoNum type="arabicPeriod"/>
            </a:pPr>
            <a:r>
              <a:rPr lang="en" sz="1100">
                <a:latin typeface="Arial"/>
                <a:ea typeface="Arial"/>
                <a:cs typeface="Arial"/>
                <a:sym typeface="Arial"/>
              </a:rPr>
              <a:t>Bridges the gap in the educational experience by providing </a:t>
            </a:r>
            <a:r>
              <a:rPr b="1" lang="en" sz="1100">
                <a:latin typeface="Arial"/>
                <a:ea typeface="Arial"/>
                <a:cs typeface="Arial"/>
                <a:sym typeface="Arial"/>
              </a:rPr>
              <a:t>real-time support</a:t>
            </a:r>
            <a:r>
              <a:rPr lang="en" sz="1100">
                <a:latin typeface="Arial"/>
                <a:ea typeface="Arial"/>
                <a:cs typeface="Arial"/>
                <a:sym typeface="Arial"/>
              </a:rPr>
              <a:t> for lectures, study materials, and campus activities.</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AutoNum type="arabicPeriod"/>
            </a:pPr>
            <a:r>
              <a:rPr lang="en" sz="1100">
                <a:latin typeface="Arial"/>
                <a:ea typeface="Arial"/>
                <a:cs typeface="Arial"/>
                <a:sym typeface="Arial"/>
              </a:rPr>
              <a:t>Aims to foster an </a:t>
            </a:r>
            <a:r>
              <a:rPr b="1" lang="en" sz="1100">
                <a:latin typeface="Arial"/>
                <a:ea typeface="Arial"/>
                <a:cs typeface="Arial"/>
                <a:sym typeface="Arial"/>
              </a:rPr>
              <a:t>inclusive environment</a:t>
            </a:r>
            <a:r>
              <a:rPr lang="en" sz="1100">
                <a:latin typeface="Arial"/>
                <a:ea typeface="Arial"/>
                <a:cs typeface="Arial"/>
                <a:sym typeface="Arial"/>
              </a:rPr>
              <a:t>, making learning and social integration smoother for visually impaired students.</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AutoNum type="arabicPeriod"/>
            </a:pPr>
            <a:r>
              <a:rPr b="1" lang="en" sz="1100">
                <a:latin typeface="Arial"/>
                <a:ea typeface="Arial"/>
                <a:cs typeface="Arial"/>
                <a:sym typeface="Arial"/>
              </a:rPr>
              <a:t>Campus-specific customization</a:t>
            </a:r>
            <a:r>
              <a:rPr lang="en" sz="1100">
                <a:latin typeface="Arial"/>
                <a:ea typeface="Arial"/>
                <a:cs typeface="Arial"/>
                <a:sym typeface="Arial"/>
              </a:rPr>
              <a:t>, designed to adapt to the unique challenges of a university setting.</a:t>
            </a:r>
            <a:endParaRPr sz="1100">
              <a:latin typeface="Arial"/>
              <a:ea typeface="Arial"/>
              <a:cs typeface="Arial"/>
              <a:sym typeface="Arial"/>
            </a:endParaRPr>
          </a:p>
          <a:p>
            <a:pPr indent="0" lvl="0" marL="0" rtl="0" algn="l">
              <a:spcBef>
                <a:spcPts val="800"/>
              </a:spcBef>
              <a:spcAft>
                <a:spcPts val="0"/>
              </a:spcAft>
              <a:buNone/>
            </a:pPr>
            <a:r>
              <a:t/>
            </a:r>
            <a:endParaRPr/>
          </a:p>
          <a:p>
            <a:pPr indent="0" lvl="0" marL="0" rtl="0" algn="l">
              <a:spcBef>
                <a:spcPts val="800"/>
              </a:spcBef>
              <a:spcAft>
                <a:spcPts val="0"/>
              </a:spcAft>
              <a:buClr>
                <a:schemeClr val="dk1"/>
              </a:buClr>
              <a:buSzPts val="1100"/>
              <a:buFont typeface="Arial"/>
              <a:buNone/>
            </a:pPr>
            <a:r>
              <a:t/>
            </a:r>
            <a:endParaRPr/>
          </a:p>
          <a:p>
            <a:pPr indent="0" lvl="0" marL="0" rtl="0" algn="l">
              <a:spcBef>
                <a:spcPts val="800"/>
              </a:spcBef>
              <a:spcAft>
                <a:spcPts val="0"/>
              </a:spcAft>
              <a:buNone/>
            </a:pPr>
            <a:r>
              <a:t/>
            </a:r>
            <a:endParaRPr/>
          </a:p>
          <a:p>
            <a:pPr indent="0" lvl="0" marL="0" rtl="0" algn="l">
              <a:spcBef>
                <a:spcPts val="80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9"/>
          <p:cNvSpPr txBox="1"/>
          <p:nvPr>
            <p:ph type="title"/>
          </p:nvPr>
        </p:nvSpPr>
        <p:spPr>
          <a:xfrm>
            <a:off x="633845" y="274320"/>
            <a:ext cx="7084200" cy="619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sz="2900"/>
              <a:t>Research Paper 9: Metric</a:t>
            </a:r>
            <a:endParaRPr sz="2900">
              <a:solidFill>
                <a:srgbClr val="3EADA7"/>
              </a:solidFill>
            </a:endParaRPr>
          </a:p>
        </p:txBody>
      </p:sp>
      <p:sp>
        <p:nvSpPr>
          <p:cNvPr id="287" name="Google Shape;287;p39"/>
          <p:cNvSpPr txBox="1"/>
          <p:nvPr>
            <p:ph idx="1" type="body"/>
          </p:nvPr>
        </p:nvSpPr>
        <p:spPr>
          <a:xfrm>
            <a:off x="633845" y="1035887"/>
            <a:ext cx="7886700" cy="35994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b="1" lang="en" sz="1500">
                <a:solidFill>
                  <a:srgbClr val="3DACA7"/>
                </a:solidFill>
              </a:rPr>
              <a:t>TITLE</a:t>
            </a:r>
            <a:r>
              <a:rPr lang="en" sz="1500"/>
              <a:t>: A Multi-World Approach to Question Answering about Real-World Scenes based on Uncertain Input</a:t>
            </a:r>
            <a:endParaRPr sz="1500"/>
          </a:p>
          <a:p>
            <a:pPr indent="0" lvl="0" marL="0" rtl="0" algn="l">
              <a:spcBef>
                <a:spcPts val="800"/>
              </a:spcBef>
              <a:spcAft>
                <a:spcPts val="0"/>
              </a:spcAft>
              <a:buNone/>
            </a:pPr>
            <a:r>
              <a:t/>
            </a:r>
            <a:endParaRPr sz="1500"/>
          </a:p>
          <a:p>
            <a:pPr indent="0" lvl="0" marL="0" rtl="0" algn="l">
              <a:spcBef>
                <a:spcPts val="800"/>
              </a:spcBef>
              <a:spcAft>
                <a:spcPts val="0"/>
              </a:spcAft>
              <a:buNone/>
            </a:pPr>
            <a:r>
              <a:rPr b="1" lang="en" sz="1500">
                <a:solidFill>
                  <a:srgbClr val="3EADA7"/>
                </a:solidFill>
              </a:rPr>
              <a:t>EXPLANATION</a:t>
            </a:r>
            <a:r>
              <a:rPr b="1" lang="en" sz="1500"/>
              <a:t>: </a:t>
            </a:r>
            <a:r>
              <a:rPr lang="en" sz="1500"/>
              <a:t>The study provided a new metric for evaluation VQA task named Wu-Palmer Similarity Score (WUPS Score). WUPS calculates the similarity between two words based on their longest common subsequence in the taxonomy tree. The WUPS score allows flexible evaluation of object recognition and scene understanding. In real-world environments, objects with semantically similar categories (e.g., "bench" vs. "seat") can receive partial credit, improving usability. </a:t>
            </a:r>
            <a:endParaRPr sz="1500"/>
          </a:p>
          <a:p>
            <a:pPr indent="0" lvl="0" marL="0" rtl="0" algn="l">
              <a:spcBef>
                <a:spcPts val="800"/>
              </a:spcBef>
              <a:spcAft>
                <a:spcPts val="0"/>
              </a:spcAft>
              <a:buNone/>
            </a:pPr>
            <a:r>
              <a:t/>
            </a:r>
            <a:endParaRPr sz="1500"/>
          </a:p>
          <a:p>
            <a:pPr indent="0" lvl="0" marL="0" rtl="0" algn="l">
              <a:spcBef>
                <a:spcPts val="800"/>
              </a:spcBef>
              <a:spcAft>
                <a:spcPts val="0"/>
              </a:spcAft>
              <a:buNone/>
            </a:pPr>
            <a:r>
              <a:rPr b="1" lang="en" sz="1500">
                <a:solidFill>
                  <a:srgbClr val="3EADA7"/>
                </a:solidFill>
              </a:rPr>
              <a:t>REFERENCES</a:t>
            </a:r>
            <a:r>
              <a:rPr b="1" lang="en" sz="1500"/>
              <a:t>: </a:t>
            </a:r>
            <a:r>
              <a:rPr lang="en" sz="1500"/>
              <a:t>Mateusz Malinowski and Mario Fritz. 2014. A multi-world approach to question answering about real-world scenes based on uncertain input. Advances in neural information processing systems 27 (2014).</a:t>
            </a:r>
            <a:endParaRPr sz="15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0"/>
          <p:cNvSpPr txBox="1"/>
          <p:nvPr>
            <p:ph type="title"/>
          </p:nvPr>
        </p:nvSpPr>
        <p:spPr>
          <a:xfrm>
            <a:off x="633845" y="274320"/>
            <a:ext cx="7084200" cy="619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sz="2900"/>
              <a:t>Research Paper 10: Metric</a:t>
            </a:r>
            <a:endParaRPr sz="2900">
              <a:solidFill>
                <a:srgbClr val="3EADA7"/>
              </a:solidFill>
            </a:endParaRPr>
          </a:p>
        </p:txBody>
      </p:sp>
      <p:sp>
        <p:nvSpPr>
          <p:cNvPr id="293" name="Google Shape;293;p40"/>
          <p:cNvSpPr txBox="1"/>
          <p:nvPr>
            <p:ph idx="1" type="body"/>
          </p:nvPr>
        </p:nvSpPr>
        <p:spPr>
          <a:xfrm>
            <a:off x="633845" y="1035887"/>
            <a:ext cx="7886700" cy="35994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b="1" lang="en" sz="1500">
                <a:solidFill>
                  <a:srgbClr val="3DACA7"/>
                </a:solidFill>
              </a:rPr>
              <a:t>TITLE</a:t>
            </a:r>
            <a:r>
              <a:rPr lang="en" sz="1500"/>
              <a:t>: </a:t>
            </a:r>
            <a:r>
              <a:rPr lang="en" sz="1500">
                <a:highlight>
                  <a:srgbClr val="FFFFFF"/>
                </a:highlight>
              </a:rPr>
              <a:t>Improving Automatic VQA Evaluation Using Large Language Models</a:t>
            </a:r>
            <a:endParaRPr sz="1500"/>
          </a:p>
          <a:p>
            <a:pPr indent="0" lvl="0" marL="0" rtl="0" algn="l">
              <a:spcBef>
                <a:spcPts val="800"/>
              </a:spcBef>
              <a:spcAft>
                <a:spcPts val="0"/>
              </a:spcAft>
              <a:buNone/>
            </a:pPr>
            <a:r>
              <a:rPr b="1" lang="en" sz="1500">
                <a:solidFill>
                  <a:srgbClr val="3EADA7"/>
                </a:solidFill>
              </a:rPr>
              <a:t>EXPLANATION</a:t>
            </a:r>
            <a:r>
              <a:rPr b="1" lang="en" sz="1500"/>
              <a:t>:  </a:t>
            </a:r>
            <a:r>
              <a:rPr lang="en" sz="1500"/>
              <a:t>The study provides a novel technique for evaluating the VQA task named  LLM-Assisted VQA Evaluation (LAVE).  It uses LLMs like Flan-T5 and GPT to score candidate answers based on their semantic similarity to reference answers instead of using legacy techniques like VQA and soft VQA, outperforming traditional metrics like VQA Accuracy and BERTScore. The study shows that LAVE has higher correlation to human-based evaluation than BERTScore and VQA score. </a:t>
            </a:r>
            <a:endParaRPr sz="1500"/>
          </a:p>
          <a:p>
            <a:pPr indent="0" lvl="0" marL="0" rtl="0" algn="l">
              <a:spcBef>
                <a:spcPts val="800"/>
              </a:spcBef>
              <a:spcAft>
                <a:spcPts val="0"/>
              </a:spcAft>
              <a:buNone/>
            </a:pPr>
            <a:r>
              <a:t/>
            </a:r>
            <a:endParaRPr b="1" sz="1500">
              <a:solidFill>
                <a:srgbClr val="3EADA7"/>
              </a:solidFill>
            </a:endParaRPr>
          </a:p>
          <a:p>
            <a:pPr indent="0" lvl="0" marL="0" rtl="0" algn="l">
              <a:spcBef>
                <a:spcPts val="800"/>
              </a:spcBef>
              <a:spcAft>
                <a:spcPts val="0"/>
              </a:spcAft>
              <a:buNone/>
            </a:pPr>
            <a:r>
              <a:t/>
            </a:r>
            <a:endParaRPr b="1" sz="1500">
              <a:solidFill>
                <a:srgbClr val="3EADA7"/>
              </a:solidFill>
            </a:endParaRPr>
          </a:p>
          <a:p>
            <a:pPr indent="0" lvl="0" marL="0" rtl="0" algn="l">
              <a:spcBef>
                <a:spcPts val="800"/>
              </a:spcBef>
              <a:spcAft>
                <a:spcPts val="0"/>
              </a:spcAft>
              <a:buNone/>
            </a:pPr>
            <a:r>
              <a:t/>
            </a:r>
            <a:endParaRPr b="1" sz="1500">
              <a:solidFill>
                <a:srgbClr val="3EADA7"/>
              </a:solidFill>
            </a:endParaRPr>
          </a:p>
          <a:p>
            <a:pPr indent="0" lvl="0" marL="0" rtl="0" algn="l">
              <a:spcBef>
                <a:spcPts val="800"/>
              </a:spcBef>
              <a:spcAft>
                <a:spcPts val="0"/>
              </a:spcAft>
              <a:buNone/>
            </a:pPr>
            <a:r>
              <a:t/>
            </a:r>
            <a:endParaRPr b="1" sz="1500">
              <a:solidFill>
                <a:srgbClr val="3EADA7"/>
              </a:solidFill>
            </a:endParaRPr>
          </a:p>
          <a:p>
            <a:pPr indent="0" lvl="0" marL="0" rtl="0" algn="l">
              <a:spcBef>
                <a:spcPts val="800"/>
              </a:spcBef>
              <a:spcAft>
                <a:spcPts val="0"/>
              </a:spcAft>
              <a:buNone/>
            </a:pPr>
            <a:r>
              <a:t/>
            </a:r>
            <a:endParaRPr b="1" sz="1500">
              <a:solidFill>
                <a:srgbClr val="3EADA7"/>
              </a:solidFill>
            </a:endParaRPr>
          </a:p>
          <a:p>
            <a:pPr indent="0" lvl="0" marL="0" rtl="0" algn="l">
              <a:spcBef>
                <a:spcPts val="800"/>
              </a:spcBef>
              <a:spcAft>
                <a:spcPts val="0"/>
              </a:spcAft>
              <a:buNone/>
            </a:pPr>
            <a:r>
              <a:rPr b="1" lang="en" sz="1500">
                <a:solidFill>
                  <a:srgbClr val="3EADA7"/>
                </a:solidFill>
              </a:rPr>
              <a:t>REFERENCES</a:t>
            </a:r>
            <a:r>
              <a:rPr b="1" lang="en" sz="1500"/>
              <a:t>: </a:t>
            </a:r>
            <a:r>
              <a:rPr lang="en" sz="1500"/>
              <a:t>Mateusz Malinowski and Mario Fritz. 2014. A multi-world approach to question answering about real-world scenes based on uncertain input. Advances in neural information processing systems 27 (2014).</a:t>
            </a:r>
            <a:endParaRPr sz="1500"/>
          </a:p>
        </p:txBody>
      </p:sp>
      <p:pic>
        <p:nvPicPr>
          <p:cNvPr id="294" name="Google Shape;294;p40"/>
          <p:cNvPicPr preferRelativeResize="0"/>
          <p:nvPr/>
        </p:nvPicPr>
        <p:blipFill>
          <a:blip r:embed="rId3">
            <a:alphaModFix/>
          </a:blip>
          <a:stretch>
            <a:fillRect/>
          </a:stretch>
        </p:blipFill>
        <p:spPr>
          <a:xfrm>
            <a:off x="1430347" y="2705800"/>
            <a:ext cx="2721450" cy="1314550"/>
          </a:xfrm>
          <a:prstGeom prst="rect">
            <a:avLst/>
          </a:prstGeom>
          <a:noFill/>
          <a:ln>
            <a:noFill/>
          </a:ln>
        </p:spPr>
      </p:pic>
      <p:pic>
        <p:nvPicPr>
          <p:cNvPr id="295" name="Google Shape;295;p40"/>
          <p:cNvPicPr preferRelativeResize="0"/>
          <p:nvPr/>
        </p:nvPicPr>
        <p:blipFill>
          <a:blip r:embed="rId4">
            <a:alphaModFix/>
          </a:blip>
          <a:stretch>
            <a:fillRect/>
          </a:stretch>
        </p:blipFill>
        <p:spPr>
          <a:xfrm>
            <a:off x="4992600" y="2705800"/>
            <a:ext cx="2806362" cy="13145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1"/>
          <p:cNvSpPr txBox="1"/>
          <p:nvPr>
            <p:ph type="title"/>
          </p:nvPr>
        </p:nvSpPr>
        <p:spPr>
          <a:xfrm>
            <a:off x="633845" y="274320"/>
            <a:ext cx="7084200" cy="619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Data Charting - Explanation</a:t>
            </a:r>
            <a:endParaRPr/>
          </a:p>
        </p:txBody>
      </p:sp>
      <p:sp>
        <p:nvSpPr>
          <p:cNvPr id="301" name="Google Shape;301;p41"/>
          <p:cNvSpPr txBox="1"/>
          <p:nvPr>
            <p:ph idx="1" type="body"/>
          </p:nvPr>
        </p:nvSpPr>
        <p:spPr>
          <a:xfrm>
            <a:off x="633845" y="1035887"/>
            <a:ext cx="7886700" cy="35994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b="1" lang="en" sz="1200"/>
              <a:t>Data Charting</a:t>
            </a:r>
            <a:r>
              <a:rPr lang="en" sz="1200"/>
              <a:t> is diving deeper into the </a:t>
            </a:r>
            <a:r>
              <a:rPr b="1" lang="en" sz="1200"/>
              <a:t>details of the previous studies relevant to VisionPulse</a:t>
            </a:r>
            <a:r>
              <a:rPr lang="en" sz="1200"/>
              <a:t>, by incorporating</a:t>
            </a:r>
            <a:endParaRPr sz="1200"/>
          </a:p>
          <a:p>
            <a:pPr indent="0" lvl="0" marL="0" rtl="0" algn="l">
              <a:lnSpc>
                <a:spcPct val="115000"/>
              </a:lnSpc>
              <a:spcBef>
                <a:spcPts val="0"/>
              </a:spcBef>
              <a:spcAft>
                <a:spcPts val="0"/>
              </a:spcAft>
              <a:buClr>
                <a:schemeClr val="dk1"/>
              </a:buClr>
              <a:buSzPts val="1100"/>
              <a:buFont typeface="Arial"/>
              <a:buNone/>
            </a:pPr>
            <a:r>
              <a:rPr lang="en" sz="1200"/>
              <a:t>descriptive-analytical methods to organise into concrete structures and analyse them. The </a:t>
            </a:r>
            <a:r>
              <a:rPr b="1" lang="en" sz="1200"/>
              <a:t>primary objective</a:t>
            </a:r>
            <a:endParaRPr b="1" sz="1200"/>
          </a:p>
          <a:p>
            <a:pPr indent="0" lvl="0" marL="0" rtl="0" algn="l">
              <a:lnSpc>
                <a:spcPct val="115000"/>
              </a:lnSpc>
              <a:spcBef>
                <a:spcPts val="0"/>
              </a:spcBef>
              <a:spcAft>
                <a:spcPts val="0"/>
              </a:spcAft>
              <a:buClr>
                <a:schemeClr val="dk1"/>
              </a:buClr>
              <a:buSzPts val="1100"/>
              <a:buFont typeface="Arial"/>
              <a:buNone/>
            </a:pPr>
            <a:r>
              <a:rPr lang="en" sz="1200"/>
              <a:t>is to </a:t>
            </a:r>
            <a:r>
              <a:rPr b="1" lang="en" sz="1200"/>
              <a:t>define a mapping</a:t>
            </a:r>
            <a:r>
              <a:rPr lang="en" sz="1200"/>
              <a:t> that will aim to shed light </a:t>
            </a:r>
            <a:r>
              <a:rPr b="1" lang="en" sz="1200"/>
              <a:t>on the academic achievements in the AI-enhanced assistive</a:t>
            </a:r>
            <a:endParaRPr b="1" sz="1200"/>
          </a:p>
          <a:p>
            <a:pPr indent="0" lvl="0" marL="0" rtl="0" algn="l">
              <a:lnSpc>
                <a:spcPct val="115000"/>
              </a:lnSpc>
              <a:spcBef>
                <a:spcPts val="0"/>
              </a:spcBef>
              <a:spcAft>
                <a:spcPts val="0"/>
              </a:spcAft>
              <a:buClr>
                <a:schemeClr val="dk1"/>
              </a:buClr>
              <a:buSzPts val="1100"/>
              <a:buFont typeface="Arial"/>
              <a:buNone/>
            </a:pPr>
            <a:r>
              <a:rPr b="1" lang="en" sz="1200"/>
              <a:t>technologies for the visually challenged people</a:t>
            </a:r>
            <a:r>
              <a:rPr lang="en" sz="1200"/>
              <a:t> by</a:t>
            </a:r>
            <a:r>
              <a:rPr b="1" lang="en" sz="1200"/>
              <a:t> focusing on</a:t>
            </a:r>
            <a:r>
              <a:rPr lang="en" sz="1200"/>
              <a:t> essential domains related to our work, namely</a:t>
            </a:r>
            <a:endParaRPr sz="1200"/>
          </a:p>
          <a:p>
            <a:pPr indent="0" lvl="0" marL="0" rtl="0" algn="l">
              <a:lnSpc>
                <a:spcPct val="115000"/>
              </a:lnSpc>
              <a:spcBef>
                <a:spcPts val="0"/>
              </a:spcBef>
              <a:spcAft>
                <a:spcPts val="0"/>
              </a:spcAft>
              <a:buClr>
                <a:schemeClr val="dk1"/>
              </a:buClr>
              <a:buSzPts val="1100"/>
              <a:buFont typeface="Arial"/>
              <a:buNone/>
            </a:pPr>
            <a:r>
              <a:rPr b="1" lang="en" sz="1200"/>
              <a:t>object detection, facial recognition, multimodal interaction, speech-to-text and RAG (retrieval augmented</a:t>
            </a:r>
            <a:endParaRPr b="1" sz="1200"/>
          </a:p>
          <a:p>
            <a:pPr indent="0" lvl="0" marL="0" rtl="0" algn="l">
              <a:lnSpc>
                <a:spcPct val="115000"/>
              </a:lnSpc>
              <a:spcBef>
                <a:spcPts val="0"/>
              </a:spcBef>
              <a:spcAft>
                <a:spcPts val="0"/>
              </a:spcAft>
              <a:buNone/>
            </a:pPr>
            <a:r>
              <a:rPr b="1" lang="en" sz="1200"/>
              <a:t>generation)</a:t>
            </a:r>
            <a:r>
              <a:rPr lang="en" sz="1200"/>
              <a:t>.</a:t>
            </a:r>
            <a:endParaRPr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rPr lang="en" sz="1200"/>
              <a:t>It includes the following subsections:-&gt;</a:t>
            </a:r>
            <a:endParaRPr sz="1200"/>
          </a:p>
          <a:p>
            <a:pPr indent="-304800" lvl="0" marL="457200" rtl="0" algn="l">
              <a:lnSpc>
                <a:spcPct val="115000"/>
              </a:lnSpc>
              <a:spcBef>
                <a:spcPts val="0"/>
              </a:spcBef>
              <a:spcAft>
                <a:spcPts val="0"/>
              </a:spcAft>
              <a:buSzPts val="1200"/>
              <a:buAutoNum type="arabicPeriod"/>
            </a:pPr>
            <a:r>
              <a:rPr b="1" lang="en" sz="1200"/>
              <a:t>Descriptive-Analytical Method</a:t>
            </a:r>
            <a:endParaRPr b="1" sz="1200"/>
          </a:p>
          <a:p>
            <a:pPr indent="-304800" lvl="0" marL="457200" rtl="0" algn="l">
              <a:lnSpc>
                <a:spcPct val="115000"/>
              </a:lnSpc>
              <a:spcBef>
                <a:spcPts val="0"/>
              </a:spcBef>
              <a:spcAft>
                <a:spcPts val="0"/>
              </a:spcAft>
              <a:buSzPts val="1200"/>
              <a:buAutoNum type="arabicPeriod"/>
            </a:pPr>
            <a:r>
              <a:rPr b="1" lang="en" sz="1200"/>
              <a:t>Publication Year and Venue</a:t>
            </a:r>
            <a:endParaRPr b="1" sz="1200"/>
          </a:p>
          <a:p>
            <a:pPr indent="-304800" lvl="0" marL="457200" rtl="0" algn="l">
              <a:lnSpc>
                <a:spcPct val="115000"/>
              </a:lnSpc>
              <a:spcBef>
                <a:spcPts val="0"/>
              </a:spcBef>
              <a:spcAft>
                <a:spcPts val="0"/>
              </a:spcAft>
              <a:buSzPts val="1200"/>
              <a:buAutoNum type="arabicPeriod"/>
            </a:pPr>
            <a:r>
              <a:rPr b="1" lang="en" sz="1200"/>
              <a:t>Core Contributions and Relevance to VisionPulse</a:t>
            </a:r>
            <a:endParaRPr b="1" sz="1200"/>
          </a:p>
          <a:p>
            <a:pPr indent="-304800" lvl="0" marL="457200" rtl="0" algn="l">
              <a:lnSpc>
                <a:spcPct val="115000"/>
              </a:lnSpc>
              <a:spcBef>
                <a:spcPts val="0"/>
              </a:spcBef>
              <a:spcAft>
                <a:spcPts val="0"/>
              </a:spcAft>
              <a:buClr>
                <a:srgbClr val="3EADA7"/>
              </a:buClr>
              <a:buSzPts val="1200"/>
              <a:buAutoNum type="arabicPeriod"/>
            </a:pPr>
            <a:r>
              <a:rPr b="1" lang="en" sz="1200">
                <a:solidFill>
                  <a:srgbClr val="3EADA7"/>
                </a:solidFill>
              </a:rPr>
              <a:t>Taxonomy</a:t>
            </a:r>
            <a:endParaRPr b="1" sz="1200">
              <a:solidFill>
                <a:srgbClr val="3EADA7"/>
              </a:solidFill>
            </a:endParaRPr>
          </a:p>
          <a:p>
            <a:pPr indent="-304800" lvl="0" marL="457200" rtl="0" algn="l">
              <a:lnSpc>
                <a:spcPct val="115000"/>
              </a:lnSpc>
              <a:spcBef>
                <a:spcPts val="0"/>
              </a:spcBef>
              <a:spcAft>
                <a:spcPts val="0"/>
              </a:spcAft>
              <a:buSzPts val="1200"/>
              <a:buAutoNum type="arabicPeriod"/>
            </a:pPr>
            <a:r>
              <a:rPr b="1" lang="en" sz="1200"/>
              <a:t>Theoretical Saturation as a Stop Sign</a:t>
            </a:r>
            <a:endParaRPr b="1" sz="1200"/>
          </a:p>
          <a:p>
            <a:pPr indent="-304800" lvl="0" marL="457200" rtl="0" algn="l">
              <a:lnSpc>
                <a:spcPct val="115000"/>
              </a:lnSpc>
              <a:spcBef>
                <a:spcPts val="0"/>
              </a:spcBef>
              <a:spcAft>
                <a:spcPts val="0"/>
              </a:spcAft>
              <a:buSzPts val="1200"/>
              <a:buAutoNum type="arabicPeriod"/>
            </a:pPr>
            <a:r>
              <a:rPr b="1" lang="en" sz="1200"/>
              <a:t>Key Insights from Data Charting							</a:t>
            </a:r>
            <a:r>
              <a:rPr b="1" lang="en" sz="1200">
                <a:solidFill>
                  <a:srgbClr val="6AA84F"/>
                </a:solidFill>
              </a:rPr>
              <a:t> 		</a:t>
            </a:r>
            <a:endParaRPr b="1" sz="1200">
              <a:solidFill>
                <a:srgbClr val="6AA84F"/>
              </a:solidFill>
            </a:endParaRPr>
          </a:p>
          <a:p>
            <a:pPr indent="0" lvl="0" marL="0" rtl="0" algn="l">
              <a:lnSpc>
                <a:spcPct val="115000"/>
              </a:lnSpc>
              <a:spcBef>
                <a:spcPts val="0"/>
              </a:spcBef>
              <a:spcAft>
                <a:spcPts val="0"/>
              </a:spcAft>
              <a:buNone/>
            </a:pPr>
            <a:r>
              <a:rPr b="1" lang="en" sz="1200">
                <a:solidFill>
                  <a:srgbClr val="6AA84F"/>
                </a:solidFill>
              </a:rPr>
              <a:t>													</a:t>
            </a:r>
            <a:r>
              <a:rPr b="1" lang="en" sz="1200">
                <a:solidFill>
                  <a:srgbClr val="3EADA7"/>
                </a:solidFill>
              </a:rPr>
              <a:t>O - </a:t>
            </a:r>
            <a:r>
              <a:rPr b="1" lang="en" sz="1200"/>
              <a:t>Next Slide</a:t>
            </a:r>
            <a:endParaRPr sz="12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2"/>
          <p:cNvSpPr txBox="1"/>
          <p:nvPr>
            <p:ph type="title"/>
          </p:nvPr>
        </p:nvSpPr>
        <p:spPr>
          <a:xfrm>
            <a:off x="633845" y="274320"/>
            <a:ext cx="7084200" cy="619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Data Charting - Taxonomy</a:t>
            </a:r>
            <a:endParaRPr/>
          </a:p>
        </p:txBody>
      </p:sp>
      <p:sp>
        <p:nvSpPr>
          <p:cNvPr id="307" name="Google Shape;307;p42"/>
          <p:cNvSpPr txBox="1"/>
          <p:nvPr>
            <p:ph idx="1" type="body"/>
          </p:nvPr>
        </p:nvSpPr>
        <p:spPr>
          <a:xfrm>
            <a:off x="633845" y="1035887"/>
            <a:ext cx="7886700" cy="3599400"/>
          </a:xfrm>
          <a:prstGeom prst="rect">
            <a:avLst/>
          </a:prstGeom>
        </p:spPr>
        <p:txBody>
          <a:bodyPr anchorCtr="0" anchor="t" bIns="34275" lIns="68575" spcFirstLastPara="1" rIns="68575" wrap="square" tIns="34275">
            <a:noAutofit/>
          </a:bodyPr>
          <a:lstStyle/>
          <a:p>
            <a:pPr indent="0" lvl="0" marL="5486400" rtl="0" algn="l">
              <a:lnSpc>
                <a:spcPct val="115000"/>
              </a:lnSpc>
              <a:spcBef>
                <a:spcPts val="0"/>
              </a:spcBef>
              <a:spcAft>
                <a:spcPts val="0"/>
              </a:spcAft>
              <a:buNone/>
            </a:pPr>
            <a:r>
              <a:t/>
            </a:r>
            <a:endParaRPr sz="1200"/>
          </a:p>
          <a:p>
            <a:pPr indent="0" lvl="0" marL="5486400" rtl="0" algn="l">
              <a:lnSpc>
                <a:spcPct val="115000"/>
              </a:lnSpc>
              <a:spcBef>
                <a:spcPts val="0"/>
              </a:spcBef>
              <a:spcAft>
                <a:spcPts val="0"/>
              </a:spcAft>
              <a:buNone/>
            </a:pPr>
            <a:r>
              <a:t/>
            </a:r>
            <a:endParaRPr sz="1200"/>
          </a:p>
          <a:p>
            <a:pPr indent="0" lvl="0" marL="548640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t/>
            </a:r>
            <a:endParaRPr sz="1200"/>
          </a:p>
          <a:p>
            <a:pPr indent="0" lvl="0" marL="5486400" rtl="0" algn="l">
              <a:lnSpc>
                <a:spcPct val="115000"/>
              </a:lnSpc>
              <a:spcBef>
                <a:spcPts val="0"/>
              </a:spcBef>
              <a:spcAft>
                <a:spcPts val="0"/>
              </a:spcAft>
              <a:buNone/>
            </a:pPr>
            <a:r>
              <a:rPr lang="en" sz="1200"/>
              <a:t>A </a:t>
            </a:r>
            <a:r>
              <a:rPr b="1" lang="en" sz="1200"/>
              <a:t>Taxonomy </a:t>
            </a:r>
            <a:r>
              <a:rPr lang="en" sz="1200"/>
              <a:t>(taxonomical view) is used to group the research into different functional</a:t>
            </a:r>
            <a:endParaRPr sz="1200"/>
          </a:p>
          <a:p>
            <a:pPr indent="0" lvl="0" marL="5486400" rtl="0" algn="l">
              <a:lnSpc>
                <a:spcPct val="115000"/>
              </a:lnSpc>
              <a:spcBef>
                <a:spcPts val="0"/>
              </a:spcBef>
              <a:spcAft>
                <a:spcPts val="0"/>
              </a:spcAft>
              <a:buNone/>
            </a:pPr>
            <a:r>
              <a:rPr lang="en" sz="1200"/>
              <a:t>aspects of the </a:t>
            </a:r>
            <a:r>
              <a:rPr b="1" lang="en" sz="1200"/>
              <a:t>VisionPulse</a:t>
            </a:r>
            <a:r>
              <a:rPr lang="en" sz="1200"/>
              <a:t> project. The primary aim of the taxonomy is to identify which technologies address specific objectives and functionalities of the </a:t>
            </a:r>
            <a:r>
              <a:rPr b="1" lang="en" sz="1200"/>
              <a:t>VisionPulse</a:t>
            </a:r>
            <a:r>
              <a:rPr lang="en" sz="1200"/>
              <a:t> system.</a:t>
            </a:r>
            <a:endParaRPr sz="1200"/>
          </a:p>
          <a:p>
            <a:pPr indent="0" lvl="0" marL="0" rtl="0" algn="l">
              <a:lnSpc>
                <a:spcPct val="115000"/>
              </a:lnSpc>
              <a:spcBef>
                <a:spcPts val="0"/>
              </a:spcBef>
              <a:spcAft>
                <a:spcPts val="0"/>
              </a:spcAft>
              <a:buNone/>
            </a:pPr>
            <a:r>
              <a:t/>
            </a:r>
            <a:endParaRPr/>
          </a:p>
        </p:txBody>
      </p:sp>
      <p:pic>
        <p:nvPicPr>
          <p:cNvPr id="308" name="Google Shape;308;p42"/>
          <p:cNvPicPr preferRelativeResize="0"/>
          <p:nvPr/>
        </p:nvPicPr>
        <p:blipFill>
          <a:blip r:embed="rId3">
            <a:alphaModFix/>
          </a:blip>
          <a:stretch>
            <a:fillRect/>
          </a:stretch>
        </p:blipFill>
        <p:spPr>
          <a:xfrm>
            <a:off x="261875" y="933125"/>
            <a:ext cx="5909152" cy="41401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3"/>
          <p:cNvSpPr txBox="1"/>
          <p:nvPr>
            <p:ph type="title"/>
          </p:nvPr>
        </p:nvSpPr>
        <p:spPr>
          <a:xfrm>
            <a:off x="633845" y="274320"/>
            <a:ext cx="7084200" cy="619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Conclusion – Technology </a:t>
            </a:r>
            <a:endParaRPr/>
          </a:p>
        </p:txBody>
      </p:sp>
      <p:sp>
        <p:nvSpPr>
          <p:cNvPr id="314" name="Google Shape;314;p43"/>
          <p:cNvSpPr txBox="1"/>
          <p:nvPr>
            <p:ph idx="1" type="body"/>
          </p:nvPr>
        </p:nvSpPr>
        <p:spPr>
          <a:xfrm>
            <a:off x="633845" y="1035887"/>
            <a:ext cx="7886700" cy="3599400"/>
          </a:xfrm>
          <a:prstGeom prst="rect">
            <a:avLst/>
          </a:prstGeom>
        </p:spPr>
        <p:txBody>
          <a:bodyPr anchorCtr="0" anchor="t" bIns="34275" lIns="68575" spcFirstLastPara="1" rIns="68575" wrap="square" tIns="34275">
            <a:noAutofit/>
          </a:bodyPr>
          <a:lstStyle/>
          <a:p>
            <a:pPr indent="0" lvl="0" marL="0" rtl="0" algn="l">
              <a:lnSpc>
                <a:spcPct val="115000"/>
              </a:lnSpc>
              <a:spcBef>
                <a:spcPts val="1200"/>
              </a:spcBef>
              <a:spcAft>
                <a:spcPts val="0"/>
              </a:spcAft>
              <a:buClr>
                <a:schemeClr val="dk1"/>
              </a:buClr>
              <a:buSzPts val="1100"/>
              <a:buFont typeface="Arial"/>
              <a:buNone/>
            </a:pPr>
            <a:r>
              <a:rPr lang="en" sz="1200">
                <a:latin typeface="Arial"/>
                <a:ea typeface="Arial"/>
                <a:cs typeface="Arial"/>
                <a:sym typeface="Arial"/>
              </a:rPr>
              <a:t>Survey helped us oncover the themes under the overarching domains of NLP, CV, Speech Processing </a:t>
            </a:r>
            <a:br>
              <a:rPr lang="en" sz="1200">
                <a:latin typeface="Arial"/>
                <a:ea typeface="Arial"/>
                <a:cs typeface="Arial"/>
                <a:sym typeface="Arial"/>
              </a:rPr>
            </a:br>
            <a:r>
              <a:rPr lang="en" sz="1200">
                <a:latin typeface="Arial"/>
                <a:ea typeface="Arial"/>
                <a:cs typeface="Arial"/>
                <a:sym typeface="Arial"/>
              </a:rPr>
              <a:t>And uncovered specific </a:t>
            </a:r>
            <a:r>
              <a:rPr lang="en" sz="1200">
                <a:latin typeface="Arial"/>
                <a:ea typeface="Arial"/>
                <a:cs typeface="Arial"/>
                <a:sym typeface="Arial"/>
              </a:rPr>
              <a:t>techniques to tackle the problems.</a:t>
            </a:r>
            <a:endParaRPr sz="1200">
              <a:latin typeface="Arial"/>
              <a:ea typeface="Arial"/>
              <a:cs typeface="Arial"/>
              <a:sym typeface="Arial"/>
            </a:endParaRPr>
          </a:p>
          <a:p>
            <a:pPr indent="-311150" lvl="0" marL="457200" rtl="0" algn="l">
              <a:lnSpc>
                <a:spcPct val="115000"/>
              </a:lnSpc>
              <a:spcBef>
                <a:spcPts val="1200"/>
              </a:spcBef>
              <a:spcAft>
                <a:spcPts val="0"/>
              </a:spcAft>
              <a:buSzPts val="1300"/>
              <a:buFont typeface="Arial"/>
              <a:buChar char="●"/>
            </a:pPr>
            <a:r>
              <a:rPr b="1" lang="en" sz="1300">
                <a:latin typeface="Arial"/>
                <a:ea typeface="Arial"/>
                <a:cs typeface="Arial"/>
                <a:sym typeface="Arial"/>
              </a:rPr>
              <a:t>Core Technologies:</a:t>
            </a:r>
            <a:endParaRPr b="1" sz="1300">
              <a:latin typeface="Arial"/>
              <a:ea typeface="Arial"/>
              <a:cs typeface="Arial"/>
              <a:sym typeface="Arial"/>
            </a:endParaRPr>
          </a:p>
          <a:p>
            <a:pPr indent="-304800" lvl="1" marL="914400" rtl="0" algn="l">
              <a:lnSpc>
                <a:spcPct val="115000"/>
              </a:lnSpc>
              <a:spcBef>
                <a:spcPts val="0"/>
              </a:spcBef>
              <a:spcAft>
                <a:spcPts val="0"/>
              </a:spcAft>
              <a:buSzPts val="1200"/>
              <a:buFont typeface="Arial"/>
              <a:buChar char="○"/>
            </a:pPr>
            <a:r>
              <a:rPr lang="en" sz="1200">
                <a:latin typeface="Arial"/>
                <a:ea typeface="Arial"/>
                <a:cs typeface="Arial"/>
                <a:sym typeface="Arial"/>
              </a:rPr>
              <a:t>Computer Vision (CV), Natural Language Processing (NLP), Speech Processing are foundational to VisionPulse.</a:t>
            </a:r>
            <a:endParaRPr sz="1200">
              <a:latin typeface="Arial"/>
              <a:ea typeface="Arial"/>
              <a:cs typeface="Arial"/>
              <a:sym typeface="Arial"/>
            </a:endParaRPr>
          </a:p>
          <a:p>
            <a:pPr indent="-304800" lvl="1" marL="914400" rtl="0" algn="l">
              <a:lnSpc>
                <a:spcPct val="115000"/>
              </a:lnSpc>
              <a:spcBef>
                <a:spcPts val="0"/>
              </a:spcBef>
              <a:spcAft>
                <a:spcPts val="0"/>
              </a:spcAft>
              <a:buSzPts val="1200"/>
              <a:buFont typeface="Arial"/>
              <a:buChar char="○"/>
            </a:pPr>
            <a:r>
              <a:rPr lang="en" sz="1200">
                <a:latin typeface="Arial"/>
                <a:ea typeface="Arial"/>
                <a:cs typeface="Arial"/>
                <a:sym typeface="Arial"/>
              </a:rPr>
              <a:t>Object detection with YOLO, </a:t>
            </a:r>
            <a:endParaRPr sz="1200">
              <a:latin typeface="Arial"/>
              <a:ea typeface="Arial"/>
              <a:cs typeface="Arial"/>
              <a:sym typeface="Arial"/>
            </a:endParaRPr>
          </a:p>
          <a:p>
            <a:pPr indent="-304800" lvl="1" marL="914400" rtl="0" algn="l">
              <a:lnSpc>
                <a:spcPct val="115000"/>
              </a:lnSpc>
              <a:spcBef>
                <a:spcPts val="0"/>
              </a:spcBef>
              <a:spcAft>
                <a:spcPts val="0"/>
              </a:spcAft>
              <a:buSzPts val="1200"/>
              <a:buFont typeface="Arial"/>
              <a:buChar char="○"/>
            </a:pPr>
            <a:r>
              <a:rPr lang="en" sz="1200">
                <a:latin typeface="Arial"/>
                <a:ea typeface="Arial"/>
                <a:cs typeface="Arial"/>
                <a:sym typeface="Arial"/>
              </a:rPr>
              <a:t>VQA multimodal understanding with BLIP and PaLI, </a:t>
            </a:r>
            <a:endParaRPr sz="1200">
              <a:latin typeface="Arial"/>
              <a:ea typeface="Arial"/>
              <a:cs typeface="Arial"/>
              <a:sym typeface="Arial"/>
            </a:endParaRPr>
          </a:p>
          <a:p>
            <a:pPr indent="-304800" lvl="1" marL="914400" rtl="0" algn="l">
              <a:lnSpc>
                <a:spcPct val="115000"/>
              </a:lnSpc>
              <a:spcBef>
                <a:spcPts val="0"/>
              </a:spcBef>
              <a:spcAft>
                <a:spcPts val="0"/>
              </a:spcAft>
              <a:buSzPts val="1200"/>
              <a:buFont typeface="Arial"/>
              <a:buChar char="○"/>
            </a:pPr>
            <a:r>
              <a:rPr lang="en" sz="1200">
                <a:latin typeface="Arial"/>
                <a:ea typeface="Arial"/>
                <a:cs typeface="Arial"/>
                <a:sym typeface="Arial"/>
              </a:rPr>
              <a:t>Speech recognition with Whisper</a:t>
            </a:r>
            <a:endParaRPr sz="1200">
              <a:latin typeface="Arial"/>
              <a:ea typeface="Arial"/>
              <a:cs typeface="Arial"/>
              <a:sym typeface="Arial"/>
            </a:endParaRPr>
          </a:p>
          <a:p>
            <a:pPr indent="-304800" lvl="1" marL="914400" rtl="0" algn="l">
              <a:lnSpc>
                <a:spcPct val="115000"/>
              </a:lnSpc>
              <a:spcBef>
                <a:spcPts val="0"/>
              </a:spcBef>
              <a:spcAft>
                <a:spcPts val="0"/>
              </a:spcAft>
              <a:buSzPts val="1200"/>
              <a:buFont typeface="Arial"/>
              <a:buChar char="○"/>
            </a:pPr>
            <a:r>
              <a:rPr lang="en" sz="1200">
                <a:latin typeface="Arial"/>
                <a:ea typeface="Arial"/>
                <a:cs typeface="Arial"/>
                <a:sym typeface="Arial"/>
              </a:rPr>
              <a:t>Retrieval-Augmented Generation (RAG) shows promise for contextually aware responses and using previous and common (institution) or personal context.</a:t>
            </a:r>
            <a:br>
              <a:rPr lang="en" sz="1200">
                <a:latin typeface="Arial"/>
                <a:ea typeface="Arial"/>
                <a:cs typeface="Arial"/>
                <a:sym typeface="Arial"/>
              </a:rPr>
            </a:br>
            <a:endParaRPr sz="1200">
              <a:latin typeface="Arial"/>
              <a:ea typeface="Arial"/>
              <a:cs typeface="Arial"/>
              <a:sym typeface="Arial"/>
            </a:endParaRPr>
          </a:p>
          <a:p>
            <a:pPr indent="-311150" lvl="0" marL="457200" rtl="0" algn="l">
              <a:lnSpc>
                <a:spcPct val="115000"/>
              </a:lnSpc>
              <a:spcBef>
                <a:spcPts val="0"/>
              </a:spcBef>
              <a:spcAft>
                <a:spcPts val="0"/>
              </a:spcAft>
              <a:buSzPts val="1300"/>
              <a:buFont typeface="Arial"/>
              <a:buChar char="●"/>
            </a:pPr>
            <a:r>
              <a:rPr b="1" lang="en" sz="1300">
                <a:latin typeface="Arial"/>
                <a:ea typeface="Arial"/>
                <a:cs typeface="Arial"/>
                <a:sym typeface="Arial"/>
              </a:rPr>
              <a:t>Current Assistive Technologies:</a:t>
            </a:r>
            <a:endParaRPr b="1" sz="1300">
              <a:latin typeface="Arial"/>
              <a:ea typeface="Arial"/>
              <a:cs typeface="Arial"/>
              <a:sym typeface="Arial"/>
            </a:endParaRPr>
          </a:p>
          <a:p>
            <a:pPr indent="-304800" lvl="1" marL="914400" rtl="0" algn="l">
              <a:lnSpc>
                <a:spcPct val="115000"/>
              </a:lnSpc>
              <a:spcBef>
                <a:spcPts val="0"/>
              </a:spcBef>
              <a:spcAft>
                <a:spcPts val="0"/>
              </a:spcAft>
              <a:buSzPts val="1200"/>
              <a:buFont typeface="Arial"/>
              <a:buChar char="○"/>
            </a:pPr>
            <a:r>
              <a:rPr lang="en" sz="1200">
                <a:latin typeface="Arial"/>
                <a:ea typeface="Arial"/>
                <a:cs typeface="Arial"/>
                <a:sym typeface="Arial"/>
              </a:rPr>
              <a:t>Products like Seeing AI, NavCog, and Envision Glasses highlighted the potential of using similar tools to improve accessibility.</a:t>
            </a:r>
            <a:endParaRPr sz="19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4"/>
          <p:cNvSpPr txBox="1"/>
          <p:nvPr>
            <p:ph type="title"/>
          </p:nvPr>
        </p:nvSpPr>
        <p:spPr>
          <a:xfrm>
            <a:off x="633845" y="274320"/>
            <a:ext cx="7084200" cy="619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Conclusion – Approach</a:t>
            </a:r>
            <a:endParaRPr/>
          </a:p>
        </p:txBody>
      </p:sp>
      <p:graphicFrame>
        <p:nvGraphicFramePr>
          <p:cNvPr id="320" name="Google Shape;320;p44"/>
          <p:cNvGraphicFramePr/>
          <p:nvPr/>
        </p:nvGraphicFramePr>
        <p:xfrm>
          <a:off x="952500" y="1047750"/>
          <a:ext cx="3000000" cy="3000000"/>
        </p:xfrm>
        <a:graphic>
          <a:graphicData uri="http://schemas.openxmlformats.org/drawingml/2006/table">
            <a:tbl>
              <a:tblPr>
                <a:noFill/>
                <a:tableStyleId>{203DC359-D5BB-4DB1-9FF0-13954E3FA1C2}</a:tableStyleId>
              </a:tblPr>
              <a:tblGrid>
                <a:gridCol w="4420225"/>
                <a:gridCol w="2818775"/>
              </a:tblGrid>
              <a:tr h="381000">
                <a:tc>
                  <a:txBody>
                    <a:bodyPr/>
                    <a:lstStyle/>
                    <a:p>
                      <a:pPr indent="0" lvl="0" marL="0" rtl="0" algn="l">
                        <a:spcBef>
                          <a:spcPts val="0"/>
                        </a:spcBef>
                        <a:spcAft>
                          <a:spcPts val="0"/>
                        </a:spcAft>
                        <a:buNone/>
                      </a:pPr>
                      <a:r>
                        <a:rPr b="1" lang="en" sz="1000"/>
                        <a:t>Problem</a:t>
                      </a:r>
                      <a:endParaRPr b="1"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b="1" lang="en" sz="1000"/>
                        <a:t>Technology</a:t>
                      </a:r>
                      <a:endParaRPr b="1"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2"/>
                    </a:solidFill>
                  </a:tcPr>
                </a:tc>
              </a:tr>
              <a:tr h="381000">
                <a:tc>
                  <a:txBody>
                    <a:bodyPr/>
                    <a:lstStyle/>
                    <a:p>
                      <a:pPr indent="0" lvl="0" marL="0" rtl="0" algn="l">
                        <a:lnSpc>
                          <a:spcPct val="115000"/>
                        </a:lnSpc>
                        <a:spcBef>
                          <a:spcPts val="1200"/>
                        </a:spcBef>
                        <a:spcAft>
                          <a:spcPts val="200"/>
                        </a:spcAft>
                        <a:buNone/>
                      </a:pPr>
                      <a:r>
                        <a:rPr lang="en" sz="1000">
                          <a:solidFill>
                            <a:schemeClr val="dk1"/>
                          </a:solidFill>
                        </a:rPr>
                        <a:t>Real-time object detection and navigation for visually impaired students </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000">
                          <a:solidFill>
                            <a:schemeClr val="dk1"/>
                          </a:solidFill>
                        </a:rPr>
                        <a:t>YOLO v5</a:t>
                      </a:r>
                      <a:endParaRPr sz="1000">
                        <a:solidFill>
                          <a:schemeClr val="dk1"/>
                        </a:solidFill>
                      </a:endParaRPr>
                    </a:p>
                    <a:p>
                      <a:pPr indent="0" lvl="0" marL="0" rtl="0" algn="l">
                        <a:spcBef>
                          <a:spcPts val="200"/>
                        </a:spcBef>
                        <a:spcAft>
                          <a:spcPts val="0"/>
                        </a:spcAft>
                        <a:buNone/>
                      </a:pPr>
                      <a:r>
                        <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lnSpc>
                          <a:spcPct val="115000"/>
                        </a:lnSpc>
                        <a:spcBef>
                          <a:spcPts val="1200"/>
                        </a:spcBef>
                        <a:spcAft>
                          <a:spcPts val="200"/>
                        </a:spcAft>
                        <a:buNone/>
                      </a:pPr>
                      <a:r>
                        <a:rPr lang="en" sz="1000">
                          <a:solidFill>
                            <a:schemeClr val="dk1"/>
                          </a:solidFill>
                        </a:rPr>
                        <a:t>Multimodal interaction and visual question answering (VQA)</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1200"/>
                        </a:spcBef>
                        <a:spcAft>
                          <a:spcPts val="200"/>
                        </a:spcAft>
                        <a:buNone/>
                      </a:pPr>
                      <a:r>
                        <a:rPr lang="en" sz="1000">
                          <a:solidFill>
                            <a:schemeClr val="dk1"/>
                          </a:solidFill>
                        </a:rPr>
                        <a:t>BLIP, PaLI</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lnSpc>
                          <a:spcPct val="115000"/>
                        </a:lnSpc>
                        <a:spcBef>
                          <a:spcPts val="0"/>
                        </a:spcBef>
                        <a:spcAft>
                          <a:spcPts val="0"/>
                        </a:spcAft>
                        <a:buNone/>
                      </a:pPr>
                      <a:r>
                        <a:rPr lang="en" sz="1000">
                          <a:solidFill>
                            <a:schemeClr val="dk1"/>
                          </a:solidFill>
                        </a:rPr>
                        <a:t>Information organization and summarization</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chemeClr val="dk1"/>
                          </a:solidFill>
                        </a:rPr>
                        <a:t>LLMs (llama 3.1 B Instruct Turbo)</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lnSpc>
                          <a:spcPct val="115000"/>
                        </a:lnSpc>
                        <a:spcBef>
                          <a:spcPts val="0"/>
                        </a:spcBef>
                        <a:spcAft>
                          <a:spcPts val="0"/>
                        </a:spcAft>
                        <a:buNone/>
                      </a:pPr>
                      <a:r>
                        <a:rPr lang="en" sz="1000">
                          <a:solidFill>
                            <a:schemeClr val="dk1"/>
                          </a:solidFill>
                        </a:rPr>
                        <a:t>Context-aware information retrieval </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t>RAG</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lnSpc>
                          <a:spcPct val="115000"/>
                        </a:lnSpc>
                        <a:spcBef>
                          <a:spcPts val="0"/>
                        </a:spcBef>
                        <a:spcAft>
                          <a:spcPts val="0"/>
                        </a:spcAft>
                        <a:buNone/>
                      </a:pPr>
                      <a:r>
                        <a:rPr lang="en" sz="1000">
                          <a:solidFill>
                            <a:schemeClr val="dk1"/>
                          </a:solidFill>
                        </a:rPr>
                        <a:t>Speech-to-text transcription and text-to-speech for acad. engagement</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chemeClr val="dk1"/>
                          </a:solidFill>
                        </a:rPr>
                        <a:t> Whisper (STT), Tacotron (TTS)</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lnSpc>
                          <a:spcPct val="115000"/>
                        </a:lnSpc>
                        <a:spcBef>
                          <a:spcPts val="1200"/>
                        </a:spcBef>
                        <a:spcAft>
                          <a:spcPts val="0"/>
                        </a:spcAft>
                        <a:buNone/>
                      </a:pPr>
                      <a:r>
                        <a:rPr lang="en" sz="1000">
                          <a:solidFill>
                            <a:schemeClr val="dk1"/>
                          </a:solidFill>
                        </a:rPr>
                        <a:t>Location-based guidance for campus navigation</a:t>
                      </a:r>
                      <a:endParaRPr sz="1000">
                        <a:solidFill>
                          <a:schemeClr val="dk1"/>
                        </a:solidFill>
                      </a:endParaRPr>
                    </a:p>
                    <a:p>
                      <a:pPr indent="0" lvl="0" marL="0" rtl="0" algn="l">
                        <a:lnSpc>
                          <a:spcPct val="115000"/>
                        </a:lnSpc>
                        <a:spcBef>
                          <a:spcPts val="200"/>
                        </a:spcBef>
                        <a:spcAft>
                          <a:spcPts val="0"/>
                        </a:spcAft>
                        <a:buNone/>
                      </a:pPr>
                      <a:r>
                        <a:t/>
                      </a:r>
                      <a:endParaRPr sz="10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1200"/>
                        </a:spcBef>
                        <a:spcAft>
                          <a:spcPts val="200"/>
                        </a:spcAft>
                        <a:buNone/>
                      </a:pPr>
                      <a:r>
                        <a:rPr lang="en" sz="1000">
                          <a:solidFill>
                            <a:schemeClr val="dk1"/>
                          </a:solidFill>
                        </a:rPr>
                        <a:t>BLIP, PaLI, Bluetooth-based Localization</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Email management through voice commands</a:t>
                      </a:r>
                      <a:endParaRPr sz="1000"/>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SMTP Protocols</a:t>
                      </a:r>
                      <a:endParaRPr sz="1000"/>
                    </a:p>
                  </a:txBody>
                  <a:tcPr marT="91425" marB="91425" marR="91425" marL="91425">
                    <a:lnT cap="flat" cmpd="sng" w="9525">
                      <a:solidFill>
                        <a:srgbClr val="9E9E9E"/>
                      </a:solidFill>
                      <a:prstDash val="solid"/>
                      <a:round/>
                      <a:headEnd len="sm" w="sm" type="none"/>
                      <a:tailEnd len="sm" w="sm" type="none"/>
                    </a:lnT>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24" name="Shape 324"/>
        <p:cNvGrpSpPr/>
        <p:nvPr/>
      </p:nvGrpSpPr>
      <p:grpSpPr>
        <a:xfrm>
          <a:off x="0" y="0"/>
          <a:ext cx="0" cy="0"/>
          <a:chOff x="0" y="0"/>
          <a:chExt cx="0" cy="0"/>
        </a:xfrm>
      </p:grpSpPr>
      <p:sp>
        <p:nvSpPr>
          <p:cNvPr id="325" name="Google Shape;325;p45"/>
          <p:cNvSpPr txBox="1"/>
          <p:nvPr>
            <p:ph type="title"/>
          </p:nvPr>
        </p:nvSpPr>
        <p:spPr>
          <a:xfrm>
            <a:off x="633845" y="274320"/>
            <a:ext cx="7084200" cy="619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Conclusion : </a:t>
            </a:r>
            <a:r>
              <a:rPr lang="en"/>
              <a:t>VisionPulse Features</a:t>
            </a:r>
            <a:endParaRPr/>
          </a:p>
        </p:txBody>
      </p:sp>
      <p:sp>
        <p:nvSpPr>
          <p:cNvPr id="326" name="Google Shape;326;p45"/>
          <p:cNvSpPr txBox="1"/>
          <p:nvPr>
            <p:ph idx="1" type="body"/>
          </p:nvPr>
        </p:nvSpPr>
        <p:spPr>
          <a:xfrm>
            <a:off x="633845" y="1035887"/>
            <a:ext cx="7886700" cy="3599400"/>
          </a:xfrm>
          <a:prstGeom prst="rect">
            <a:avLst/>
          </a:prstGeom>
        </p:spPr>
        <p:txBody>
          <a:bodyPr anchorCtr="0" anchor="t" bIns="34275" lIns="68575" spcFirstLastPara="1" rIns="68575" wrap="square" tIns="34275">
            <a:noAutofit/>
          </a:bodyPr>
          <a:lstStyle/>
          <a:p>
            <a:pPr indent="0" lvl="0" marL="0" rtl="0" algn="l">
              <a:lnSpc>
                <a:spcPct val="115000"/>
              </a:lnSpc>
              <a:spcBef>
                <a:spcPts val="1200"/>
              </a:spcBef>
              <a:spcAft>
                <a:spcPts val="0"/>
              </a:spcAft>
              <a:buClr>
                <a:schemeClr val="dk1"/>
              </a:buClr>
              <a:buSzPts val="1100"/>
              <a:buFont typeface="Arial"/>
              <a:buNone/>
            </a:pPr>
            <a:r>
              <a:rPr b="1" lang="en" sz="1100">
                <a:latin typeface="Arial"/>
                <a:ea typeface="Arial"/>
                <a:cs typeface="Arial"/>
                <a:sym typeface="Arial"/>
              </a:rPr>
              <a:t>VisionPulse: Assistive System for Visually Impaired Students</a:t>
            </a:r>
            <a:br>
              <a:rPr b="1" lang="en" sz="1100">
                <a:latin typeface="Arial"/>
                <a:ea typeface="Arial"/>
                <a:cs typeface="Arial"/>
                <a:sym typeface="Arial"/>
              </a:rPr>
            </a:br>
            <a:r>
              <a:rPr lang="en" sz="1100">
                <a:latin typeface="Arial"/>
                <a:ea typeface="Arial"/>
                <a:cs typeface="Arial"/>
                <a:sym typeface="Arial"/>
              </a:rPr>
              <a:t>Designed to empower visually impaired students by providing real-time, context-aware assistance through</a:t>
            </a:r>
            <a:endParaRPr sz="11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 sz="1100">
                <a:latin typeface="Arial"/>
                <a:ea typeface="Arial"/>
                <a:cs typeface="Arial"/>
                <a:sym typeface="Arial"/>
              </a:rPr>
              <a:t>Key Features:</a:t>
            </a:r>
            <a:endParaRPr b="1" sz="1100">
              <a:latin typeface="Arial"/>
              <a:ea typeface="Arial"/>
              <a:cs typeface="Arial"/>
              <a:sym typeface="Arial"/>
            </a:endParaRPr>
          </a:p>
          <a:p>
            <a:pPr indent="-298450" lvl="0" marL="457200" rtl="0" algn="l">
              <a:lnSpc>
                <a:spcPct val="115000"/>
              </a:lnSpc>
              <a:spcBef>
                <a:spcPts val="1200"/>
              </a:spcBef>
              <a:spcAft>
                <a:spcPts val="0"/>
              </a:spcAft>
              <a:buSzPts val="1100"/>
              <a:buFont typeface="Arial"/>
              <a:buAutoNum type="arabicPeriod"/>
            </a:pPr>
            <a:r>
              <a:rPr b="1" lang="en" sz="1100">
                <a:latin typeface="Arial"/>
                <a:ea typeface="Arial"/>
                <a:cs typeface="Arial"/>
                <a:sym typeface="Arial"/>
              </a:rPr>
              <a:t>Real-time Object Detection &amp; Navigation:</a:t>
            </a:r>
            <a:endParaRPr b="1" sz="1100">
              <a:latin typeface="Arial"/>
              <a:ea typeface="Arial"/>
              <a:cs typeface="Arial"/>
              <a:sym typeface="Arial"/>
            </a:endParaRPr>
          </a:p>
          <a:p>
            <a:pPr indent="-298450" lvl="1" marL="914400" rtl="0" algn="l">
              <a:lnSpc>
                <a:spcPct val="115000"/>
              </a:lnSpc>
              <a:spcBef>
                <a:spcPts val="0"/>
              </a:spcBef>
              <a:spcAft>
                <a:spcPts val="0"/>
              </a:spcAft>
              <a:buSzPts val="1100"/>
              <a:buFont typeface="Arial"/>
              <a:buChar char="○"/>
            </a:pPr>
            <a:r>
              <a:rPr lang="en" sz="1100">
                <a:latin typeface="Arial"/>
                <a:ea typeface="Arial"/>
                <a:cs typeface="Arial"/>
                <a:sym typeface="Arial"/>
              </a:rPr>
              <a:t>Uses </a:t>
            </a:r>
            <a:r>
              <a:rPr lang="en" sz="1100">
                <a:latin typeface="Arial"/>
                <a:ea typeface="Arial"/>
                <a:cs typeface="Arial"/>
                <a:sym typeface="Arial"/>
              </a:rPr>
              <a:t>YOLO v5</a:t>
            </a:r>
            <a:r>
              <a:rPr lang="en" sz="1100">
                <a:latin typeface="Arial"/>
                <a:ea typeface="Arial"/>
                <a:cs typeface="Arial"/>
                <a:sym typeface="Arial"/>
              </a:rPr>
              <a:t> for dynamic obstacle detection and feedback to ensure safe navigation across university campuses.</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AutoNum type="arabicPeriod"/>
            </a:pPr>
            <a:r>
              <a:rPr b="1" lang="en" sz="1100">
                <a:latin typeface="Arial"/>
                <a:ea typeface="Arial"/>
                <a:cs typeface="Arial"/>
                <a:sym typeface="Arial"/>
              </a:rPr>
              <a:t>Multimodal Interaction &amp; Q&amp;A:</a:t>
            </a:r>
            <a:endParaRPr b="1" sz="1100">
              <a:latin typeface="Arial"/>
              <a:ea typeface="Arial"/>
              <a:cs typeface="Arial"/>
              <a:sym typeface="Arial"/>
            </a:endParaRPr>
          </a:p>
          <a:p>
            <a:pPr indent="-298450" lvl="1" marL="914400" rtl="0" algn="l">
              <a:lnSpc>
                <a:spcPct val="115000"/>
              </a:lnSpc>
              <a:spcBef>
                <a:spcPts val="0"/>
              </a:spcBef>
              <a:spcAft>
                <a:spcPts val="0"/>
              </a:spcAft>
              <a:buSzPts val="1100"/>
              <a:buFont typeface="Arial"/>
              <a:buChar char="○"/>
            </a:pPr>
            <a:r>
              <a:rPr lang="en" sz="1100">
                <a:latin typeface="Arial"/>
                <a:ea typeface="Arial"/>
                <a:cs typeface="Arial"/>
                <a:sym typeface="Arial"/>
              </a:rPr>
              <a:t>BLIP &amp; PaLI models offer visual question answering and multimodal interaction for answering queries like “What’s in front of me?”</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AutoNum type="arabicPeriod"/>
            </a:pPr>
            <a:r>
              <a:rPr b="1" lang="en" sz="1100">
                <a:latin typeface="Arial"/>
                <a:ea typeface="Arial"/>
                <a:cs typeface="Arial"/>
                <a:sym typeface="Arial"/>
              </a:rPr>
              <a:t>Speech-to-Text &amp; Text-to-Speech:</a:t>
            </a:r>
            <a:endParaRPr b="1" sz="1100">
              <a:latin typeface="Arial"/>
              <a:ea typeface="Arial"/>
              <a:cs typeface="Arial"/>
              <a:sym typeface="Arial"/>
            </a:endParaRPr>
          </a:p>
          <a:p>
            <a:pPr indent="-298450" lvl="1" marL="914400" rtl="0" algn="l">
              <a:lnSpc>
                <a:spcPct val="115000"/>
              </a:lnSpc>
              <a:spcBef>
                <a:spcPts val="0"/>
              </a:spcBef>
              <a:spcAft>
                <a:spcPts val="0"/>
              </a:spcAft>
              <a:buSzPts val="1100"/>
              <a:buFont typeface="Arial"/>
              <a:buChar char="○"/>
            </a:pPr>
            <a:r>
              <a:rPr lang="en" sz="1100">
                <a:latin typeface="Arial"/>
                <a:ea typeface="Arial"/>
                <a:cs typeface="Arial"/>
                <a:sym typeface="Arial"/>
              </a:rPr>
              <a:t>Whisper transcribes lectures in real time, while Tacotron 2 provides high-quality, natural-sounding voice feedback.</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AutoNum type="arabicPeriod"/>
            </a:pPr>
            <a:r>
              <a:rPr b="1" lang="en" sz="1100">
                <a:latin typeface="Arial"/>
                <a:ea typeface="Arial"/>
                <a:cs typeface="Arial"/>
                <a:sym typeface="Arial"/>
              </a:rPr>
              <a:t>Context-Aware Navigation:</a:t>
            </a:r>
            <a:endParaRPr b="1" sz="1100">
              <a:latin typeface="Arial"/>
              <a:ea typeface="Arial"/>
              <a:cs typeface="Arial"/>
              <a:sym typeface="Arial"/>
            </a:endParaRPr>
          </a:p>
          <a:p>
            <a:pPr indent="-298450" lvl="1" marL="914400" rtl="0" algn="l">
              <a:lnSpc>
                <a:spcPct val="115000"/>
              </a:lnSpc>
              <a:spcBef>
                <a:spcPts val="0"/>
              </a:spcBef>
              <a:spcAft>
                <a:spcPts val="0"/>
              </a:spcAft>
              <a:buSzPts val="1100"/>
              <a:buFont typeface="Arial"/>
              <a:buChar char="○"/>
            </a:pPr>
            <a:r>
              <a:rPr lang="en" sz="1100">
                <a:latin typeface="Arial"/>
                <a:ea typeface="Arial"/>
                <a:cs typeface="Arial"/>
                <a:sym typeface="Arial"/>
              </a:rPr>
              <a:t>Combines Bluetooth localization and RAG pipelines to offer real-time, context-driven directions for autonomous campus navigation.</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AutoNum type="arabicPeriod"/>
            </a:pPr>
            <a:r>
              <a:rPr b="1" lang="en" sz="1100">
                <a:latin typeface="Arial"/>
                <a:ea typeface="Arial"/>
                <a:cs typeface="Arial"/>
                <a:sym typeface="Arial"/>
              </a:rPr>
              <a:t>Mailbox Integration:</a:t>
            </a:r>
            <a:endParaRPr b="1" sz="1100">
              <a:latin typeface="Arial"/>
              <a:ea typeface="Arial"/>
              <a:cs typeface="Arial"/>
              <a:sym typeface="Arial"/>
            </a:endParaRPr>
          </a:p>
          <a:p>
            <a:pPr indent="-298450" lvl="1" marL="914400" rtl="0" algn="l">
              <a:lnSpc>
                <a:spcPct val="115000"/>
              </a:lnSpc>
              <a:spcBef>
                <a:spcPts val="0"/>
              </a:spcBef>
              <a:spcAft>
                <a:spcPts val="0"/>
              </a:spcAft>
              <a:buSzPts val="1100"/>
              <a:buFont typeface="Arial"/>
              <a:buChar char="○"/>
            </a:pPr>
            <a:r>
              <a:rPr lang="en" sz="1100">
                <a:latin typeface="Arial"/>
                <a:ea typeface="Arial"/>
                <a:cs typeface="Arial"/>
                <a:sym typeface="Arial"/>
              </a:rPr>
              <a:t>SMTP protocol integration allows for email management via voice commands, promoting greater academic and social engagement.</a:t>
            </a:r>
            <a:endParaRPr sz="1100">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6"/>
          <p:cNvSpPr txBox="1"/>
          <p:nvPr>
            <p:ph type="ctrTitle"/>
          </p:nvPr>
        </p:nvSpPr>
        <p:spPr>
          <a:xfrm>
            <a:off x="1143000" y="797753"/>
            <a:ext cx="7315200" cy="1406400"/>
          </a:xfrm>
          <a:prstGeom prst="rect">
            <a:avLst/>
          </a:prstGeom>
        </p:spPr>
        <p:txBody>
          <a:bodyPr anchorCtr="0" anchor="b" bIns="34275" lIns="68575" spcFirstLastPara="1" rIns="68575" wrap="square" tIns="34275">
            <a:noAutofit/>
          </a:bodyPr>
          <a:lstStyle/>
          <a:p>
            <a:pPr indent="0" lvl="0" marL="0" rtl="0" algn="r">
              <a:spcBef>
                <a:spcPts val="0"/>
              </a:spcBef>
              <a:spcAft>
                <a:spcPts val="0"/>
              </a:spcAft>
              <a:buNone/>
            </a:pPr>
            <a:r>
              <a:rPr lang="en"/>
              <a:t>Shut Down.</a:t>
            </a:r>
            <a:endParaRPr/>
          </a:p>
        </p:txBody>
      </p:sp>
      <p:sp>
        <p:nvSpPr>
          <p:cNvPr id="332" name="Google Shape;332;p46"/>
          <p:cNvSpPr txBox="1"/>
          <p:nvPr>
            <p:ph idx="1" type="subTitle"/>
          </p:nvPr>
        </p:nvSpPr>
        <p:spPr>
          <a:xfrm>
            <a:off x="4114800" y="2430433"/>
            <a:ext cx="4343400" cy="1532100"/>
          </a:xfrm>
          <a:prstGeom prst="rect">
            <a:avLst/>
          </a:prstGeom>
        </p:spPr>
        <p:txBody>
          <a:bodyPr anchorCtr="0" anchor="t" bIns="34275" lIns="68575" spcFirstLastPara="1" rIns="68575" wrap="square" tIns="34275">
            <a:noAutofit/>
          </a:bodyPr>
          <a:lstStyle/>
          <a:p>
            <a:pPr indent="0" lvl="0" marL="0" rtl="0" algn="r">
              <a:spcBef>
                <a:spcPts val="800"/>
              </a:spcBef>
              <a:spcAft>
                <a:spcPts val="0"/>
              </a:spcAft>
              <a:buNone/>
            </a:pPr>
            <a:r>
              <a:rPr lang="en"/>
              <a:t>Group 1a5b</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2"/>
          <p:cNvSpPr txBox="1"/>
          <p:nvPr>
            <p:ph type="title"/>
          </p:nvPr>
        </p:nvSpPr>
        <p:spPr>
          <a:xfrm>
            <a:off x="633845" y="274320"/>
            <a:ext cx="7084200" cy="619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Research Questions  </a:t>
            </a:r>
            <a:endParaRPr/>
          </a:p>
        </p:txBody>
      </p:sp>
      <p:sp>
        <p:nvSpPr>
          <p:cNvPr id="188" name="Google Shape;188;p22"/>
          <p:cNvSpPr txBox="1"/>
          <p:nvPr>
            <p:ph idx="1" type="body"/>
          </p:nvPr>
        </p:nvSpPr>
        <p:spPr>
          <a:xfrm>
            <a:off x="633845" y="1035887"/>
            <a:ext cx="7886700" cy="35994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b="1" lang="en" sz="1500"/>
              <a:t>What technologies are available to and applied to assist the visually impaired in educational settings?</a:t>
            </a:r>
            <a:endParaRPr b="1" sz="1500"/>
          </a:p>
          <a:p>
            <a:pPr indent="0" lvl="0" marL="0" rtl="0" algn="l">
              <a:spcBef>
                <a:spcPts val="800"/>
              </a:spcBef>
              <a:spcAft>
                <a:spcPts val="0"/>
              </a:spcAft>
              <a:buNone/>
            </a:pPr>
            <a:r>
              <a:rPr b="1" lang="en" sz="1100">
                <a:latin typeface="Arial"/>
                <a:ea typeface="Arial"/>
                <a:cs typeface="Arial"/>
                <a:sym typeface="Arial"/>
              </a:rPr>
              <a:t>AI, NLP, and Computer Vision</a:t>
            </a:r>
            <a:r>
              <a:rPr lang="en" sz="1100">
                <a:latin typeface="Arial"/>
                <a:ea typeface="Arial"/>
                <a:cs typeface="Arial"/>
                <a:sym typeface="Arial"/>
              </a:rPr>
              <a:t> are transforming the educational experience for visually impaired individuals:</a:t>
            </a:r>
            <a:endParaRPr sz="1100">
              <a:latin typeface="Arial"/>
              <a:ea typeface="Arial"/>
              <a:cs typeface="Arial"/>
              <a:sym typeface="Arial"/>
            </a:endParaRPr>
          </a:p>
          <a:p>
            <a:pPr indent="-298450" lvl="0" marL="457200" rtl="0" algn="l">
              <a:lnSpc>
                <a:spcPct val="115000"/>
              </a:lnSpc>
              <a:spcBef>
                <a:spcPts val="1200"/>
              </a:spcBef>
              <a:spcAft>
                <a:spcPts val="0"/>
              </a:spcAft>
              <a:buSzPts val="1100"/>
              <a:buFont typeface="Arial"/>
              <a:buChar char="●"/>
            </a:pPr>
            <a:r>
              <a:rPr b="1" lang="en" sz="1100">
                <a:latin typeface="Arial"/>
                <a:ea typeface="Arial"/>
                <a:cs typeface="Arial"/>
                <a:sym typeface="Arial"/>
              </a:rPr>
              <a:t>Vision-based Assistive Systems</a:t>
            </a:r>
            <a:r>
              <a:rPr lang="en" sz="1100">
                <a:latin typeface="Arial"/>
                <a:ea typeface="Arial"/>
                <a:cs typeface="Arial"/>
                <a:sym typeface="Arial"/>
              </a:rPr>
              <a:t>:</a:t>
            </a:r>
            <a:endParaRPr sz="1100">
              <a:latin typeface="Arial"/>
              <a:ea typeface="Arial"/>
              <a:cs typeface="Arial"/>
              <a:sym typeface="Arial"/>
            </a:endParaRPr>
          </a:p>
          <a:p>
            <a:pPr indent="-298450" lvl="1" marL="914400" rtl="0" algn="l">
              <a:lnSpc>
                <a:spcPct val="115000"/>
              </a:lnSpc>
              <a:spcBef>
                <a:spcPts val="0"/>
              </a:spcBef>
              <a:spcAft>
                <a:spcPts val="0"/>
              </a:spcAft>
              <a:buSzPts val="1100"/>
              <a:buFont typeface="Arial"/>
              <a:buChar char="○"/>
            </a:pPr>
            <a:r>
              <a:rPr lang="en" sz="1100">
                <a:latin typeface="Arial"/>
                <a:ea typeface="Arial"/>
                <a:cs typeface="Arial"/>
                <a:sym typeface="Arial"/>
              </a:rPr>
              <a:t>Systems like </a:t>
            </a:r>
            <a:r>
              <a:rPr b="1" lang="en" sz="1100">
                <a:latin typeface="Arial"/>
                <a:ea typeface="Arial"/>
                <a:cs typeface="Arial"/>
                <a:sym typeface="Arial"/>
              </a:rPr>
              <a:t>Seeing AI</a:t>
            </a:r>
            <a:r>
              <a:rPr lang="en" sz="1100">
                <a:latin typeface="Arial"/>
                <a:ea typeface="Arial"/>
                <a:cs typeface="Arial"/>
                <a:sym typeface="Arial"/>
              </a:rPr>
              <a:t> and </a:t>
            </a:r>
            <a:r>
              <a:rPr b="1" lang="en" sz="1100">
                <a:latin typeface="Arial"/>
                <a:ea typeface="Arial"/>
                <a:cs typeface="Arial"/>
                <a:sym typeface="Arial"/>
              </a:rPr>
              <a:t>NavCog</a:t>
            </a:r>
            <a:r>
              <a:rPr lang="en" sz="1100">
                <a:latin typeface="Arial"/>
                <a:ea typeface="Arial"/>
                <a:cs typeface="Arial"/>
                <a:sym typeface="Arial"/>
              </a:rPr>
              <a:t> provide real-time auditory feedback and indoor navigation.</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b="1" lang="en" sz="1100">
                <a:latin typeface="Arial"/>
                <a:ea typeface="Arial"/>
                <a:cs typeface="Arial"/>
                <a:sym typeface="Arial"/>
              </a:rPr>
              <a:t>Natural Language Processing (NLP)</a:t>
            </a:r>
            <a:r>
              <a:rPr lang="en" sz="1100">
                <a:latin typeface="Arial"/>
                <a:ea typeface="Arial"/>
                <a:cs typeface="Arial"/>
                <a:sym typeface="Arial"/>
              </a:rPr>
              <a:t>:</a:t>
            </a:r>
            <a:endParaRPr sz="1100">
              <a:latin typeface="Arial"/>
              <a:ea typeface="Arial"/>
              <a:cs typeface="Arial"/>
              <a:sym typeface="Arial"/>
            </a:endParaRPr>
          </a:p>
          <a:p>
            <a:pPr indent="-298450" lvl="1" marL="914400" rtl="0" algn="l">
              <a:lnSpc>
                <a:spcPct val="115000"/>
              </a:lnSpc>
              <a:spcBef>
                <a:spcPts val="0"/>
              </a:spcBef>
              <a:spcAft>
                <a:spcPts val="0"/>
              </a:spcAft>
              <a:buSzPts val="1100"/>
              <a:buFont typeface="Arial"/>
              <a:buChar char="○"/>
            </a:pPr>
            <a:r>
              <a:rPr lang="en" sz="1100">
                <a:latin typeface="Arial"/>
                <a:ea typeface="Arial"/>
                <a:cs typeface="Arial"/>
                <a:sym typeface="Arial"/>
              </a:rPr>
              <a:t>Tools like </a:t>
            </a:r>
            <a:r>
              <a:rPr b="1" lang="en" sz="1100">
                <a:latin typeface="Arial"/>
                <a:ea typeface="Arial"/>
                <a:cs typeface="Arial"/>
                <a:sym typeface="Arial"/>
              </a:rPr>
              <a:t>VoiceOver</a:t>
            </a:r>
            <a:r>
              <a:rPr lang="en" sz="1100">
                <a:latin typeface="Arial"/>
                <a:ea typeface="Arial"/>
                <a:cs typeface="Arial"/>
                <a:sym typeface="Arial"/>
              </a:rPr>
              <a:t> (iOS) &amp; </a:t>
            </a:r>
            <a:r>
              <a:rPr b="1" lang="en" sz="1100">
                <a:latin typeface="Arial"/>
                <a:ea typeface="Arial"/>
                <a:cs typeface="Arial"/>
                <a:sym typeface="Arial"/>
              </a:rPr>
              <a:t>TalkBack</a:t>
            </a:r>
            <a:r>
              <a:rPr lang="en" sz="1100">
                <a:latin typeface="Arial"/>
                <a:ea typeface="Arial"/>
                <a:cs typeface="Arial"/>
                <a:sym typeface="Arial"/>
              </a:rPr>
              <a:t> (Android) read on-screen content aloud.</a:t>
            </a:r>
            <a:endParaRPr sz="1100">
              <a:latin typeface="Arial"/>
              <a:ea typeface="Arial"/>
              <a:cs typeface="Arial"/>
              <a:sym typeface="Arial"/>
            </a:endParaRPr>
          </a:p>
          <a:p>
            <a:pPr indent="-298450" lvl="1" marL="914400" rtl="0" algn="l">
              <a:lnSpc>
                <a:spcPct val="115000"/>
              </a:lnSpc>
              <a:spcBef>
                <a:spcPts val="0"/>
              </a:spcBef>
              <a:spcAft>
                <a:spcPts val="0"/>
              </a:spcAft>
              <a:buSzPts val="1100"/>
              <a:buFont typeface="Arial"/>
              <a:buChar char="○"/>
            </a:pPr>
            <a:r>
              <a:rPr lang="en" sz="1100">
                <a:latin typeface="Arial"/>
                <a:ea typeface="Arial"/>
                <a:cs typeface="Arial"/>
                <a:sym typeface="Arial"/>
              </a:rPr>
              <a:t>Advanced models (GPT, BERT) provide context-aware responses, helping visually impaired students access large amounts of text material.</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b="1" lang="en" sz="1100">
                <a:latin typeface="Arial"/>
                <a:ea typeface="Arial"/>
                <a:cs typeface="Arial"/>
                <a:sym typeface="Arial"/>
              </a:rPr>
              <a:t>Wearable Technologies</a:t>
            </a:r>
            <a:r>
              <a:rPr lang="en" sz="1100">
                <a:latin typeface="Arial"/>
                <a:ea typeface="Arial"/>
                <a:cs typeface="Arial"/>
                <a:sym typeface="Arial"/>
              </a:rPr>
              <a:t>:</a:t>
            </a:r>
            <a:endParaRPr sz="1100">
              <a:latin typeface="Arial"/>
              <a:ea typeface="Arial"/>
              <a:cs typeface="Arial"/>
              <a:sym typeface="Arial"/>
            </a:endParaRPr>
          </a:p>
          <a:p>
            <a:pPr indent="-298450" lvl="1" marL="914400" rtl="0" algn="l">
              <a:lnSpc>
                <a:spcPct val="115000"/>
              </a:lnSpc>
              <a:spcBef>
                <a:spcPts val="0"/>
              </a:spcBef>
              <a:spcAft>
                <a:spcPts val="0"/>
              </a:spcAft>
              <a:buSzPts val="1100"/>
              <a:buFont typeface="Arial"/>
              <a:buChar char="○"/>
            </a:pPr>
            <a:r>
              <a:rPr lang="en" sz="1100">
                <a:latin typeface="Arial"/>
                <a:ea typeface="Arial"/>
                <a:cs typeface="Arial"/>
                <a:sym typeface="Arial"/>
              </a:rPr>
              <a:t>Devices like </a:t>
            </a:r>
            <a:r>
              <a:rPr b="1" lang="en" sz="1100">
                <a:latin typeface="Arial"/>
                <a:ea typeface="Arial"/>
                <a:cs typeface="Arial"/>
                <a:sym typeface="Arial"/>
              </a:rPr>
              <a:t>OrCam MyEye</a:t>
            </a:r>
            <a:r>
              <a:rPr lang="en" sz="1100">
                <a:latin typeface="Arial"/>
                <a:ea typeface="Arial"/>
                <a:cs typeface="Arial"/>
                <a:sym typeface="Arial"/>
              </a:rPr>
              <a:t> and </a:t>
            </a:r>
            <a:r>
              <a:rPr b="1" lang="en" sz="1100">
                <a:latin typeface="Arial"/>
                <a:ea typeface="Arial"/>
                <a:cs typeface="Arial"/>
                <a:sym typeface="Arial"/>
              </a:rPr>
              <a:t>Envision Glasses</a:t>
            </a:r>
            <a:r>
              <a:rPr lang="en" sz="1100">
                <a:latin typeface="Arial"/>
                <a:ea typeface="Arial"/>
                <a:cs typeface="Arial"/>
                <a:sym typeface="Arial"/>
              </a:rPr>
              <a:t> use computer vision to recognize faces, read text, and provide real-time auditory feedback.</a:t>
            </a:r>
            <a:endParaRPr sz="11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 sz="1100">
                <a:latin typeface="Arial"/>
                <a:ea typeface="Arial"/>
                <a:cs typeface="Arial"/>
                <a:sym typeface="Arial"/>
              </a:rPr>
              <a:t>These technologies enhance </a:t>
            </a:r>
            <a:r>
              <a:rPr b="1" lang="en" sz="1100">
                <a:latin typeface="Arial"/>
                <a:ea typeface="Arial"/>
                <a:cs typeface="Arial"/>
                <a:sym typeface="Arial"/>
              </a:rPr>
              <a:t>autonomy, accessibility</a:t>
            </a:r>
            <a:r>
              <a:rPr lang="en" sz="1100">
                <a:latin typeface="Arial"/>
                <a:ea typeface="Arial"/>
                <a:cs typeface="Arial"/>
                <a:sym typeface="Arial"/>
              </a:rPr>
              <a:t>, and the </a:t>
            </a:r>
            <a:r>
              <a:rPr b="1" lang="en" sz="1100">
                <a:latin typeface="Arial"/>
                <a:ea typeface="Arial"/>
                <a:cs typeface="Arial"/>
                <a:sym typeface="Arial"/>
              </a:rPr>
              <a:t>learning experience</a:t>
            </a:r>
            <a:r>
              <a:rPr lang="en" sz="1100">
                <a:latin typeface="Arial"/>
                <a:ea typeface="Arial"/>
                <a:cs typeface="Arial"/>
                <a:sym typeface="Arial"/>
              </a:rPr>
              <a:t> for visually impaired individuals.</a:t>
            </a:r>
            <a:endParaRPr sz="1100">
              <a:latin typeface="Arial"/>
              <a:ea typeface="Arial"/>
              <a:cs typeface="Arial"/>
              <a:sym typeface="Arial"/>
            </a:endParaRPr>
          </a:p>
          <a:p>
            <a:pPr indent="0" lvl="0" marL="0" rtl="0" algn="l">
              <a:spcBef>
                <a:spcPts val="1200"/>
              </a:spcBef>
              <a:spcAft>
                <a:spcPts val="0"/>
              </a:spcAft>
              <a:buNone/>
            </a:pPr>
            <a:r>
              <a:t/>
            </a:r>
            <a:endParaRPr sz="1100">
              <a:latin typeface="Arial"/>
              <a:ea typeface="Arial"/>
              <a:cs typeface="Arial"/>
              <a:sym typeface="Arial"/>
            </a:endParaRPr>
          </a:p>
          <a:p>
            <a:pPr indent="0" lvl="0" marL="0" rtl="0" algn="l">
              <a:spcBef>
                <a:spcPts val="800"/>
              </a:spcBef>
              <a:spcAft>
                <a:spcPts val="0"/>
              </a:spcAft>
              <a:buNone/>
            </a:pPr>
            <a:r>
              <a:t/>
            </a:r>
            <a:endParaRPr sz="1500"/>
          </a:p>
          <a:p>
            <a:pPr indent="0" lvl="0" marL="0" rtl="0" algn="l">
              <a:spcBef>
                <a:spcPts val="800"/>
              </a:spcBef>
              <a:spcAft>
                <a:spcPts val="0"/>
              </a:spcAft>
              <a:buNone/>
            </a:pPr>
            <a:r>
              <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3"/>
          <p:cNvSpPr txBox="1"/>
          <p:nvPr>
            <p:ph type="title"/>
          </p:nvPr>
        </p:nvSpPr>
        <p:spPr>
          <a:xfrm>
            <a:off x="633845" y="274320"/>
            <a:ext cx="7084200" cy="619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Research Questions  </a:t>
            </a:r>
            <a:endParaRPr/>
          </a:p>
        </p:txBody>
      </p:sp>
      <p:sp>
        <p:nvSpPr>
          <p:cNvPr id="194" name="Google Shape;194;p23"/>
          <p:cNvSpPr txBox="1"/>
          <p:nvPr>
            <p:ph idx="1" type="body"/>
          </p:nvPr>
        </p:nvSpPr>
        <p:spPr>
          <a:xfrm>
            <a:off x="633845" y="1035887"/>
            <a:ext cx="7886700" cy="35994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b="1" lang="en" sz="1500"/>
              <a:t>Where can these technologies be applied most effectively within educational institutions?</a:t>
            </a:r>
            <a:endParaRPr b="1" sz="1500"/>
          </a:p>
          <a:p>
            <a:pPr indent="0" lvl="0" marL="0" rtl="0" algn="l">
              <a:spcBef>
                <a:spcPts val="800"/>
              </a:spcBef>
              <a:spcAft>
                <a:spcPts val="0"/>
              </a:spcAft>
              <a:buNone/>
            </a:pPr>
            <a:r>
              <a:rPr b="1" lang="en" sz="1100">
                <a:latin typeface="Arial"/>
                <a:ea typeface="Arial"/>
                <a:cs typeface="Arial"/>
                <a:sym typeface="Arial"/>
              </a:rPr>
              <a:t>Key Areas</a:t>
            </a:r>
            <a:r>
              <a:rPr lang="en" sz="1100">
                <a:latin typeface="Arial"/>
                <a:ea typeface="Arial"/>
                <a:cs typeface="Arial"/>
                <a:sym typeface="Arial"/>
              </a:rPr>
              <a:t>: Classrooms and Campuses</a:t>
            </a:r>
            <a:endParaRPr sz="1100">
              <a:latin typeface="Arial"/>
              <a:ea typeface="Arial"/>
              <a:cs typeface="Arial"/>
              <a:sym typeface="Arial"/>
            </a:endParaRPr>
          </a:p>
          <a:p>
            <a:pPr indent="-298450" lvl="0" marL="457200" rtl="0" algn="l">
              <a:lnSpc>
                <a:spcPct val="115000"/>
              </a:lnSpc>
              <a:spcBef>
                <a:spcPts val="1200"/>
              </a:spcBef>
              <a:spcAft>
                <a:spcPts val="0"/>
              </a:spcAft>
              <a:buSzPts val="1100"/>
              <a:buFont typeface="Arial"/>
              <a:buChar char="●"/>
            </a:pPr>
            <a:r>
              <a:rPr b="1" lang="en" sz="1100">
                <a:latin typeface="Arial"/>
                <a:ea typeface="Arial"/>
                <a:cs typeface="Arial"/>
                <a:sym typeface="Arial"/>
              </a:rPr>
              <a:t>Classroom Settings</a:t>
            </a:r>
            <a:r>
              <a:rPr lang="en" sz="1100">
                <a:latin typeface="Arial"/>
                <a:ea typeface="Arial"/>
                <a:cs typeface="Arial"/>
                <a:sym typeface="Arial"/>
              </a:rPr>
              <a:t>:</a:t>
            </a:r>
            <a:endParaRPr sz="1100">
              <a:latin typeface="Arial"/>
              <a:ea typeface="Arial"/>
              <a:cs typeface="Arial"/>
              <a:sym typeface="Arial"/>
            </a:endParaRPr>
          </a:p>
          <a:p>
            <a:pPr indent="-298450" lvl="1" marL="914400" rtl="0" algn="l">
              <a:lnSpc>
                <a:spcPct val="115000"/>
              </a:lnSpc>
              <a:spcBef>
                <a:spcPts val="0"/>
              </a:spcBef>
              <a:spcAft>
                <a:spcPts val="0"/>
              </a:spcAft>
              <a:buSzPts val="1100"/>
              <a:buFont typeface="Arial"/>
              <a:buChar char="○"/>
            </a:pPr>
            <a:r>
              <a:rPr b="1" lang="en" sz="1100">
                <a:latin typeface="Arial"/>
                <a:ea typeface="Arial"/>
                <a:cs typeface="Arial"/>
                <a:sym typeface="Arial"/>
              </a:rPr>
              <a:t>Challenges</a:t>
            </a:r>
            <a:r>
              <a:rPr lang="en" sz="1100">
                <a:latin typeface="Arial"/>
                <a:ea typeface="Arial"/>
                <a:cs typeface="Arial"/>
                <a:sym typeface="Arial"/>
              </a:rPr>
              <a:t>: Accessing visual materials (lecture slides, textbooks).</a:t>
            </a:r>
            <a:endParaRPr sz="1100">
              <a:latin typeface="Arial"/>
              <a:ea typeface="Arial"/>
              <a:cs typeface="Arial"/>
              <a:sym typeface="Arial"/>
            </a:endParaRPr>
          </a:p>
          <a:p>
            <a:pPr indent="-298450" lvl="1" marL="914400" rtl="0" algn="l">
              <a:lnSpc>
                <a:spcPct val="115000"/>
              </a:lnSpc>
              <a:spcBef>
                <a:spcPts val="0"/>
              </a:spcBef>
              <a:spcAft>
                <a:spcPts val="0"/>
              </a:spcAft>
              <a:buSzPts val="1100"/>
              <a:buFont typeface="Arial"/>
              <a:buChar char="○"/>
            </a:pPr>
            <a:r>
              <a:rPr b="1" lang="en" sz="1100">
                <a:latin typeface="Arial"/>
                <a:ea typeface="Arial"/>
                <a:cs typeface="Arial"/>
                <a:sym typeface="Arial"/>
              </a:rPr>
              <a:t>Solutions</a:t>
            </a:r>
            <a:r>
              <a:rPr lang="en" sz="1100">
                <a:latin typeface="Arial"/>
                <a:ea typeface="Arial"/>
                <a:cs typeface="Arial"/>
                <a:sym typeface="Arial"/>
              </a:rPr>
              <a:t>: Tools like </a:t>
            </a:r>
            <a:r>
              <a:rPr b="1" lang="en" sz="1100">
                <a:latin typeface="Arial"/>
                <a:ea typeface="Arial"/>
                <a:cs typeface="Arial"/>
                <a:sym typeface="Arial"/>
              </a:rPr>
              <a:t>LectureSight</a:t>
            </a:r>
            <a:r>
              <a:rPr lang="en" sz="1100">
                <a:latin typeface="Arial"/>
                <a:ea typeface="Arial"/>
                <a:cs typeface="Arial"/>
                <a:sym typeface="Arial"/>
              </a:rPr>
              <a:t> and advanced </a:t>
            </a:r>
            <a:r>
              <a:rPr b="1" lang="en" sz="1100">
                <a:latin typeface="Arial"/>
                <a:ea typeface="Arial"/>
                <a:cs typeface="Arial"/>
                <a:sym typeface="Arial"/>
              </a:rPr>
              <a:t>NLP models</a:t>
            </a:r>
            <a:r>
              <a:rPr lang="en" sz="1100">
                <a:latin typeface="Arial"/>
                <a:ea typeface="Arial"/>
                <a:cs typeface="Arial"/>
                <a:sym typeface="Arial"/>
              </a:rPr>
              <a:t> can transcribe and summarize live lectures, converting spoken content and visual material into accessible audio or text formats for real-time participation.</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b="1" lang="en" sz="1100">
                <a:latin typeface="Arial"/>
                <a:ea typeface="Arial"/>
                <a:cs typeface="Arial"/>
                <a:sym typeface="Arial"/>
              </a:rPr>
              <a:t>Campus Navigation</a:t>
            </a:r>
            <a:r>
              <a:rPr lang="en" sz="1100">
                <a:latin typeface="Arial"/>
                <a:ea typeface="Arial"/>
                <a:cs typeface="Arial"/>
                <a:sym typeface="Arial"/>
              </a:rPr>
              <a:t>:</a:t>
            </a:r>
            <a:endParaRPr sz="1100">
              <a:latin typeface="Arial"/>
              <a:ea typeface="Arial"/>
              <a:cs typeface="Arial"/>
              <a:sym typeface="Arial"/>
            </a:endParaRPr>
          </a:p>
          <a:p>
            <a:pPr indent="-298450" lvl="1" marL="914400" rtl="0" algn="l">
              <a:lnSpc>
                <a:spcPct val="115000"/>
              </a:lnSpc>
              <a:spcBef>
                <a:spcPts val="0"/>
              </a:spcBef>
              <a:spcAft>
                <a:spcPts val="0"/>
              </a:spcAft>
              <a:buSzPts val="1100"/>
              <a:buFont typeface="Arial"/>
              <a:buChar char="○"/>
            </a:pPr>
            <a:r>
              <a:rPr b="1" lang="en" sz="1100">
                <a:latin typeface="Arial"/>
                <a:ea typeface="Arial"/>
                <a:cs typeface="Arial"/>
                <a:sym typeface="Arial"/>
              </a:rPr>
              <a:t>Challenges</a:t>
            </a:r>
            <a:r>
              <a:rPr lang="en" sz="1100">
                <a:latin typeface="Arial"/>
                <a:ea typeface="Arial"/>
                <a:cs typeface="Arial"/>
                <a:sym typeface="Arial"/>
              </a:rPr>
              <a:t>: Navigating complex campus layouts.</a:t>
            </a:r>
            <a:endParaRPr sz="1100">
              <a:latin typeface="Arial"/>
              <a:ea typeface="Arial"/>
              <a:cs typeface="Arial"/>
              <a:sym typeface="Arial"/>
            </a:endParaRPr>
          </a:p>
          <a:p>
            <a:pPr indent="-298450" lvl="1" marL="914400" rtl="0" algn="l">
              <a:lnSpc>
                <a:spcPct val="115000"/>
              </a:lnSpc>
              <a:spcBef>
                <a:spcPts val="0"/>
              </a:spcBef>
              <a:spcAft>
                <a:spcPts val="0"/>
              </a:spcAft>
              <a:buSzPts val="1100"/>
              <a:buFont typeface="Arial"/>
              <a:buChar char="○"/>
            </a:pPr>
            <a:r>
              <a:rPr b="1" lang="en" sz="1100">
                <a:latin typeface="Arial"/>
                <a:ea typeface="Arial"/>
                <a:cs typeface="Arial"/>
                <a:sym typeface="Arial"/>
              </a:rPr>
              <a:t>Solutions</a:t>
            </a:r>
            <a:r>
              <a:rPr lang="en" sz="1100">
                <a:latin typeface="Arial"/>
                <a:ea typeface="Arial"/>
                <a:cs typeface="Arial"/>
                <a:sym typeface="Arial"/>
              </a:rPr>
              <a:t>: Systems like </a:t>
            </a:r>
            <a:r>
              <a:rPr b="1" lang="en" sz="1100">
                <a:latin typeface="Arial"/>
                <a:ea typeface="Arial"/>
                <a:cs typeface="Arial"/>
                <a:sym typeface="Arial"/>
              </a:rPr>
              <a:t>NavCog</a:t>
            </a:r>
            <a:r>
              <a:rPr lang="en" sz="1100">
                <a:latin typeface="Arial"/>
                <a:ea typeface="Arial"/>
                <a:cs typeface="Arial"/>
                <a:sym typeface="Arial"/>
              </a:rPr>
              <a:t> and </a:t>
            </a:r>
            <a:r>
              <a:rPr b="1" lang="en" sz="1100">
                <a:latin typeface="Arial"/>
                <a:ea typeface="Arial"/>
                <a:cs typeface="Arial"/>
                <a:sym typeface="Arial"/>
              </a:rPr>
              <a:t>Seeing AI</a:t>
            </a:r>
            <a:r>
              <a:rPr lang="en" sz="1100">
                <a:latin typeface="Arial"/>
                <a:ea typeface="Arial"/>
                <a:cs typeface="Arial"/>
                <a:sym typeface="Arial"/>
              </a:rPr>
              <a:t> provide </a:t>
            </a:r>
            <a:r>
              <a:rPr b="1" lang="en" sz="1100">
                <a:latin typeface="Arial"/>
                <a:ea typeface="Arial"/>
                <a:cs typeface="Arial"/>
                <a:sym typeface="Arial"/>
              </a:rPr>
              <a:t>real-time auditory guidance</a:t>
            </a:r>
            <a:r>
              <a:rPr lang="en" sz="1100">
                <a:latin typeface="Arial"/>
                <a:ea typeface="Arial"/>
                <a:cs typeface="Arial"/>
                <a:sym typeface="Arial"/>
              </a:rPr>
              <a:t>, using computer vision to direct students through hallways, classrooms, and outdoor areas with step-by-step instructions and visual-to-auditory conversion.</a:t>
            </a:r>
            <a:endParaRPr sz="11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 sz="1100">
                <a:latin typeface="Arial"/>
                <a:ea typeface="Arial"/>
                <a:cs typeface="Arial"/>
                <a:sym typeface="Arial"/>
              </a:rPr>
              <a:t>These technologies significantly enhance </a:t>
            </a:r>
            <a:r>
              <a:rPr b="1" lang="en" sz="1100">
                <a:latin typeface="Arial"/>
                <a:ea typeface="Arial"/>
                <a:cs typeface="Arial"/>
                <a:sym typeface="Arial"/>
              </a:rPr>
              <a:t>learning</a:t>
            </a:r>
            <a:r>
              <a:rPr lang="en" sz="1100">
                <a:latin typeface="Arial"/>
                <a:ea typeface="Arial"/>
                <a:cs typeface="Arial"/>
                <a:sym typeface="Arial"/>
              </a:rPr>
              <a:t> and </a:t>
            </a:r>
            <a:r>
              <a:rPr b="1" lang="en" sz="1100">
                <a:latin typeface="Arial"/>
                <a:ea typeface="Arial"/>
                <a:cs typeface="Arial"/>
                <a:sym typeface="Arial"/>
              </a:rPr>
              <a:t>mobility</a:t>
            </a:r>
            <a:r>
              <a:rPr lang="en" sz="1100">
                <a:latin typeface="Arial"/>
                <a:ea typeface="Arial"/>
                <a:cs typeface="Arial"/>
                <a:sym typeface="Arial"/>
              </a:rPr>
              <a:t> for visually impaired students.</a:t>
            </a:r>
            <a:endParaRPr sz="1100">
              <a:latin typeface="Arial"/>
              <a:ea typeface="Arial"/>
              <a:cs typeface="Arial"/>
              <a:sym typeface="Arial"/>
            </a:endParaRPr>
          </a:p>
          <a:p>
            <a:pPr indent="0" lvl="0" marL="0" rtl="0" algn="l">
              <a:spcBef>
                <a:spcPts val="1200"/>
              </a:spcBef>
              <a:spcAft>
                <a:spcPts val="0"/>
              </a:spcAft>
              <a:buNone/>
            </a:pPr>
            <a:r>
              <a:t/>
            </a:r>
            <a:endParaRPr sz="11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4"/>
          <p:cNvSpPr txBox="1"/>
          <p:nvPr>
            <p:ph type="title"/>
          </p:nvPr>
        </p:nvSpPr>
        <p:spPr>
          <a:xfrm>
            <a:off x="623900" y="2079800"/>
            <a:ext cx="4556400" cy="7863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Literature</a:t>
            </a:r>
            <a:r>
              <a:rPr lang="en"/>
              <a:t> Review</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5"/>
          <p:cNvSpPr txBox="1"/>
          <p:nvPr>
            <p:ph type="title"/>
          </p:nvPr>
        </p:nvSpPr>
        <p:spPr>
          <a:xfrm>
            <a:off x="633845" y="274320"/>
            <a:ext cx="7084200" cy="619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Scholarly</a:t>
            </a:r>
            <a:r>
              <a:rPr lang="en"/>
              <a:t> Databases Used </a:t>
            </a:r>
            <a:endParaRPr/>
          </a:p>
        </p:txBody>
      </p:sp>
      <p:sp>
        <p:nvSpPr>
          <p:cNvPr id="205" name="Google Shape;205;p25"/>
          <p:cNvSpPr txBox="1"/>
          <p:nvPr>
            <p:ph idx="1" type="body"/>
          </p:nvPr>
        </p:nvSpPr>
        <p:spPr>
          <a:xfrm>
            <a:off x="633845" y="1035887"/>
            <a:ext cx="7886700" cy="3599400"/>
          </a:xfrm>
          <a:prstGeom prst="rect">
            <a:avLst/>
          </a:prstGeom>
        </p:spPr>
        <p:txBody>
          <a:bodyPr anchorCtr="0" anchor="t" bIns="34275" lIns="68575" spcFirstLastPara="1" rIns="68575" wrap="square" tIns="34275">
            <a:noAutofit/>
          </a:bodyPr>
          <a:lstStyle/>
          <a:p>
            <a:pPr indent="-317500" lvl="0" marL="457200" rtl="0" algn="l">
              <a:spcBef>
                <a:spcPts val="800"/>
              </a:spcBef>
              <a:spcAft>
                <a:spcPts val="0"/>
              </a:spcAft>
              <a:buSzPts val="1400"/>
              <a:buAutoNum type="arabicPeriod"/>
            </a:pPr>
            <a:r>
              <a:rPr lang="en"/>
              <a:t>Google Scholar </a:t>
            </a:r>
            <a:endParaRPr/>
          </a:p>
          <a:p>
            <a:pPr indent="-317500" lvl="0" marL="457200" rtl="0" algn="l">
              <a:spcBef>
                <a:spcPts val="0"/>
              </a:spcBef>
              <a:spcAft>
                <a:spcPts val="0"/>
              </a:spcAft>
              <a:buSzPts val="1400"/>
              <a:buAutoNum type="arabicPeriod"/>
            </a:pPr>
            <a:r>
              <a:rPr lang="en"/>
              <a:t>ACM Digital Library </a:t>
            </a:r>
            <a:endParaRPr/>
          </a:p>
          <a:p>
            <a:pPr indent="-317500" lvl="0" marL="457200" rtl="0" algn="l">
              <a:spcBef>
                <a:spcPts val="0"/>
              </a:spcBef>
              <a:spcAft>
                <a:spcPts val="0"/>
              </a:spcAft>
              <a:buSzPts val="1400"/>
              <a:buAutoNum type="arabicPeriod"/>
            </a:pPr>
            <a:r>
              <a:rPr lang="en"/>
              <a:t>IEEE Xplore</a:t>
            </a:r>
            <a:endParaRPr/>
          </a:p>
          <a:p>
            <a:pPr indent="-317500" lvl="0" marL="457200" rtl="0" algn="l">
              <a:spcBef>
                <a:spcPts val="0"/>
              </a:spcBef>
              <a:spcAft>
                <a:spcPts val="0"/>
              </a:spcAft>
              <a:buSzPts val="1400"/>
              <a:buAutoNum type="arabicPeriod"/>
            </a:pPr>
            <a:r>
              <a:rPr lang="en"/>
              <a:t>Application and model documentation from GitHub, HuggingFace, etc. </a:t>
            </a:r>
            <a:endParaRPr/>
          </a:p>
          <a:p>
            <a:pPr indent="-317500" lvl="0" marL="457200" rtl="0" algn="l">
              <a:spcBef>
                <a:spcPts val="0"/>
              </a:spcBef>
              <a:spcAft>
                <a:spcPts val="0"/>
              </a:spcAft>
              <a:buSzPts val="1400"/>
              <a:buAutoNum type="arabicPeriod"/>
            </a:pPr>
            <a:r>
              <a:rPr lang="en"/>
              <a:t>arXiv, etc.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6"/>
          <p:cNvSpPr txBox="1"/>
          <p:nvPr>
            <p:ph type="title"/>
          </p:nvPr>
        </p:nvSpPr>
        <p:spPr>
          <a:xfrm>
            <a:off x="633845" y="274320"/>
            <a:ext cx="7084200" cy="619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Keyword</a:t>
            </a:r>
            <a:r>
              <a:rPr lang="en"/>
              <a:t> Searching</a:t>
            </a:r>
            <a:endParaRPr/>
          </a:p>
        </p:txBody>
      </p:sp>
      <p:sp>
        <p:nvSpPr>
          <p:cNvPr id="211" name="Google Shape;211;p26"/>
          <p:cNvSpPr txBox="1"/>
          <p:nvPr>
            <p:ph idx="1" type="body"/>
          </p:nvPr>
        </p:nvSpPr>
        <p:spPr>
          <a:xfrm>
            <a:off x="633845" y="1035887"/>
            <a:ext cx="7886700" cy="35994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Clr>
                <a:schemeClr val="dk1"/>
              </a:buClr>
              <a:buSzPts val="1100"/>
              <a:buFont typeface="Arial"/>
              <a:buNone/>
            </a:pPr>
            <a:r>
              <a:rPr lang="en" sz="1500"/>
              <a:t>• "taxonomy of pain points of visually impaired individuals"</a:t>
            </a:r>
            <a:endParaRPr sz="1500"/>
          </a:p>
          <a:p>
            <a:pPr indent="0" lvl="0" marL="0" rtl="0" algn="l">
              <a:spcBef>
                <a:spcPts val="800"/>
              </a:spcBef>
              <a:spcAft>
                <a:spcPts val="0"/>
              </a:spcAft>
              <a:buClr>
                <a:schemeClr val="dk1"/>
              </a:buClr>
              <a:buSzPts val="1100"/>
              <a:buFont typeface="Arial"/>
              <a:buNone/>
            </a:pPr>
            <a:r>
              <a:rPr lang="en" sz="1500"/>
              <a:t>• "artificial intelligence systems for visually impaired people"</a:t>
            </a:r>
            <a:endParaRPr sz="1500"/>
          </a:p>
          <a:p>
            <a:pPr indent="0" lvl="0" marL="0" rtl="0" algn="l">
              <a:spcBef>
                <a:spcPts val="800"/>
              </a:spcBef>
              <a:spcAft>
                <a:spcPts val="0"/>
              </a:spcAft>
              <a:buClr>
                <a:schemeClr val="dk1"/>
              </a:buClr>
              <a:buSzPts val="1100"/>
              <a:buFont typeface="Arial"/>
              <a:buNone/>
            </a:pPr>
            <a:r>
              <a:rPr lang="en" sz="1500"/>
              <a:t>• "vision-based assistive technologies for students"</a:t>
            </a:r>
            <a:endParaRPr sz="1500"/>
          </a:p>
          <a:p>
            <a:pPr indent="0" lvl="0" marL="0" rtl="0" algn="l">
              <a:spcBef>
                <a:spcPts val="800"/>
              </a:spcBef>
              <a:spcAft>
                <a:spcPts val="0"/>
              </a:spcAft>
              <a:buClr>
                <a:schemeClr val="dk1"/>
              </a:buClr>
              <a:buSzPts val="1100"/>
              <a:buFont typeface="Arial"/>
              <a:buNone/>
            </a:pPr>
            <a:r>
              <a:rPr lang="en" sz="1500"/>
              <a:t>• "multi-modal AI-based systems"</a:t>
            </a:r>
            <a:endParaRPr sz="1500"/>
          </a:p>
          <a:p>
            <a:pPr indent="0" lvl="0" marL="0" rtl="0" algn="l">
              <a:spcBef>
                <a:spcPts val="800"/>
              </a:spcBef>
              <a:spcAft>
                <a:spcPts val="0"/>
              </a:spcAft>
              <a:buClr>
                <a:schemeClr val="dk1"/>
              </a:buClr>
              <a:buSzPts val="1100"/>
              <a:buFont typeface="Arial"/>
              <a:buNone/>
            </a:pPr>
            <a:r>
              <a:rPr lang="en" sz="1500"/>
              <a:t>• "facial recognition systems using image matching"</a:t>
            </a:r>
            <a:endParaRPr sz="1500"/>
          </a:p>
          <a:p>
            <a:pPr indent="0" lvl="0" marL="0" rtl="0" algn="l">
              <a:spcBef>
                <a:spcPts val="800"/>
              </a:spcBef>
              <a:spcAft>
                <a:spcPts val="0"/>
              </a:spcAft>
              <a:buClr>
                <a:schemeClr val="dk1"/>
              </a:buClr>
              <a:buSzPts val="1100"/>
              <a:buFont typeface="Arial"/>
              <a:buNone/>
            </a:pPr>
            <a:r>
              <a:rPr lang="en" sz="1500"/>
              <a:t>• "voice-command AI systems"</a:t>
            </a:r>
            <a:endParaRPr sz="1500"/>
          </a:p>
          <a:p>
            <a:pPr indent="0" lvl="0" marL="0" rtl="0" algn="l">
              <a:spcBef>
                <a:spcPts val="800"/>
              </a:spcBef>
              <a:spcAft>
                <a:spcPts val="0"/>
              </a:spcAft>
              <a:buNone/>
            </a:pPr>
            <a:r>
              <a:rPr lang="en" sz="1500"/>
              <a:t>• "NLP for visual assistance"</a:t>
            </a:r>
            <a:endParaRPr sz="1500"/>
          </a:p>
          <a:p>
            <a:pPr indent="0" lvl="0" marL="0" rtl="0" algn="l">
              <a:spcBef>
                <a:spcPts val="800"/>
              </a:spcBef>
              <a:spcAft>
                <a:spcPts val="0"/>
              </a:spcAft>
              <a:buNone/>
            </a:pPr>
            <a:r>
              <a:rPr lang="en" sz="1500"/>
              <a:t>Etc. </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7"/>
          <p:cNvSpPr txBox="1"/>
          <p:nvPr>
            <p:ph type="title"/>
          </p:nvPr>
        </p:nvSpPr>
        <p:spPr>
          <a:xfrm>
            <a:off x="633845" y="274320"/>
            <a:ext cx="7084200" cy="619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Relevant Studies </a:t>
            </a:r>
            <a:endParaRPr/>
          </a:p>
        </p:txBody>
      </p:sp>
      <p:sp>
        <p:nvSpPr>
          <p:cNvPr id="217" name="Google Shape;217;p27"/>
          <p:cNvSpPr txBox="1"/>
          <p:nvPr>
            <p:ph idx="1" type="body"/>
          </p:nvPr>
        </p:nvSpPr>
        <p:spPr>
          <a:xfrm>
            <a:off x="633845" y="1035887"/>
            <a:ext cx="7886700" cy="35994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
              <a:t>S</a:t>
            </a:r>
            <a:r>
              <a:rPr lang="en"/>
              <a:t>tudies were selected based on: </a:t>
            </a:r>
            <a:endParaRPr/>
          </a:p>
          <a:p>
            <a:pPr indent="-317500" lvl="0" marL="457200" rtl="0" algn="l">
              <a:lnSpc>
                <a:spcPct val="115000"/>
              </a:lnSpc>
              <a:spcBef>
                <a:spcPts val="800"/>
              </a:spcBef>
              <a:spcAft>
                <a:spcPts val="0"/>
              </a:spcAft>
              <a:buSzPts val="1400"/>
              <a:buAutoNum type="arabicPeriod"/>
            </a:pPr>
            <a:r>
              <a:rPr lang="en"/>
              <a:t>Understanding the pain points people with visual disabilities face to understand what our </a:t>
            </a:r>
            <a:r>
              <a:rPr lang="en"/>
              <a:t>project</a:t>
            </a:r>
            <a:r>
              <a:rPr lang="en"/>
              <a:t> is solving. </a:t>
            </a:r>
            <a:endParaRPr/>
          </a:p>
          <a:p>
            <a:pPr indent="-317500" lvl="0" marL="457200" rtl="0" algn="l">
              <a:lnSpc>
                <a:spcPct val="115000"/>
              </a:lnSpc>
              <a:spcBef>
                <a:spcPts val="0"/>
              </a:spcBef>
              <a:spcAft>
                <a:spcPts val="0"/>
              </a:spcAft>
              <a:buSzPts val="1400"/>
              <a:buAutoNum type="arabicPeriod"/>
            </a:pPr>
            <a:r>
              <a:rPr lang="en"/>
              <a:t>Direct relevance to </a:t>
            </a:r>
            <a:r>
              <a:rPr lang="en"/>
              <a:t>VisionPulse’s</a:t>
            </a:r>
            <a:r>
              <a:rPr lang="en"/>
              <a:t> core engineering functionalities eg: visual question answering (VQA), obstacle detection, STT and TTS systems, contextual information retrieval (RAG), etc. </a:t>
            </a:r>
            <a:endParaRPr/>
          </a:p>
          <a:p>
            <a:pPr indent="-317500" lvl="0" marL="457200" rtl="0" algn="l">
              <a:lnSpc>
                <a:spcPct val="115000"/>
              </a:lnSpc>
              <a:spcBef>
                <a:spcPts val="0"/>
              </a:spcBef>
              <a:spcAft>
                <a:spcPts val="0"/>
              </a:spcAft>
              <a:buSzPts val="1400"/>
              <a:buAutoNum type="arabicPeriod"/>
            </a:pPr>
            <a:r>
              <a:rPr lang="en"/>
              <a:t>Relevant</a:t>
            </a:r>
            <a:r>
              <a:rPr lang="en"/>
              <a:t> evaluation metrics and datasets for </a:t>
            </a:r>
            <a:r>
              <a:rPr lang="en"/>
              <a:t>improving</a:t>
            </a:r>
            <a:r>
              <a:rPr lang="en"/>
              <a:t> our model </a:t>
            </a:r>
            <a:r>
              <a:rPr lang="en"/>
              <a:t>performance</a:t>
            </a:r>
            <a:r>
              <a:rPr lang="en"/>
              <a:t> and compare baselines to. </a:t>
            </a:r>
            <a:endParaRPr/>
          </a:p>
          <a:p>
            <a:pPr indent="0" lvl="0" marL="0" rtl="0" algn="l">
              <a:lnSpc>
                <a:spcPct val="115000"/>
              </a:lnSpc>
              <a:spcBef>
                <a:spcPts val="800"/>
              </a:spcBef>
              <a:spcAft>
                <a:spcPts val="0"/>
              </a:spcAft>
              <a:buNone/>
            </a:pPr>
            <a:r>
              <a:rPr lang="en"/>
              <a:t>The paper are divided based on themes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8"/>
          <p:cNvSpPr txBox="1"/>
          <p:nvPr>
            <p:ph type="title"/>
          </p:nvPr>
        </p:nvSpPr>
        <p:spPr>
          <a:xfrm>
            <a:off x="623888" y="1284317"/>
            <a:ext cx="7886700" cy="21384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b="1" lang="en" sz="3200">
                <a:solidFill>
                  <a:srgbClr val="595959"/>
                </a:solidFill>
              </a:rPr>
              <a:t>Theme 1:</a:t>
            </a:r>
            <a:endParaRPr b="1" sz="3200">
              <a:solidFill>
                <a:srgbClr val="595959"/>
              </a:solidFill>
            </a:endParaRPr>
          </a:p>
          <a:p>
            <a:pPr indent="0" lvl="0" marL="0" rtl="0" algn="l">
              <a:spcBef>
                <a:spcPts val="0"/>
              </a:spcBef>
              <a:spcAft>
                <a:spcPts val="0"/>
              </a:spcAft>
              <a:buNone/>
            </a:pPr>
            <a:r>
              <a:rPr lang="en" sz="3200"/>
              <a:t>Understanding pain points of people with visual challenges </a:t>
            </a:r>
            <a:endParaRPr sz="32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