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3e2fee403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3e2fee403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e2fee403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3e2fee403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e2fee403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3e2fee403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394675" y="1090275"/>
            <a:ext cx="11657700" cy="1875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14892"/>
              <a:buFont typeface="Quattrocento Sans"/>
              <a:buNone/>
            </a:pPr>
            <a:r>
              <a:rPr lang="en-US" sz="4700">
                <a:latin typeface="Times New Roman"/>
                <a:ea typeface="Times New Roman"/>
                <a:cs typeface="Times New Roman"/>
                <a:sym typeface="Times New Roman"/>
              </a:rPr>
              <a:t>Network Security: Assignment 3</a:t>
            </a:r>
            <a:endParaRPr sz="47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lt1"/>
              </a:buClr>
              <a:buSzPct val="114892"/>
              <a:buFont typeface="Quattrocento Sans"/>
              <a:buNone/>
            </a:pPr>
            <a:br>
              <a:rPr lang="en-US" sz="4700">
                <a:latin typeface="Times New Roman"/>
                <a:ea typeface="Times New Roman"/>
                <a:cs typeface="Times New Roman"/>
                <a:sym typeface="Times New Roman"/>
              </a:rPr>
            </a:br>
            <a:r>
              <a:rPr lang="en-US" sz="4700">
                <a:latin typeface="Times New Roman"/>
                <a:ea typeface="Times New Roman"/>
                <a:cs typeface="Times New Roman"/>
                <a:sym typeface="Times New Roman"/>
              </a:rPr>
              <a:t>RSA-based PKDA</a:t>
            </a:r>
            <a:endParaRPr sz="4700">
              <a:latin typeface="Times New Roman"/>
              <a:ea typeface="Times New Roman"/>
              <a:cs typeface="Times New Roman"/>
              <a:sym typeface="Times New Roman"/>
            </a:endParaRPr>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latin typeface="Times New Roman"/>
                <a:ea typeface="Times New Roman"/>
                <a:cs typeface="Times New Roman"/>
                <a:sym typeface="Times New Roman"/>
              </a:rPr>
              <a:t>Submitted by:</a:t>
            </a:r>
            <a:endParaRPr>
              <a:latin typeface="Times New Roman"/>
              <a:ea typeface="Times New Roman"/>
              <a:cs typeface="Times New Roman"/>
              <a:sym typeface="Times New Roman"/>
            </a:endParaRPr>
          </a:p>
          <a:p>
            <a:pPr indent="0" lvl="0" marL="0" rtl="0" algn="r">
              <a:lnSpc>
                <a:spcPct val="90000"/>
              </a:lnSpc>
              <a:spcBef>
                <a:spcPts val="0"/>
              </a:spcBef>
              <a:spcAft>
                <a:spcPts val="0"/>
              </a:spcAft>
              <a:buClr>
                <a:srgbClr val="E9F7F6"/>
              </a:buClr>
              <a:buSzPts val="2400"/>
              <a:buNone/>
            </a:pPr>
            <a:r>
              <a:rPr lang="en-US">
                <a:latin typeface="Times New Roman"/>
                <a:ea typeface="Times New Roman"/>
                <a:cs typeface="Times New Roman"/>
                <a:sym typeface="Times New Roman"/>
              </a:rPr>
              <a:t>Akash Kushwaha 2021514</a:t>
            </a:r>
            <a:endParaRPr>
              <a:latin typeface="Times New Roman"/>
              <a:ea typeface="Times New Roman"/>
              <a:cs typeface="Times New Roman"/>
              <a:sym typeface="Times New Roman"/>
            </a:endParaRPr>
          </a:p>
          <a:p>
            <a:pPr indent="0" lvl="0" marL="0" rtl="0" algn="r">
              <a:lnSpc>
                <a:spcPct val="90000"/>
              </a:lnSpc>
              <a:spcBef>
                <a:spcPts val="0"/>
              </a:spcBef>
              <a:spcAft>
                <a:spcPts val="0"/>
              </a:spcAft>
              <a:buClr>
                <a:srgbClr val="E9F7F6"/>
              </a:buClr>
              <a:buSzPts val="2400"/>
              <a:buNone/>
            </a:pPr>
            <a:r>
              <a:rPr lang="en-US">
                <a:latin typeface="Times New Roman"/>
                <a:ea typeface="Times New Roman"/>
                <a:cs typeface="Times New Roman"/>
                <a:sym typeface="Times New Roman"/>
              </a:rPr>
              <a:t>Suyash Kumar 2021293</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SzPts val="1100"/>
              <a:buNone/>
            </a:pPr>
            <a:r>
              <a:rPr lang="en-US" sz="3600">
                <a:solidFill>
                  <a:srgbClr val="3EADA7"/>
                </a:solidFill>
                <a:latin typeface="Times New Roman"/>
                <a:ea typeface="Times New Roman"/>
                <a:cs typeface="Times New Roman"/>
                <a:sym typeface="Times New Roman"/>
              </a:rPr>
              <a:t>Test Case 1</a:t>
            </a:r>
            <a:endParaRPr sz="3600">
              <a:solidFill>
                <a:srgbClr val="3EADA7"/>
              </a:solidFill>
              <a:latin typeface="Times New Roman"/>
              <a:ea typeface="Times New Roman"/>
              <a:cs typeface="Times New Roman"/>
              <a:sym typeface="Times New Roman"/>
            </a:endParaRPr>
          </a:p>
        </p:txBody>
      </p:sp>
      <p:pic>
        <p:nvPicPr>
          <p:cNvPr id="224" name="Google Shape;224;p28"/>
          <p:cNvPicPr preferRelativeResize="0"/>
          <p:nvPr/>
        </p:nvPicPr>
        <p:blipFill>
          <a:blip r:embed="rId3">
            <a:alphaModFix/>
          </a:blip>
          <a:stretch>
            <a:fillRect/>
          </a:stretch>
        </p:blipFill>
        <p:spPr>
          <a:xfrm>
            <a:off x="1036775" y="1419599"/>
            <a:ext cx="10417650" cy="465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Project </a:t>
            </a:r>
            <a:r>
              <a:rPr lang="en-US" sz="3600">
                <a:latin typeface="Times New Roman"/>
                <a:ea typeface="Times New Roman"/>
                <a:cs typeface="Times New Roman"/>
                <a:sym typeface="Times New Roman"/>
              </a:rPr>
              <a:t>Objective &amp; Overview</a:t>
            </a:r>
            <a:endParaRPr sz="3600">
              <a:latin typeface="Times New Roman"/>
              <a:ea typeface="Times New Roman"/>
              <a:cs typeface="Times New Roman"/>
              <a:sym typeface="Times New Roman"/>
            </a:endParaRPr>
          </a:p>
        </p:txBody>
      </p:sp>
      <p:sp>
        <p:nvSpPr>
          <p:cNvPr id="175" name="Google Shape;175;p20"/>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b="1" lang="en-US" sz="2400">
                <a:latin typeface="Times New Roman"/>
                <a:ea typeface="Times New Roman"/>
                <a:cs typeface="Times New Roman"/>
                <a:sym typeface="Times New Roman"/>
              </a:rPr>
              <a:t>Objective:</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project implements a Public Key Distribution Authority (PKDA) using RSA encryption to securely distribute public keys to clients. Two clients communicate confidentially after securely obtaining each other's public key via the PKDA.</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Overview:</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Key functional blocks:</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PKDA Server</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Client 1</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Client 0</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rPr lang="en-US" sz="3600">
                <a:solidFill>
                  <a:srgbClr val="3EADA7"/>
                </a:solidFill>
                <a:latin typeface="Times New Roman"/>
                <a:ea typeface="Times New Roman"/>
                <a:cs typeface="Times New Roman"/>
                <a:sym typeface="Times New Roman"/>
              </a:rPr>
              <a:t>System Overview</a:t>
            </a:r>
            <a:endParaRPr sz="3600">
              <a:solidFill>
                <a:srgbClr val="3EADA7"/>
              </a:solidFill>
              <a:latin typeface="Times New Roman"/>
              <a:ea typeface="Times New Roman"/>
              <a:cs typeface="Times New Roman"/>
              <a:sym typeface="Times New Roman"/>
            </a:endParaRPr>
          </a:p>
        </p:txBody>
      </p:sp>
      <p:sp>
        <p:nvSpPr>
          <p:cNvPr id="181" name="Google Shape;181;p21"/>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Font typeface="Courier New"/>
              <a:buChar char="●"/>
            </a:pPr>
            <a:r>
              <a:rPr lang="en-US" sz="2400">
                <a:latin typeface="Times New Roman"/>
                <a:ea typeface="Times New Roman"/>
                <a:cs typeface="Times New Roman"/>
                <a:sym typeface="Times New Roman"/>
              </a:rPr>
              <a:t>PKDA Server (pkda.py): This server acts as the central authority for managing and distributing public keys. It listens for client requests, decrypts incoming messages, retrieves the requested public key, and sends it securely back to the requesting client.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Courier New"/>
              <a:buChar char="●"/>
            </a:pPr>
            <a:r>
              <a:rPr lang="en-US" sz="2400">
                <a:latin typeface="Times New Roman"/>
                <a:ea typeface="Times New Roman"/>
                <a:cs typeface="Times New Roman"/>
                <a:sym typeface="Times New Roman"/>
              </a:rPr>
              <a:t>Client 1 (client1.py): This client initiates a request to the PKDA to obtain the public key of another client. After retrieving the key, it engages in encrypted communication with the other client.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Courier New"/>
              <a:buChar char="●"/>
            </a:pPr>
            <a:r>
              <a:rPr lang="en-US" sz="2400">
                <a:latin typeface="Times New Roman"/>
                <a:ea typeface="Times New Roman"/>
                <a:cs typeface="Times New Roman"/>
                <a:sym typeface="Times New Roman"/>
              </a:rPr>
              <a:t>Client 0 (client0.py): Similar to Client 1, this client requests the PKDA for a public key and then uses it to establish secure communication with Client 1.</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23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sz="3600">
                <a:solidFill>
                  <a:srgbClr val="3EADA7"/>
                </a:solidFill>
                <a:latin typeface="Times New Roman"/>
                <a:ea typeface="Times New Roman"/>
                <a:cs typeface="Times New Roman"/>
                <a:sym typeface="Times New Roman"/>
              </a:rPr>
              <a:t>Public Key Distribution Authority</a:t>
            </a:r>
            <a:endParaRPr sz="3600">
              <a:solidFill>
                <a:srgbClr val="3EADA7"/>
              </a:solidFill>
              <a:latin typeface="Times New Roman"/>
              <a:ea typeface="Times New Roman"/>
              <a:cs typeface="Times New Roman"/>
              <a:sym typeface="Times New Roman"/>
            </a:endParaRPr>
          </a:p>
        </p:txBody>
      </p:sp>
      <p:sp>
        <p:nvSpPr>
          <p:cNvPr id="187" name="Google Shape;187;p22"/>
          <p:cNvSpPr txBox="1"/>
          <p:nvPr>
            <p:ph idx="1" type="body"/>
          </p:nvPr>
        </p:nvSpPr>
        <p:spPr>
          <a:xfrm>
            <a:off x="845125" y="1381175"/>
            <a:ext cx="11074500" cy="479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100">
                <a:latin typeface="Times New Roman"/>
                <a:ea typeface="Times New Roman"/>
                <a:cs typeface="Times New Roman"/>
                <a:sym typeface="Times New Roman"/>
              </a:rPr>
              <a:t>pkda.py file implements the PKDA server, which is responsible for securely distributing public keys to clients.</a:t>
            </a:r>
            <a:endParaRPr sz="2100">
              <a:latin typeface="Times New Roman"/>
              <a:ea typeface="Times New Roman"/>
              <a:cs typeface="Times New Roman"/>
              <a:sym typeface="Times New Roman"/>
            </a:endParaRPr>
          </a:p>
          <a:p>
            <a:pPr indent="-361950" lvl="0" marL="457200" rtl="0" algn="l">
              <a:lnSpc>
                <a:spcPct val="115000"/>
              </a:lnSpc>
              <a:spcBef>
                <a:spcPts val="1200"/>
              </a:spcBef>
              <a:spcAft>
                <a:spcPts val="0"/>
              </a:spcAft>
              <a:buSzPts val="2100"/>
              <a:buFont typeface="Times New Roman"/>
              <a:buChar char="●"/>
            </a:pPr>
            <a:r>
              <a:rPr lang="en-US" sz="2100">
                <a:latin typeface="Times New Roman"/>
                <a:ea typeface="Times New Roman"/>
                <a:cs typeface="Times New Roman"/>
                <a:sym typeface="Times New Roman"/>
              </a:rPr>
              <a:t>Loads PKDA Credentials: Reads the private (d) and public (e, n) keys from creds/pkda.json.</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Establishes a Server Socket: Listens for incoming client connections on a predefined IP (HOST) and port (PORT).</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Handles Client Requests:</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Accepts incoming client connections.</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Receives an encrypted request (encrypted by Public Key of PKDA) for a public key of another client.</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Decrypts the request using the PKDA's private key.</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Retrieves the requested client's public key from the respective credential file </a:t>
            </a:r>
            <a:r>
              <a:rPr lang="en-US" sz="2100">
                <a:latin typeface="Times New Roman"/>
                <a:ea typeface="Times New Roman"/>
                <a:cs typeface="Times New Roman"/>
                <a:sym typeface="Times New Roman"/>
              </a:rPr>
              <a:t>(</a:t>
            </a:r>
            <a:r>
              <a:rPr lang="en-US" sz="2100">
                <a:latin typeface="Times New Roman"/>
                <a:ea typeface="Times New Roman"/>
                <a:cs typeface="Times New Roman"/>
                <a:sym typeface="Times New Roman"/>
              </a:rPr>
              <a:t>clientX.json).</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Constructs a response containing the requested public key and a nonce.</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Sends the response back to the client (currently unencrypted, though it should be encrypted with the initiator's public key).</a:t>
            </a:r>
            <a:endParaRPr sz="2100">
              <a:latin typeface="Times New Roman"/>
              <a:ea typeface="Times New Roman"/>
              <a:cs typeface="Times New Roman"/>
              <a:sym typeface="Times New Roman"/>
            </a:endParaRPr>
          </a:p>
          <a:p>
            <a:pPr indent="0" lvl="0" marL="0" rtl="0" algn="l">
              <a:lnSpc>
                <a:spcPct val="70000"/>
              </a:lnSpc>
              <a:spcBef>
                <a:spcPts val="1200"/>
              </a:spcBef>
              <a:spcAft>
                <a:spcPts val="0"/>
              </a:spcAft>
              <a:buSzPts val="1800"/>
              <a:buNone/>
            </a:pPr>
            <a:r>
              <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Client 1</a:t>
            </a:r>
            <a:endParaRPr sz="3600">
              <a:latin typeface="Times New Roman"/>
              <a:ea typeface="Times New Roman"/>
              <a:cs typeface="Times New Roman"/>
              <a:sym typeface="Times New Roman"/>
            </a:endParaRPr>
          </a:p>
        </p:txBody>
      </p:sp>
      <p:sp>
        <p:nvSpPr>
          <p:cNvPr id="193" name="Google Shape;193;p23"/>
          <p:cNvSpPr txBox="1"/>
          <p:nvPr>
            <p:ph idx="1" type="body"/>
          </p:nvPr>
        </p:nvSpPr>
        <p:spPr>
          <a:xfrm>
            <a:off x="654100" y="1342975"/>
            <a:ext cx="11368200" cy="479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100">
                <a:latin typeface="Times New Roman"/>
                <a:ea typeface="Times New Roman"/>
                <a:cs typeface="Times New Roman"/>
                <a:sym typeface="Times New Roman"/>
              </a:rPr>
              <a:t>client1.py file represents Client 1, which interacts with the PKDA and another client (Client 0) for secure communication.</a:t>
            </a:r>
            <a:endParaRPr sz="2100">
              <a:latin typeface="Times New Roman"/>
              <a:ea typeface="Times New Roman"/>
              <a:cs typeface="Times New Roman"/>
              <a:sym typeface="Times New Roman"/>
            </a:endParaRPr>
          </a:p>
          <a:p>
            <a:pPr indent="-361950" lvl="0" marL="457200" rtl="0" algn="l">
              <a:lnSpc>
                <a:spcPct val="115000"/>
              </a:lnSpc>
              <a:spcBef>
                <a:spcPts val="1200"/>
              </a:spcBef>
              <a:spcAft>
                <a:spcPts val="0"/>
              </a:spcAft>
              <a:buSzPts val="2100"/>
              <a:buFont typeface="Courier New"/>
              <a:buChar char="●"/>
            </a:pPr>
            <a:r>
              <a:rPr lang="en-US" sz="2100">
                <a:latin typeface="Times New Roman"/>
                <a:ea typeface="Times New Roman"/>
                <a:cs typeface="Times New Roman"/>
                <a:sym typeface="Times New Roman"/>
              </a:rPr>
              <a:t>Loads Credentials: Reads the private (d, n) and public (e, n) keys from client1.json, and also loads PKDA's public key from pkda.json.</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Requests Client 0's Public Key from PKDA:</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Creates a request dictionary containing, Request type, Initiator (Client 1), Requested client (Client 0), Timestamp </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Encrypts the request with PKDA’s public key.</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Sends the encrypted request to PKDA.</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Receives and decrypts the response from PKDA, extracting Client 0's public key.</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Establishes Secure Communication with Client 0:</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Courier New"/>
              <a:buChar char="○"/>
            </a:pPr>
            <a:r>
              <a:rPr lang="en-US" sz="2100">
                <a:latin typeface="Times New Roman"/>
                <a:ea typeface="Times New Roman"/>
                <a:cs typeface="Times New Roman"/>
                <a:sym typeface="Times New Roman"/>
              </a:rPr>
              <a:t>Listens on PORT_CLIENT1 for incoming connections.</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Decrypts the received message using Client 1's private key.</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Displays the message and Encrypts the response using Client 0’s public key and sends it.</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Client 0</a:t>
            </a:r>
            <a:endParaRPr sz="3600">
              <a:latin typeface="Times New Roman"/>
              <a:ea typeface="Times New Roman"/>
              <a:cs typeface="Times New Roman"/>
              <a:sym typeface="Times New Roman"/>
            </a:endParaRPr>
          </a:p>
        </p:txBody>
      </p:sp>
      <p:sp>
        <p:nvSpPr>
          <p:cNvPr id="199" name="Google Shape;199;p24"/>
          <p:cNvSpPr txBox="1"/>
          <p:nvPr>
            <p:ph idx="1" type="body"/>
          </p:nvPr>
        </p:nvSpPr>
        <p:spPr>
          <a:xfrm>
            <a:off x="654100" y="1342975"/>
            <a:ext cx="11368200" cy="4799100"/>
          </a:xfrm>
          <a:prstGeom prst="rect">
            <a:avLst/>
          </a:prstGeom>
          <a:noFill/>
          <a:ln>
            <a:noFill/>
          </a:ln>
        </p:spPr>
        <p:txBody>
          <a:bodyPr anchorCtr="0" anchor="t" bIns="45700" lIns="91425" spcFirstLastPara="1" rIns="91425" wrap="square" tIns="45700">
            <a:noAutofit/>
          </a:bodyPr>
          <a:lstStyle/>
          <a:p>
            <a:pPr indent="-381000" lvl="1" marL="914400" rtl="0" algn="l">
              <a:lnSpc>
                <a:spcPct val="115000"/>
              </a:lnSpc>
              <a:spcBef>
                <a:spcPts val="1200"/>
              </a:spcBef>
              <a:spcAft>
                <a:spcPts val="0"/>
              </a:spcAft>
              <a:buSzPts val="2400"/>
              <a:buFont typeface="Courier New"/>
              <a:buChar char="○"/>
            </a:pPr>
            <a:r>
              <a:rPr lang="en-US">
                <a:latin typeface="Times New Roman"/>
                <a:ea typeface="Times New Roman"/>
                <a:cs typeface="Times New Roman"/>
                <a:sym typeface="Times New Roman"/>
              </a:rPr>
              <a:t>Loads Credentials: Reads Client 0’s private (d, n) and public (e, n) keys from client0.json, and also loads PKDA’s public key.</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Requests Client 1’s Public Key from PKDA:</a:t>
            </a:r>
            <a:endParaRPr>
              <a:latin typeface="Times New Roman"/>
              <a:ea typeface="Times New Roman"/>
              <a:cs typeface="Times New Roman"/>
              <a:sym typeface="Times New Roman"/>
            </a:endParaRPr>
          </a:p>
          <a:p>
            <a:pPr indent="-381000" lvl="2" marL="13716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Creates and encrypts a request to PKDA for Client 1’s public key.</a:t>
            </a:r>
            <a:endParaRPr sz="2400">
              <a:latin typeface="Times New Roman"/>
              <a:ea typeface="Times New Roman"/>
              <a:cs typeface="Times New Roman"/>
              <a:sym typeface="Times New Roman"/>
            </a:endParaRPr>
          </a:p>
          <a:p>
            <a:pPr indent="-381000" lvl="2" marL="13716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Sends the request to PKDA and receives the response.</a:t>
            </a:r>
            <a:endParaRPr sz="2400">
              <a:latin typeface="Times New Roman"/>
              <a:ea typeface="Times New Roman"/>
              <a:cs typeface="Times New Roman"/>
              <a:sym typeface="Times New Roman"/>
            </a:endParaRPr>
          </a:p>
          <a:p>
            <a:pPr indent="-381000" lvl="2" marL="13716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Decrypts the response to retrieve Client 1’s public key.</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Initiates Secure Communication with Client 1:</a:t>
            </a:r>
            <a:endParaRPr>
              <a:latin typeface="Times New Roman"/>
              <a:ea typeface="Times New Roman"/>
              <a:cs typeface="Times New Roman"/>
              <a:sym typeface="Times New Roman"/>
            </a:endParaRPr>
          </a:p>
          <a:p>
            <a:pPr indent="-381000" lvl="2" marL="1371600" rtl="0" algn="l">
              <a:lnSpc>
                <a:spcPct val="115000"/>
              </a:lnSpc>
              <a:spcBef>
                <a:spcPts val="0"/>
              </a:spcBef>
              <a:spcAft>
                <a:spcPts val="0"/>
              </a:spcAft>
              <a:buSzPts val="2400"/>
              <a:buFont typeface="Courier New"/>
              <a:buChar char="■"/>
            </a:pPr>
            <a:r>
              <a:rPr lang="en-US" sz="2400">
                <a:latin typeface="Times New Roman"/>
                <a:ea typeface="Times New Roman"/>
                <a:cs typeface="Times New Roman"/>
                <a:sym typeface="Times New Roman"/>
              </a:rPr>
              <a:t>Connects to Client 1’s listening port (PORT_CLIENT1).</a:t>
            </a:r>
            <a:endParaRPr sz="2400">
              <a:latin typeface="Times New Roman"/>
              <a:ea typeface="Times New Roman"/>
              <a:cs typeface="Times New Roman"/>
              <a:sym typeface="Times New Roman"/>
            </a:endParaRPr>
          </a:p>
          <a:p>
            <a:pPr indent="-381000" lvl="2" marL="13716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Reads user input, encrypts it using Client 1’s public key, and sends it.</a:t>
            </a:r>
            <a:endParaRPr sz="2400">
              <a:latin typeface="Times New Roman"/>
              <a:ea typeface="Times New Roman"/>
              <a:cs typeface="Times New Roman"/>
              <a:sym typeface="Times New Roman"/>
            </a:endParaRPr>
          </a:p>
          <a:p>
            <a:pPr indent="-381000" lvl="2" marL="13716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Waits for an encrypted response, decrypts it using Client 0’s private key, and displays it.</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3600">
                <a:solidFill>
                  <a:srgbClr val="3EADA7"/>
                </a:solidFill>
                <a:latin typeface="Times New Roman"/>
                <a:ea typeface="Times New Roman"/>
                <a:cs typeface="Times New Roman"/>
                <a:sym typeface="Times New Roman"/>
              </a:rPr>
              <a:t>Running the System</a:t>
            </a:r>
            <a:endParaRPr sz="3600">
              <a:solidFill>
                <a:srgbClr val="3EADA7"/>
              </a:solidFill>
              <a:latin typeface="Times New Roman"/>
              <a:ea typeface="Times New Roman"/>
              <a:cs typeface="Times New Roman"/>
              <a:sym typeface="Times New Roman"/>
            </a:endParaRPr>
          </a:p>
        </p:txBody>
      </p:sp>
      <p:sp>
        <p:nvSpPr>
          <p:cNvPr id="205" name="Google Shape;205;p25"/>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Start the PKDA Server:</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Courier New"/>
              <a:buChar char="○"/>
            </a:pPr>
            <a:r>
              <a:rPr lang="en-US">
                <a:latin typeface="Times New Roman"/>
                <a:ea typeface="Times New Roman"/>
                <a:cs typeface="Times New Roman"/>
                <a:sym typeface="Times New Roman"/>
              </a:rPr>
              <a:t>Open a terminal and run python pkda.py.</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The server will start listening for client requests.</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Run Client 1:</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Courier New"/>
              <a:buChar char="○"/>
            </a:pPr>
            <a:r>
              <a:rPr lang="en-US">
                <a:latin typeface="Times New Roman"/>
                <a:ea typeface="Times New Roman"/>
                <a:cs typeface="Times New Roman"/>
                <a:sym typeface="Times New Roman"/>
              </a:rPr>
              <a:t>Open a second terminal and run python client1.py.</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Client 1 will request the public key of Client 0 from the PKDA.</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Run Client 0:</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Courier New"/>
              <a:buChar char="○"/>
            </a:pPr>
            <a:r>
              <a:rPr lang="en-US">
                <a:latin typeface="Times New Roman"/>
                <a:ea typeface="Times New Roman"/>
                <a:cs typeface="Times New Roman"/>
                <a:sym typeface="Times New Roman"/>
              </a:rPr>
              <a:t>Open a third terminal and run python client0.py.</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Client 0 will request the public key of Client 1 and then start</a:t>
            </a:r>
            <a:endParaRPr>
              <a:latin typeface="Times New Roman"/>
              <a:ea typeface="Times New Roman"/>
              <a:cs typeface="Times New Roman"/>
              <a:sym typeface="Times New Roman"/>
            </a:endParaRPr>
          </a:p>
        </p:txBody>
      </p:sp>
      <p:sp>
        <p:nvSpPr>
          <p:cNvPr id="206" name="Google Shape;206;p25"/>
          <p:cNvSpPr txBox="1"/>
          <p:nvPr/>
        </p:nvSpPr>
        <p:spPr>
          <a:xfrm>
            <a:off x="945075" y="3862950"/>
            <a:ext cx="6852600" cy="15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sz="3600">
                <a:solidFill>
                  <a:srgbClr val="3EADA7"/>
                </a:solidFill>
                <a:latin typeface="Times New Roman"/>
                <a:ea typeface="Times New Roman"/>
                <a:cs typeface="Times New Roman"/>
                <a:sym typeface="Times New Roman"/>
              </a:rPr>
              <a:t>RSA Encryption &amp; Decryption Library</a:t>
            </a:r>
            <a:endParaRPr sz="3600">
              <a:solidFill>
                <a:srgbClr val="3EADA7"/>
              </a:solidFill>
              <a:latin typeface="Times New Roman"/>
              <a:ea typeface="Times New Roman"/>
              <a:cs typeface="Times New Roman"/>
              <a:sym typeface="Times New Roman"/>
            </a:endParaRPr>
          </a:p>
        </p:txBody>
      </p:sp>
      <p:sp>
        <p:nvSpPr>
          <p:cNvPr id="212" name="Google Shape;212;p26"/>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Font typeface="Courier New"/>
              <a:buChar char="●"/>
            </a:pPr>
            <a:r>
              <a:rPr lang="en-US" sz="2400">
                <a:latin typeface="Times New Roman"/>
                <a:ea typeface="Times New Roman"/>
                <a:cs typeface="Times New Roman"/>
                <a:sym typeface="Times New Roman"/>
              </a:rPr>
              <a:t>encrypt(message, e, n):</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Converts the message into bytes.</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Courier New"/>
              <a:buChar char="○"/>
            </a:pPr>
            <a:r>
              <a:rPr lang="en-US">
                <a:latin typeface="Times New Roman"/>
                <a:ea typeface="Times New Roman"/>
                <a:cs typeface="Times New Roman"/>
                <a:sym typeface="Times New Roman"/>
              </a:rPr>
              <a:t>Encrypts the message using the RSA formula: ciphertext = (message^e) % n.</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Courier New"/>
              <a:buChar char="●"/>
            </a:pPr>
            <a:r>
              <a:rPr lang="en-US" sz="2400">
                <a:latin typeface="Times New Roman"/>
                <a:ea typeface="Times New Roman"/>
                <a:cs typeface="Times New Roman"/>
                <a:sym typeface="Times New Roman"/>
              </a:rPr>
              <a:t>decrypt(encrypted, d, n):</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Courier New"/>
              <a:buChar char="○"/>
            </a:pPr>
            <a:r>
              <a:rPr lang="en-US">
                <a:latin typeface="Times New Roman"/>
                <a:ea typeface="Times New Roman"/>
                <a:cs typeface="Times New Roman"/>
                <a:sym typeface="Times New Roman"/>
              </a:rPr>
              <a:t>Decrypts the message using: plaintext = (ciphertext^d) % n.</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US">
                <a:latin typeface="Times New Roman"/>
                <a:ea typeface="Times New Roman"/>
                <a:cs typeface="Times New Roman"/>
                <a:sym typeface="Times New Roman"/>
              </a:rPr>
              <a:t>Converts the decrypted integer back into a string.</a:t>
            </a:r>
            <a:endParaRPr>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SzPts val="1100"/>
              <a:buNone/>
            </a:pPr>
            <a:r>
              <a:rPr lang="en-US" sz="3600">
                <a:solidFill>
                  <a:srgbClr val="3EADA7"/>
                </a:solidFill>
                <a:latin typeface="Times New Roman"/>
                <a:ea typeface="Times New Roman"/>
                <a:cs typeface="Times New Roman"/>
                <a:sym typeface="Times New Roman"/>
              </a:rPr>
              <a:t>Established chat between Client 0 &amp; Client 1 </a:t>
            </a:r>
            <a:endParaRPr sz="3600">
              <a:solidFill>
                <a:srgbClr val="3EADA7"/>
              </a:solidFill>
              <a:latin typeface="Times New Roman"/>
              <a:ea typeface="Times New Roman"/>
              <a:cs typeface="Times New Roman"/>
              <a:sym typeface="Times New Roman"/>
            </a:endParaRPr>
          </a:p>
        </p:txBody>
      </p:sp>
      <p:pic>
        <p:nvPicPr>
          <p:cNvPr id="218" name="Google Shape;218;p27"/>
          <p:cNvPicPr preferRelativeResize="0"/>
          <p:nvPr/>
        </p:nvPicPr>
        <p:blipFill rotWithShape="1">
          <a:blip r:embed="rId3">
            <a:alphaModFix/>
          </a:blip>
          <a:srcRect b="0" l="0" r="4698" t="13755"/>
          <a:stretch/>
        </p:blipFill>
        <p:spPr>
          <a:xfrm>
            <a:off x="512875" y="1674300"/>
            <a:ext cx="11564348" cy="383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