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71" r:id="rId7"/>
    <p:sldId id="264" r:id="rId8"/>
    <p:sldId id="261" r:id="rId9"/>
    <p:sldId id="265" r:id="rId10"/>
    <p:sldId id="266" r:id="rId11"/>
    <p:sldId id="262" r:id="rId12"/>
    <p:sldId id="263"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73317"/>
  </p:normalViewPr>
  <p:slideViewPr>
    <p:cSldViewPr snapToGrid="0" snapToObjects="1">
      <p:cViewPr varScale="1">
        <p:scale>
          <a:sx n="77" d="100"/>
          <a:sy n="7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B2F4F-4085-4142-93EF-3CF7C1213D53}" type="datetimeFigureOut">
              <a:rPr lang="en-US" smtClean="0"/>
              <a:t>4/7/16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65917-6170-8448-B525-388381BA0C88}" type="slidenum">
              <a:rPr lang="en-US" smtClean="0"/>
              <a:t>‹#›</a:t>
            </a:fld>
            <a:endParaRPr lang="en-US"/>
          </a:p>
        </p:txBody>
      </p:sp>
    </p:spTree>
    <p:extLst>
      <p:ext uri="{BB962C8B-B14F-4D97-AF65-F5344CB8AC3E}">
        <p14:creationId xmlns:p14="http://schemas.microsoft.com/office/powerpoint/2010/main" val="193281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en.wikipedia.org/wiki/Probability_distribu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associate linear predictor</a:t>
            </a:r>
            <a:r>
              <a:rPr lang="en-US" baseline="0" dirty="0" smtClean="0"/>
              <a:t> in H with a binary classifier</a:t>
            </a:r>
            <a:endParaRPr lang="en-US" dirty="0"/>
          </a:p>
        </p:txBody>
      </p:sp>
      <p:sp>
        <p:nvSpPr>
          <p:cNvPr id="4" name="Slide Number Placeholder 3"/>
          <p:cNvSpPr>
            <a:spLocks noGrp="1"/>
          </p:cNvSpPr>
          <p:nvPr>
            <p:ph type="sldNum" sz="quarter" idx="10"/>
          </p:nvPr>
        </p:nvSpPr>
        <p:spPr/>
        <p:txBody>
          <a:bodyPr/>
          <a:lstStyle/>
          <a:p>
            <a:fld id="{EE365917-6170-8448-B525-388381BA0C88}" type="slidenum">
              <a:rPr lang="en-US" smtClean="0"/>
              <a:t>2</a:t>
            </a:fld>
            <a:endParaRPr lang="en-US"/>
          </a:p>
        </p:txBody>
      </p:sp>
    </p:spTree>
    <p:extLst>
      <p:ext uri="{BB962C8B-B14F-4D97-AF65-F5344CB8AC3E}">
        <p14:creationId xmlns:p14="http://schemas.microsoft.com/office/powerpoint/2010/main" val="5353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sample complexity</a:t>
            </a:r>
            <a:r>
              <a:rPr lang="en-US" sz="1200" b="0" kern="1200" dirty="0" smtClean="0">
                <a:solidFill>
                  <a:schemeClr val="tx1"/>
                </a:solidFill>
                <a:latin typeface="+mn-lt"/>
                <a:ea typeface="+mn-ea"/>
                <a:cs typeface="+mn-cs"/>
              </a:rPr>
              <a:t> of a machine learning algorithm is, roughly speaking, the number of training samples needed for the algorithm to successfully learn a target function. More specifically, the sample complexity is the number of samples needed for the function returned by the algorithm to be within an arbitrarily small error of the best possible function, with probability arbitrarily close to 1</a:t>
            </a:r>
            <a:endParaRPr lang="en-US" dirty="0"/>
          </a:p>
        </p:txBody>
      </p:sp>
      <p:sp>
        <p:nvSpPr>
          <p:cNvPr id="4" name="Slide Number Placeholder 3"/>
          <p:cNvSpPr>
            <a:spLocks noGrp="1"/>
          </p:cNvSpPr>
          <p:nvPr>
            <p:ph type="sldNum" sz="quarter" idx="10"/>
          </p:nvPr>
        </p:nvSpPr>
        <p:spPr/>
        <p:txBody>
          <a:bodyPr/>
          <a:lstStyle/>
          <a:p>
            <a:fld id="{EE365917-6170-8448-B525-388381BA0C88}" type="slidenum">
              <a:rPr lang="en-US" smtClean="0"/>
              <a:t>11</a:t>
            </a:fld>
            <a:endParaRPr lang="en-US"/>
          </a:p>
        </p:txBody>
      </p:sp>
    </p:spTree>
    <p:extLst>
      <p:ext uri="{BB962C8B-B14F-4D97-AF65-F5344CB8AC3E}">
        <p14:creationId xmlns:p14="http://schemas.microsoft.com/office/powerpoint/2010/main" val="45192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LTmin</a:t>
            </a:r>
            <a:r>
              <a:rPr lang="en-US" sz="1200" kern="1200" dirty="0" smtClean="0">
                <a:solidFill>
                  <a:schemeClr val="tx1"/>
                </a:solidFill>
                <a:effectLst/>
                <a:latin typeface="+mn-lt"/>
                <a:ea typeface="+mn-ea"/>
                <a:cs typeface="+mn-cs"/>
              </a:rPr>
              <a:t> = mini </a:t>
            </a:r>
            <a:r>
              <a:rPr lang="en-US" sz="1200" kern="1200" dirty="0" err="1" smtClean="0">
                <a:solidFill>
                  <a:schemeClr val="tx1"/>
                </a:solidFill>
                <a:effectLst/>
                <a:latin typeface="+mn-lt"/>
                <a:ea typeface="+mn-ea"/>
                <a:cs typeface="+mn-cs"/>
              </a:rPr>
              <a:t>LTi</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EE365917-6170-8448-B525-388381BA0C88}" type="slidenum">
              <a:rPr lang="en-US" smtClean="0"/>
              <a:t>14</a:t>
            </a:fld>
            <a:endParaRPr lang="en-US"/>
          </a:p>
        </p:txBody>
      </p:sp>
    </p:spTree>
    <p:extLst>
      <p:ext uri="{BB962C8B-B14F-4D97-AF65-F5344CB8AC3E}">
        <p14:creationId xmlns:p14="http://schemas.microsoft.com/office/powerpoint/2010/main" val="196888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measures richness of a class of real-valued functions with respect to a </a:t>
            </a:r>
            <a:r>
              <a:rPr lang="en-US" sz="1200" kern="1200" dirty="0" smtClean="0">
                <a:solidFill>
                  <a:schemeClr val="tx1"/>
                </a:solidFill>
                <a:latin typeface="+mn-lt"/>
                <a:ea typeface="+mn-ea"/>
                <a:cs typeface="+mn-cs"/>
                <a:hlinkClick r:id="rId3"/>
              </a:rPr>
              <a:t>probability distribution</a:t>
            </a:r>
            <a:endParaRPr lang="en-US" dirty="0"/>
          </a:p>
        </p:txBody>
      </p:sp>
      <p:sp>
        <p:nvSpPr>
          <p:cNvPr id="4" name="Slide Number Placeholder 3"/>
          <p:cNvSpPr>
            <a:spLocks noGrp="1"/>
          </p:cNvSpPr>
          <p:nvPr>
            <p:ph type="sldNum" sz="quarter" idx="10"/>
          </p:nvPr>
        </p:nvSpPr>
        <p:spPr/>
        <p:txBody>
          <a:bodyPr/>
          <a:lstStyle/>
          <a:p>
            <a:fld id="{EE365917-6170-8448-B525-388381BA0C88}" type="slidenum">
              <a:rPr lang="en-US" smtClean="0"/>
              <a:t>15</a:t>
            </a:fld>
            <a:endParaRPr lang="en-US"/>
          </a:p>
        </p:txBody>
      </p:sp>
    </p:spTree>
    <p:extLst>
      <p:ext uri="{BB962C8B-B14F-4D97-AF65-F5344CB8AC3E}">
        <p14:creationId xmlns:p14="http://schemas.microsoft.com/office/powerpoint/2010/main" val="206889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1849DD-16C6-0148-8C8A-37B92E488A9C}" type="datetimeFigureOut">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85057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1849DD-16C6-0148-8C8A-37B92E488A9C}" type="datetimeFigureOut">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8907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1849DD-16C6-0148-8C8A-37B92E488A9C}" type="datetimeFigureOut">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22501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1849DD-16C6-0148-8C8A-37B92E488A9C}" type="datetimeFigureOut">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61306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1849DD-16C6-0148-8C8A-37B92E488A9C}" type="datetimeFigureOut">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70371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1849DD-16C6-0148-8C8A-37B92E488A9C}" type="datetimeFigureOut">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114446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1849DD-16C6-0148-8C8A-37B92E488A9C}" type="datetimeFigureOut">
              <a:rPr lang="en-US" smtClean="0"/>
              <a:t>4/7/16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7132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1849DD-16C6-0148-8C8A-37B92E488A9C}" type="datetimeFigureOut">
              <a:rPr lang="en-US" smtClean="0"/>
              <a:t>4/7/16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41689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849DD-16C6-0148-8C8A-37B92E488A9C}" type="datetimeFigureOut">
              <a:rPr lang="en-US" smtClean="0"/>
              <a:t>4/7/16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166269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1849DD-16C6-0148-8C8A-37B92E488A9C}" type="datetimeFigureOut">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1815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1849DD-16C6-0148-8C8A-37B92E488A9C}" type="datetimeFigureOut">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0A675-0EEF-BC4E-820C-63213B9E97A1}" type="slidenum">
              <a:rPr lang="en-US" smtClean="0"/>
              <a:t>‹#›</a:t>
            </a:fld>
            <a:endParaRPr lang="en-US"/>
          </a:p>
        </p:txBody>
      </p:sp>
    </p:spTree>
    <p:extLst>
      <p:ext uri="{BB962C8B-B14F-4D97-AF65-F5344CB8AC3E}">
        <p14:creationId xmlns:p14="http://schemas.microsoft.com/office/powerpoint/2010/main" val="12337830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849DD-16C6-0148-8C8A-37B92E488A9C}" type="datetimeFigureOut">
              <a:rPr lang="en-US" smtClean="0"/>
              <a:t>4/7/16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0A675-0EEF-BC4E-820C-63213B9E97A1}" type="slidenum">
              <a:rPr lang="en-US" smtClean="0"/>
              <a:t>‹#›</a:t>
            </a:fld>
            <a:endParaRPr lang="en-US"/>
          </a:p>
        </p:txBody>
      </p:sp>
    </p:spTree>
    <p:extLst>
      <p:ext uri="{BB962C8B-B14F-4D97-AF65-F5344CB8AC3E}">
        <p14:creationId xmlns:p14="http://schemas.microsoft.com/office/powerpoint/2010/main" val="1477108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latin typeface="Times New Roman" charset="0"/>
                <a:ea typeface="Times New Roman" charset="0"/>
                <a:cs typeface="Times New Roman" charset="0"/>
              </a:rPr>
              <a:t>Learning Sparse Low-Threshold Linear Classifiers</a:t>
            </a:r>
            <a:endParaRPr lang="en-US" sz="5400" dirty="0">
              <a:latin typeface="Times New Roman" charset="0"/>
              <a:ea typeface="Times New Roman" charset="0"/>
              <a:cs typeface="Times New Roman" charset="0"/>
            </a:endParaRPr>
          </a:p>
        </p:txBody>
      </p:sp>
      <p:sp>
        <p:nvSpPr>
          <p:cNvPr id="3" name="Subtitle 2"/>
          <p:cNvSpPr>
            <a:spLocks noGrp="1"/>
          </p:cNvSpPr>
          <p:nvPr>
            <p:ph type="subTitle" idx="1"/>
          </p:nvPr>
        </p:nvSpPr>
        <p:spPr>
          <a:xfrm>
            <a:off x="1428466" y="3853763"/>
            <a:ext cx="9144000" cy="1655762"/>
          </a:xfrm>
        </p:spPr>
        <p:txBody>
          <a:bodyPr/>
          <a:lstStyle/>
          <a:p>
            <a:r>
              <a:rPr lang="en-US" dirty="0" err="1" smtClean="0"/>
              <a:t>Zejian</a:t>
            </a:r>
            <a:r>
              <a:rPr lang="en-US" dirty="0" smtClean="0"/>
              <a:t> Zhan</a:t>
            </a:r>
            <a:endParaRPr lang="en-US" dirty="0"/>
          </a:p>
        </p:txBody>
      </p:sp>
    </p:spTree>
    <p:extLst>
      <p:ext uri="{BB962C8B-B14F-4D97-AF65-F5344CB8AC3E}">
        <p14:creationId xmlns:p14="http://schemas.microsoft.com/office/powerpoint/2010/main" val="196208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ERM(Empirical Risk Minimization)</a:t>
            </a:r>
            <a:endParaRPr lang="en-US" dirty="0"/>
          </a:p>
        </p:txBody>
      </p:sp>
      <p:sp>
        <p:nvSpPr>
          <p:cNvPr id="3" name="Content Placeholder 2"/>
          <p:cNvSpPr>
            <a:spLocks noGrp="1"/>
          </p:cNvSpPr>
          <p:nvPr>
            <p:ph idx="1"/>
          </p:nvPr>
        </p:nvSpPr>
        <p:spPr/>
        <p:txBody>
          <a:bodyPr/>
          <a:lstStyle/>
          <a:p>
            <a:r>
              <a:rPr lang="en-US" dirty="0"/>
              <a:t>A</a:t>
            </a:r>
            <a:r>
              <a:rPr lang="en-US" dirty="0" smtClean="0"/>
              <a:t>ssume </a:t>
            </a:r>
            <a:r>
              <a:rPr lang="en-US" dirty="0"/>
              <a:t>that there is </a:t>
            </a:r>
            <a:r>
              <a:rPr lang="en-US" dirty="0" smtClean="0"/>
              <a:t>a joint probability distribution over x, y</a:t>
            </a:r>
            <a:endParaRPr lang="en-US" dirty="0"/>
          </a:p>
          <a:p>
            <a:r>
              <a:rPr lang="en-US" dirty="0" smtClean="0"/>
              <a:t>We can derive loss functions and risk functions which is the expectation of loss functions</a:t>
            </a:r>
          </a:p>
          <a:p>
            <a:r>
              <a:rPr lang="en-US" dirty="0" smtClean="0"/>
              <a:t>Can we compute R?</a:t>
            </a:r>
          </a:p>
          <a:p>
            <a:r>
              <a:rPr lang="en-US" dirty="0" smtClean="0"/>
              <a:t>Compute approximation </a:t>
            </a:r>
            <a:r>
              <a:rPr lang="en-US" i="1" dirty="0" smtClean="0"/>
              <a:t>empirical risk</a:t>
            </a:r>
            <a:r>
              <a:rPr lang="en-US" dirty="0" smtClean="0"/>
              <a:t> </a:t>
            </a:r>
            <a:r>
              <a:rPr lang="en-US" dirty="0"/>
              <a:t>by averaging the loss function on the training set</a:t>
            </a:r>
            <a:endParaRPr lang="en-US" dirty="0"/>
          </a:p>
        </p:txBody>
      </p:sp>
    </p:spTree>
    <p:extLst>
      <p:ext uri="{BB962C8B-B14F-4D97-AF65-F5344CB8AC3E}">
        <p14:creationId xmlns:p14="http://schemas.microsoft.com/office/powerpoint/2010/main" val="88009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bound isn’t consistent</a:t>
            </a:r>
            <a:endParaRPr lang="en-US" dirty="0"/>
          </a:p>
        </p:txBody>
      </p:sp>
      <p:sp>
        <p:nvSpPr>
          <p:cNvPr id="3" name="Content Placeholder 2"/>
          <p:cNvSpPr>
            <a:spLocks noGrp="1"/>
          </p:cNvSpPr>
          <p:nvPr>
            <p:ph idx="1"/>
          </p:nvPr>
        </p:nvSpPr>
        <p:spPr/>
        <p:txBody>
          <a:bodyPr/>
          <a:lstStyle/>
          <a:p>
            <a:r>
              <a:rPr lang="en-US" dirty="0" smtClean="0"/>
              <a:t>These approaches yield mistake bounds or sample complexity with </a:t>
            </a:r>
            <a:r>
              <a:rPr lang="en-US" dirty="0" smtClean="0"/>
              <a:t>k</a:t>
            </a:r>
            <a:r>
              <a:rPr lang="en-US" baseline="30000" dirty="0" smtClean="0"/>
              <a:t>2</a:t>
            </a:r>
            <a:endParaRPr lang="en-US" baseline="30000" dirty="0" smtClean="0"/>
          </a:p>
          <a:p>
            <a:r>
              <a:rPr lang="en-US" dirty="0" smtClean="0"/>
              <a:t>When </a:t>
            </a:r>
            <a:r>
              <a:rPr lang="en-US" dirty="0" smtClean="0">
                <a:latin typeface="Symbol" charset="2"/>
                <a:ea typeface="Symbol" charset="2"/>
                <a:cs typeface="Symbol" charset="2"/>
              </a:rPr>
              <a:t>q </a:t>
            </a:r>
            <a:r>
              <a:rPr lang="en-US" dirty="0" smtClean="0"/>
              <a:t>is </a:t>
            </a:r>
            <a:r>
              <a:rPr lang="en-US" dirty="0" smtClean="0"/>
              <a:t>nearly k/2, Winnow bound agrees with EG bound. But </a:t>
            </a:r>
            <a:r>
              <a:rPr lang="en-US" smtClean="0"/>
              <a:t>if </a:t>
            </a:r>
            <a:r>
              <a:rPr lang="en-US" smtClean="0">
                <a:latin typeface="Symbol" charset="2"/>
                <a:ea typeface="Symbol" charset="2"/>
                <a:cs typeface="Symbol" charset="2"/>
              </a:rPr>
              <a:t>q </a:t>
            </a:r>
            <a:r>
              <a:rPr lang="en-US" smtClean="0"/>
              <a:t>is </a:t>
            </a:r>
            <a:r>
              <a:rPr lang="en-US" dirty="0" smtClean="0"/>
              <a:t>1/2, </a:t>
            </a:r>
            <a:r>
              <a:rPr lang="en-US" dirty="0" smtClean="0"/>
              <a:t>Winnow will yield bound of k rather than k</a:t>
            </a:r>
            <a:r>
              <a:rPr lang="en-US" baseline="30000" dirty="0" smtClean="0"/>
              <a:t>2</a:t>
            </a:r>
            <a:r>
              <a:rPr lang="en-US" dirty="0" smtClean="0"/>
              <a:t>.</a:t>
            </a:r>
          </a:p>
          <a:p>
            <a:r>
              <a:rPr lang="en-US" dirty="0" smtClean="0"/>
              <a:t>The gap is the starting point and </a:t>
            </a:r>
            <a:r>
              <a:rPr lang="en-US" dirty="0" smtClean="0"/>
              <a:t>the motivation </a:t>
            </a:r>
            <a:r>
              <a:rPr lang="en-US" dirty="0" smtClean="0"/>
              <a:t>of this paper</a:t>
            </a:r>
            <a:endParaRPr lang="en-US" dirty="0"/>
          </a:p>
        </p:txBody>
      </p:sp>
    </p:spTree>
    <p:extLst>
      <p:ext uri="{BB962C8B-B14F-4D97-AF65-F5344CB8AC3E}">
        <p14:creationId xmlns:p14="http://schemas.microsoft.com/office/powerpoint/2010/main" val="830536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Achievements of this paper</a:t>
            </a:r>
            <a:endParaRPr lang="en-US" dirty="0"/>
          </a:p>
        </p:txBody>
      </p:sp>
      <p:sp>
        <p:nvSpPr>
          <p:cNvPr id="3" name="Content Placeholder 2"/>
          <p:cNvSpPr>
            <a:spLocks noGrp="1"/>
          </p:cNvSpPr>
          <p:nvPr>
            <p:ph idx="1"/>
          </p:nvPr>
        </p:nvSpPr>
        <p:spPr>
          <a:xfrm>
            <a:off x="838200" y="2058381"/>
            <a:ext cx="10515600" cy="4351338"/>
          </a:xfrm>
        </p:spPr>
        <p:txBody>
          <a:bodyPr/>
          <a:lstStyle/>
          <a:p>
            <a:r>
              <a:rPr lang="en-US" dirty="0" smtClean="0"/>
              <a:t>Providing a variant EG, which establishes a regret bound </a:t>
            </a:r>
            <a:r>
              <a:rPr lang="en-US" dirty="0" smtClean="0"/>
              <a:t>and </a:t>
            </a:r>
            <a:r>
              <a:rPr lang="en-US" dirty="0" smtClean="0"/>
              <a:t>is better than that of standard EG analysis</a:t>
            </a:r>
            <a:r>
              <a:rPr lang="en-US" dirty="0" smtClean="0"/>
              <a:t>.</a:t>
            </a:r>
          </a:p>
          <a:p>
            <a:r>
              <a:rPr lang="en-US" dirty="0" smtClean="0"/>
              <a:t>ERM Upper Bound</a:t>
            </a:r>
          </a:p>
          <a:p>
            <a:r>
              <a:rPr lang="en-US" dirty="0" smtClean="0"/>
              <a:t>Lower Bound</a:t>
            </a:r>
            <a:endParaRPr lang="en-US" dirty="0"/>
          </a:p>
        </p:txBody>
      </p:sp>
    </p:spTree>
    <p:extLst>
      <p:ext uri="{BB962C8B-B14F-4D97-AF65-F5344CB8AC3E}">
        <p14:creationId xmlns:p14="http://schemas.microsoft.com/office/powerpoint/2010/main" val="244554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Unnormalized</a:t>
            </a:r>
            <a:r>
              <a:rPr lang="en-US" dirty="0" smtClean="0"/>
              <a:t> </a:t>
            </a:r>
            <a:r>
              <a:rPr lang="en-US" dirty="0" err="1" smtClean="0"/>
              <a:t>Exponentiated</a:t>
            </a:r>
            <a:r>
              <a:rPr lang="en-US" dirty="0" smtClean="0"/>
              <a:t> Gradient</a:t>
            </a:r>
            <a:endParaRPr lang="en-US" dirty="0"/>
          </a:p>
        </p:txBody>
      </p:sp>
      <p:pic>
        <p:nvPicPr>
          <p:cNvPr id="4" name="Content Placeholder 3"/>
          <p:cNvPicPr>
            <a:picLocks noGrp="1" noChangeAspect="1"/>
          </p:cNvPicPr>
          <p:nvPr>
            <p:ph idx="1"/>
          </p:nvPr>
        </p:nvPicPr>
        <p:blipFill>
          <a:blip r:embed="rId2"/>
          <a:stretch>
            <a:fillRect/>
          </a:stretch>
        </p:blipFill>
        <p:spPr>
          <a:xfrm>
            <a:off x="2151033" y="1705807"/>
            <a:ext cx="6692900" cy="1638300"/>
          </a:xfrm>
          <a:prstGeom prst="rect">
            <a:avLst/>
          </a:prstGeom>
        </p:spPr>
      </p:pic>
      <p:pic>
        <p:nvPicPr>
          <p:cNvPr id="5" name="Picture 4"/>
          <p:cNvPicPr>
            <a:picLocks noChangeAspect="1"/>
          </p:cNvPicPr>
          <p:nvPr/>
        </p:nvPicPr>
        <p:blipFill>
          <a:blip r:embed="rId3"/>
          <a:stretch>
            <a:fillRect/>
          </a:stretch>
        </p:blipFill>
        <p:spPr>
          <a:xfrm>
            <a:off x="1404966" y="3596310"/>
            <a:ext cx="8534400" cy="1219200"/>
          </a:xfrm>
          <a:prstGeom prst="rect">
            <a:avLst/>
          </a:prstGeom>
        </p:spPr>
      </p:pic>
      <p:pic>
        <p:nvPicPr>
          <p:cNvPr id="6" name="Picture 5"/>
          <p:cNvPicPr>
            <a:picLocks noChangeAspect="1"/>
          </p:cNvPicPr>
          <p:nvPr/>
        </p:nvPicPr>
        <p:blipFill>
          <a:blip r:embed="rId4"/>
          <a:stretch>
            <a:fillRect/>
          </a:stretch>
        </p:blipFill>
        <p:spPr>
          <a:xfrm>
            <a:off x="4381500" y="5418760"/>
            <a:ext cx="1727200" cy="266700"/>
          </a:xfrm>
          <a:prstGeom prst="rect">
            <a:avLst/>
          </a:prstGeom>
        </p:spPr>
      </p:pic>
      <p:pic>
        <p:nvPicPr>
          <p:cNvPr id="7" name="Picture 6"/>
          <p:cNvPicPr>
            <a:picLocks noChangeAspect="1"/>
          </p:cNvPicPr>
          <p:nvPr/>
        </p:nvPicPr>
        <p:blipFill>
          <a:blip r:embed="rId5"/>
          <a:stretch>
            <a:fillRect/>
          </a:stretch>
        </p:blipFill>
        <p:spPr>
          <a:xfrm>
            <a:off x="6096000" y="5431460"/>
            <a:ext cx="1511300" cy="254000"/>
          </a:xfrm>
          <a:prstGeom prst="rect">
            <a:avLst/>
          </a:prstGeom>
        </p:spPr>
      </p:pic>
      <p:pic>
        <p:nvPicPr>
          <p:cNvPr id="8" name="Picture 7"/>
          <p:cNvPicPr>
            <a:picLocks noChangeAspect="1"/>
          </p:cNvPicPr>
          <p:nvPr/>
        </p:nvPicPr>
        <p:blipFill>
          <a:blip r:embed="rId6"/>
          <a:stretch>
            <a:fillRect/>
          </a:stretch>
        </p:blipFill>
        <p:spPr>
          <a:xfrm>
            <a:off x="4381500" y="4887136"/>
            <a:ext cx="3429000" cy="292100"/>
          </a:xfrm>
          <a:prstGeom prst="rect">
            <a:avLst/>
          </a:prstGeom>
        </p:spPr>
      </p:pic>
      <p:sp>
        <p:nvSpPr>
          <p:cNvPr id="9" name="TextBox 8"/>
          <p:cNvSpPr txBox="1"/>
          <p:nvPr/>
        </p:nvSpPr>
        <p:spPr>
          <a:xfrm>
            <a:off x="1477817" y="4846703"/>
            <a:ext cx="1820370" cy="369332"/>
          </a:xfrm>
          <a:prstGeom prst="rect">
            <a:avLst/>
          </a:prstGeom>
          <a:noFill/>
        </p:spPr>
        <p:txBody>
          <a:bodyPr wrap="none" rtlCol="0">
            <a:spAutoFit/>
          </a:bodyPr>
          <a:lstStyle/>
          <a:p>
            <a:r>
              <a:rPr lang="en-US" dirty="0" smtClean="0"/>
              <a:t>For </a:t>
            </a:r>
            <a:r>
              <a:rPr lang="en-US" smtClean="0"/>
              <a:t>online setting</a:t>
            </a:r>
            <a:endParaRPr lang="en-US"/>
          </a:p>
        </p:txBody>
      </p:sp>
      <p:sp>
        <p:nvSpPr>
          <p:cNvPr id="10" name="TextBox 9"/>
          <p:cNvSpPr txBox="1"/>
          <p:nvPr/>
        </p:nvSpPr>
        <p:spPr>
          <a:xfrm>
            <a:off x="1477817" y="5316128"/>
            <a:ext cx="2109937" cy="369332"/>
          </a:xfrm>
          <a:prstGeom prst="rect">
            <a:avLst/>
          </a:prstGeom>
          <a:noFill/>
        </p:spPr>
        <p:txBody>
          <a:bodyPr wrap="none" rtlCol="0">
            <a:spAutoFit/>
          </a:bodyPr>
          <a:lstStyle/>
          <a:p>
            <a:r>
              <a:rPr lang="en-US" smtClean="0"/>
              <a:t>For statistical setting</a:t>
            </a:r>
            <a:endParaRPr lang="en-US"/>
          </a:p>
        </p:txBody>
      </p:sp>
    </p:spTree>
    <p:extLst>
      <p:ext uri="{BB962C8B-B14F-4D97-AF65-F5344CB8AC3E}">
        <p14:creationId xmlns:p14="http://schemas.microsoft.com/office/powerpoint/2010/main" val="134757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Regret</a:t>
            </a:r>
            <a:endParaRPr lang="en-US" dirty="0"/>
          </a:p>
        </p:txBody>
      </p:sp>
      <p:sp>
        <p:nvSpPr>
          <p:cNvPr id="3" name="Content Placeholder 2"/>
          <p:cNvSpPr>
            <a:spLocks noGrp="1"/>
          </p:cNvSpPr>
          <p:nvPr>
            <p:ph idx="1"/>
          </p:nvPr>
        </p:nvSpPr>
        <p:spPr/>
        <p:txBody>
          <a:bodyPr/>
          <a:lstStyle/>
          <a:p>
            <a:r>
              <a:rPr lang="en-US" dirty="0"/>
              <a:t>Definition: the regret at time T is the difference between the loss incurred up to T by the algorithm and that of the best expert in hindsight: </a:t>
            </a:r>
            <a:endParaRPr lang="en-US" dirty="0" smtClean="0"/>
          </a:p>
          <a:p>
            <a:endParaRPr lang="en-US" dirty="0"/>
          </a:p>
        </p:txBody>
      </p:sp>
      <p:pic>
        <p:nvPicPr>
          <p:cNvPr id="4" name="Picture 3"/>
          <p:cNvPicPr>
            <a:picLocks noChangeAspect="1"/>
          </p:cNvPicPr>
          <p:nvPr/>
        </p:nvPicPr>
        <p:blipFill>
          <a:blip r:embed="rId3"/>
          <a:stretch>
            <a:fillRect/>
          </a:stretch>
        </p:blipFill>
        <p:spPr>
          <a:xfrm>
            <a:off x="4787091" y="3246351"/>
            <a:ext cx="2019300" cy="431800"/>
          </a:xfrm>
          <a:prstGeom prst="rect">
            <a:avLst/>
          </a:prstGeom>
        </p:spPr>
      </p:pic>
    </p:spTree>
    <p:extLst>
      <p:ext uri="{BB962C8B-B14F-4D97-AF65-F5344CB8AC3E}">
        <p14:creationId xmlns:p14="http://schemas.microsoft.com/office/powerpoint/2010/main" val="195612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ERM Upper Bound</a:t>
            </a:r>
            <a:endParaRPr lang="en-US" dirty="0"/>
          </a:p>
        </p:txBody>
      </p:sp>
      <p:sp>
        <p:nvSpPr>
          <p:cNvPr id="3" name="Content Placeholder 2"/>
          <p:cNvSpPr>
            <a:spLocks noGrp="1"/>
          </p:cNvSpPr>
          <p:nvPr>
            <p:ph idx="1"/>
          </p:nvPr>
        </p:nvSpPr>
        <p:spPr/>
        <p:txBody>
          <a:bodyPr/>
          <a:lstStyle/>
          <a:p>
            <a:r>
              <a:rPr lang="en-US" dirty="0" smtClean="0"/>
              <a:t>Show the upper bound on</a:t>
            </a:r>
          </a:p>
          <a:p>
            <a:r>
              <a:rPr lang="en-US" dirty="0" smtClean="0"/>
              <a:t>Consider the loss on negative and positive examples separately</a:t>
            </a:r>
          </a:p>
          <a:p>
            <a:endParaRPr lang="en-US" dirty="0"/>
          </a:p>
          <a:p>
            <a:endParaRPr lang="en-US" dirty="0" smtClean="0"/>
          </a:p>
          <a:p>
            <a:r>
              <a:rPr lang="en-US" dirty="0"/>
              <a:t>U</a:t>
            </a:r>
            <a:r>
              <a:rPr lang="en-US" dirty="0" smtClean="0"/>
              <a:t>niform </a:t>
            </a:r>
            <a:r>
              <a:rPr lang="en-US" dirty="0"/>
              <a:t>convergence </a:t>
            </a:r>
            <a:r>
              <a:rPr lang="en-US" dirty="0" smtClean="0"/>
              <a:t>analysis for negative labels cannot provide a tight result, and thus using </a:t>
            </a:r>
            <a:r>
              <a:rPr lang="en-US" dirty="0" err="1" smtClean="0"/>
              <a:t>Rademacer</a:t>
            </a:r>
            <a:r>
              <a:rPr lang="en-US" dirty="0" smtClean="0"/>
              <a:t> complexity to lead to a uniform convergence guarantee.</a:t>
            </a:r>
          </a:p>
          <a:p>
            <a:endParaRPr lang="en-US" dirty="0"/>
          </a:p>
        </p:txBody>
      </p:sp>
      <p:pic>
        <p:nvPicPr>
          <p:cNvPr id="4" name="Picture 3"/>
          <p:cNvPicPr>
            <a:picLocks noChangeAspect="1"/>
          </p:cNvPicPr>
          <p:nvPr/>
        </p:nvPicPr>
        <p:blipFill>
          <a:blip r:embed="rId3"/>
          <a:stretch>
            <a:fillRect/>
          </a:stretch>
        </p:blipFill>
        <p:spPr>
          <a:xfrm>
            <a:off x="5043862" y="1952914"/>
            <a:ext cx="1206500" cy="292100"/>
          </a:xfrm>
          <a:prstGeom prst="rect">
            <a:avLst/>
          </a:prstGeom>
        </p:spPr>
      </p:pic>
      <p:pic>
        <p:nvPicPr>
          <p:cNvPr id="5" name="Picture 4"/>
          <p:cNvPicPr>
            <a:picLocks noChangeAspect="1"/>
          </p:cNvPicPr>
          <p:nvPr/>
        </p:nvPicPr>
        <p:blipFill>
          <a:blip r:embed="rId4"/>
          <a:stretch>
            <a:fillRect/>
          </a:stretch>
        </p:blipFill>
        <p:spPr>
          <a:xfrm>
            <a:off x="1467542" y="2894662"/>
            <a:ext cx="4965700" cy="762000"/>
          </a:xfrm>
          <a:prstGeom prst="rect">
            <a:avLst/>
          </a:prstGeom>
        </p:spPr>
      </p:pic>
      <p:pic>
        <p:nvPicPr>
          <p:cNvPr id="6" name="Picture 5"/>
          <p:cNvPicPr>
            <a:picLocks noChangeAspect="1"/>
          </p:cNvPicPr>
          <p:nvPr/>
        </p:nvPicPr>
        <p:blipFill>
          <a:blip r:embed="rId5"/>
          <a:stretch>
            <a:fillRect/>
          </a:stretch>
        </p:blipFill>
        <p:spPr>
          <a:xfrm>
            <a:off x="2772063" y="5111137"/>
            <a:ext cx="3987800" cy="927100"/>
          </a:xfrm>
          <a:prstGeom prst="rect">
            <a:avLst/>
          </a:prstGeom>
        </p:spPr>
      </p:pic>
    </p:spTree>
    <p:extLst>
      <p:ext uri="{BB962C8B-B14F-4D97-AF65-F5344CB8AC3E}">
        <p14:creationId xmlns:p14="http://schemas.microsoft.com/office/powerpoint/2010/main" val="421883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a:t>
            </a:r>
            <a:endParaRPr lang="en-US" dirty="0"/>
          </a:p>
        </p:txBody>
      </p:sp>
      <p:sp>
        <p:nvSpPr>
          <p:cNvPr id="3" name="Content Placeholder 2"/>
          <p:cNvSpPr>
            <a:spLocks noGrp="1"/>
          </p:cNvSpPr>
          <p:nvPr>
            <p:ph idx="1"/>
          </p:nvPr>
        </p:nvSpPr>
        <p:spPr/>
        <p:txBody>
          <a:bodyPr/>
          <a:lstStyle/>
          <a:p>
            <a:r>
              <a:rPr lang="en-US" dirty="0" smtClean="0"/>
              <a:t>Lower bound for learning rate is theta k</a:t>
            </a:r>
          </a:p>
          <a:p>
            <a:r>
              <a:rPr lang="en-US" dirty="0" smtClean="0"/>
              <a:t>Show that </a:t>
            </a:r>
            <a:r>
              <a:rPr lang="en-US" dirty="0"/>
              <a:t>Uniform Convergence Lower </a:t>
            </a:r>
            <a:r>
              <a:rPr lang="en-US" dirty="0" smtClean="0"/>
              <a:t>Bound is</a:t>
            </a:r>
          </a:p>
          <a:p>
            <a:endParaRPr lang="en-US" dirty="0"/>
          </a:p>
          <a:p>
            <a:endParaRPr lang="en-US" dirty="0" smtClean="0"/>
          </a:p>
          <a:p>
            <a:pPr marL="0" indent="0">
              <a:buNone/>
            </a:pPr>
            <a:r>
              <a:rPr lang="en-US" dirty="0"/>
              <a:t>w</a:t>
            </a:r>
            <a:r>
              <a:rPr lang="en-US" dirty="0" smtClean="0"/>
              <a:t>hich is slower than proposed in Upper bound part.</a:t>
            </a:r>
            <a:endParaRPr lang="en-US" dirty="0"/>
          </a:p>
        </p:txBody>
      </p:sp>
      <p:pic>
        <p:nvPicPr>
          <p:cNvPr id="4" name="Picture 3"/>
          <p:cNvPicPr>
            <a:picLocks noChangeAspect="1"/>
          </p:cNvPicPr>
          <p:nvPr/>
        </p:nvPicPr>
        <p:blipFill>
          <a:blip r:embed="rId2"/>
          <a:stretch>
            <a:fillRect/>
          </a:stretch>
        </p:blipFill>
        <p:spPr>
          <a:xfrm>
            <a:off x="2627630" y="3061047"/>
            <a:ext cx="5473700" cy="469900"/>
          </a:xfrm>
          <a:prstGeom prst="rect">
            <a:avLst/>
          </a:prstGeom>
        </p:spPr>
      </p:pic>
    </p:spTree>
    <p:extLst>
      <p:ext uri="{BB962C8B-B14F-4D97-AF65-F5344CB8AC3E}">
        <p14:creationId xmlns:p14="http://schemas.microsoft.com/office/powerpoint/2010/main" val="1852238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Convert to k-monotone disjunctions and r-of-k-formulas problem and introduce Winnow</a:t>
            </a:r>
          </a:p>
          <a:p>
            <a:r>
              <a:rPr lang="en-US" dirty="0" smtClean="0"/>
              <a:t>Explore possible algorithm EG and ERM when x is also fractional.</a:t>
            </a:r>
          </a:p>
          <a:p>
            <a:r>
              <a:rPr lang="en-US" dirty="0" smtClean="0"/>
              <a:t>After observing the inconsistent mistake bound, a variant EG algorithm is proposed and regret bound is proved</a:t>
            </a:r>
          </a:p>
          <a:p>
            <a:r>
              <a:rPr lang="en-US" dirty="0" smtClean="0"/>
              <a:t>Prove the Upper bound for ERM and show that uniform convergence will yield slower lower bound </a:t>
            </a:r>
          </a:p>
          <a:p>
            <a:endParaRPr lang="en-US" dirty="0"/>
          </a:p>
        </p:txBody>
      </p:sp>
    </p:spTree>
    <p:extLst>
      <p:ext uri="{BB962C8B-B14F-4D97-AF65-F5344CB8AC3E}">
        <p14:creationId xmlns:p14="http://schemas.microsoft.com/office/powerpoint/2010/main" val="453787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title mean?</a:t>
            </a:r>
            <a:endParaRPr lang="en-US" dirty="0"/>
          </a:p>
        </p:txBody>
      </p:sp>
      <p:pic>
        <p:nvPicPr>
          <p:cNvPr id="4" name="Content Placeholder 3"/>
          <p:cNvPicPr>
            <a:picLocks noGrp="1" noChangeAspect="1"/>
          </p:cNvPicPr>
          <p:nvPr>
            <p:ph idx="1"/>
          </p:nvPr>
        </p:nvPicPr>
        <p:blipFill>
          <a:blip r:embed="rId3"/>
          <a:stretch>
            <a:fillRect/>
          </a:stretch>
        </p:blipFill>
        <p:spPr>
          <a:xfrm>
            <a:off x="1409700" y="2077244"/>
            <a:ext cx="4902200" cy="495300"/>
          </a:xfrm>
          <a:prstGeom prst="rect">
            <a:avLst/>
          </a:prstGeom>
        </p:spPr>
      </p:pic>
      <p:pic>
        <p:nvPicPr>
          <p:cNvPr id="5" name="Picture 4"/>
          <p:cNvPicPr>
            <a:picLocks noChangeAspect="1"/>
          </p:cNvPicPr>
          <p:nvPr/>
        </p:nvPicPr>
        <p:blipFill>
          <a:blip r:embed="rId4"/>
          <a:stretch>
            <a:fillRect/>
          </a:stretch>
        </p:blipFill>
        <p:spPr>
          <a:xfrm>
            <a:off x="1409700" y="2959100"/>
            <a:ext cx="4800600" cy="889000"/>
          </a:xfrm>
          <a:prstGeom prst="rect">
            <a:avLst/>
          </a:prstGeom>
        </p:spPr>
      </p:pic>
      <p:sp>
        <p:nvSpPr>
          <p:cNvPr id="7" name="TextBox 6"/>
          <p:cNvSpPr txBox="1"/>
          <p:nvPr/>
        </p:nvSpPr>
        <p:spPr>
          <a:xfrm>
            <a:off x="1409700" y="5121028"/>
            <a:ext cx="5968561" cy="646331"/>
          </a:xfrm>
          <a:prstGeom prst="rect">
            <a:avLst/>
          </a:prstGeom>
          <a:noFill/>
        </p:spPr>
        <p:txBody>
          <a:bodyPr wrap="square" rtlCol="0">
            <a:spAutoFit/>
          </a:bodyPr>
          <a:lstStyle/>
          <a:p>
            <a:r>
              <a:rPr lang="en-US" dirty="0" smtClean="0"/>
              <a:t>The challenge is how complexity of learning </a:t>
            </a:r>
            <a:r>
              <a:rPr lang="en-US" dirty="0" err="1" smtClean="0"/>
              <a:t>H</a:t>
            </a:r>
            <a:r>
              <a:rPr lang="en-US" baseline="-25000" dirty="0" err="1" smtClean="0"/>
              <a:t>k</a:t>
            </a:r>
            <a:r>
              <a:rPr lang="en-US" baseline="-25000" dirty="0" smtClean="0"/>
              <a:t>,</a:t>
            </a:r>
            <a:r>
              <a:rPr lang="en-US" baseline="-25000" dirty="0">
                <a:latin typeface="Symbol" charset="2"/>
                <a:ea typeface="Symbol" charset="2"/>
                <a:cs typeface="Symbol" charset="2"/>
              </a:rPr>
              <a:t> q</a:t>
            </a:r>
            <a:r>
              <a:rPr lang="en-US" dirty="0" smtClean="0"/>
              <a:t> </a:t>
            </a:r>
            <a:r>
              <a:rPr lang="en-US" dirty="0" smtClean="0"/>
              <a:t>changes with </a:t>
            </a:r>
            <a:r>
              <a:rPr lang="en-US" dirty="0">
                <a:latin typeface="Symbol" charset="2"/>
                <a:ea typeface="Symbol" charset="2"/>
                <a:cs typeface="Symbol" charset="2"/>
              </a:rPr>
              <a:t>q</a:t>
            </a:r>
            <a:endParaRPr lang="en-US" dirty="0"/>
          </a:p>
        </p:txBody>
      </p:sp>
      <p:sp>
        <p:nvSpPr>
          <p:cNvPr id="3" name="TextBox 2"/>
          <p:cNvSpPr txBox="1"/>
          <p:nvPr/>
        </p:nvSpPr>
        <p:spPr>
          <a:xfrm>
            <a:off x="1409701" y="3845472"/>
            <a:ext cx="3278677" cy="369332"/>
          </a:xfrm>
          <a:prstGeom prst="rect">
            <a:avLst/>
          </a:prstGeom>
          <a:noFill/>
        </p:spPr>
        <p:txBody>
          <a:bodyPr wrap="square" rtlCol="0">
            <a:spAutoFit/>
          </a:bodyPr>
          <a:lstStyle/>
          <a:p>
            <a:r>
              <a:rPr lang="en-US" dirty="0" smtClean="0"/>
              <a:t>Why do we use l</a:t>
            </a:r>
            <a:r>
              <a:rPr lang="en-US" baseline="-25000" dirty="0" smtClean="0"/>
              <a:t>1</a:t>
            </a:r>
            <a:r>
              <a:rPr lang="en-US" dirty="0" smtClean="0"/>
              <a:t> norm here</a:t>
            </a:r>
            <a:r>
              <a:rPr lang="en-US" dirty="0" smtClean="0"/>
              <a:t>?</a:t>
            </a:r>
            <a:endParaRPr lang="en-US" dirty="0"/>
          </a:p>
        </p:txBody>
      </p:sp>
      <p:sp>
        <p:nvSpPr>
          <p:cNvPr id="6" name="TextBox 5"/>
          <p:cNvSpPr txBox="1"/>
          <p:nvPr/>
        </p:nvSpPr>
        <p:spPr>
          <a:xfrm>
            <a:off x="6509788" y="3845472"/>
            <a:ext cx="922945" cy="369332"/>
          </a:xfrm>
          <a:prstGeom prst="rect">
            <a:avLst/>
          </a:prstGeom>
          <a:noFill/>
        </p:spPr>
        <p:txBody>
          <a:bodyPr wrap="none" rtlCol="0">
            <a:spAutoFit/>
          </a:bodyPr>
          <a:lstStyle/>
          <a:p>
            <a:r>
              <a:rPr lang="en-US" dirty="0" err="1"/>
              <a:t>Sparsity</a:t>
            </a:r>
            <a:endParaRPr lang="en-US" dirty="0"/>
          </a:p>
        </p:txBody>
      </p:sp>
    </p:spTree>
    <p:extLst>
      <p:ext uri="{BB962C8B-B14F-4D97-AF65-F5344CB8AC3E}">
        <p14:creationId xmlns:p14="http://schemas.microsoft.com/office/powerpoint/2010/main" val="18279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55699" y="1878676"/>
            <a:ext cx="523471" cy="390503"/>
          </a:xfrm>
          <a:prstGeom prst="rect">
            <a:avLst/>
          </a:prstGeom>
        </p:spPr>
      </p:pic>
      <p:sp>
        <p:nvSpPr>
          <p:cNvPr id="2" name="Title 1"/>
          <p:cNvSpPr>
            <a:spLocks noGrp="1"/>
          </p:cNvSpPr>
          <p:nvPr>
            <p:ph type="title"/>
          </p:nvPr>
        </p:nvSpPr>
        <p:spPr>
          <a:xfrm>
            <a:off x="838200" y="288925"/>
            <a:ext cx="10515600" cy="1325563"/>
          </a:xfrm>
        </p:spPr>
        <p:txBody>
          <a:bodyPr/>
          <a:lstStyle/>
          <a:p>
            <a:r>
              <a:rPr lang="en-US" dirty="0" smtClean="0"/>
              <a:t>Winnow online learning</a:t>
            </a:r>
            <a:endParaRPr lang="en-US" dirty="0"/>
          </a:p>
        </p:txBody>
      </p:sp>
      <p:sp>
        <p:nvSpPr>
          <p:cNvPr id="3" name="Content Placeholder 2"/>
          <p:cNvSpPr>
            <a:spLocks noGrp="1"/>
          </p:cNvSpPr>
          <p:nvPr>
            <p:ph idx="1"/>
          </p:nvPr>
        </p:nvSpPr>
        <p:spPr>
          <a:xfrm>
            <a:off x="971204" y="1878676"/>
            <a:ext cx="10515600" cy="4351338"/>
          </a:xfrm>
        </p:spPr>
        <p:txBody>
          <a:bodyPr/>
          <a:lstStyle/>
          <a:p>
            <a:r>
              <a:rPr lang="en-US" dirty="0" smtClean="0"/>
              <a:t>      can be seen as a generalization and extension of the class of k-monotone(No negations)-</a:t>
            </a:r>
            <a:r>
              <a:rPr lang="en-US" dirty="0" smtClean="0"/>
              <a:t>disjunctions(</a:t>
            </a:r>
            <a:r>
              <a:rPr lang="en-US" dirty="0">
                <a:latin typeface="Symbol" charset="2"/>
                <a:ea typeface="Symbol" charset="2"/>
                <a:cs typeface="Symbol" charset="2"/>
              </a:rPr>
              <a:t>q</a:t>
            </a:r>
            <a:r>
              <a:rPr lang="en-US" dirty="0" smtClean="0"/>
              <a:t> </a:t>
            </a:r>
            <a:r>
              <a:rPr lang="en-US" dirty="0" smtClean="0"/>
              <a:t>= 1/2) and </a:t>
            </a:r>
            <a:r>
              <a:rPr lang="en-US" dirty="0" smtClean="0"/>
              <a:t>r-or-k-formulas(</a:t>
            </a:r>
            <a:r>
              <a:rPr lang="en-US" dirty="0">
                <a:latin typeface="Symbol" charset="2"/>
                <a:ea typeface="Symbol" charset="2"/>
                <a:cs typeface="Symbol" charset="2"/>
              </a:rPr>
              <a:t>q</a:t>
            </a:r>
            <a:r>
              <a:rPr lang="en-US" dirty="0" smtClean="0"/>
              <a:t> </a:t>
            </a:r>
            <a:r>
              <a:rPr lang="en-US" dirty="0" smtClean="0"/>
              <a:t>= r-1/2).</a:t>
            </a:r>
          </a:p>
          <a:p>
            <a:r>
              <a:rPr lang="en-US" dirty="0" smtClean="0"/>
              <a:t>Maintains </a:t>
            </a:r>
            <a:r>
              <a:rPr lang="en-US" dirty="0"/>
              <a:t>hypothesis </a:t>
            </a:r>
            <a:r>
              <a:rPr lang="en-US" dirty="0" smtClean="0"/>
              <a:t>as a </a:t>
            </a:r>
            <a:r>
              <a:rPr lang="en-US" dirty="0"/>
              <a:t>linear threshold function. </a:t>
            </a:r>
          </a:p>
          <a:p>
            <a:pPr marL="0" indent="0">
              <a:buNone/>
            </a:pPr>
            <a:endParaRPr lang="en-US" dirty="0" smtClean="0"/>
          </a:p>
          <a:p>
            <a:r>
              <a:rPr lang="en-US" dirty="0" smtClean="0"/>
              <a:t>Update</a:t>
            </a:r>
            <a:r>
              <a:rPr lang="en-US" dirty="0"/>
              <a:t>: On false positive, i.e. u(x)=0 and h(x)=1, </a:t>
            </a:r>
            <a:r>
              <a:rPr lang="en-US" dirty="0" smtClean="0"/>
              <a:t>we update:</a:t>
            </a:r>
          </a:p>
          <a:p>
            <a:pPr marL="0" indent="0">
              <a:buNone/>
            </a:pPr>
            <a:r>
              <a:rPr lang="en-US" dirty="0" smtClean="0"/>
              <a:t> </a:t>
            </a:r>
            <a:endParaRPr lang="en-US" dirty="0"/>
          </a:p>
          <a:p>
            <a:r>
              <a:rPr lang="en-US" dirty="0"/>
              <a:t>On false negatives, i.e. u(x)=1 and h(x)=0, </a:t>
            </a:r>
            <a:r>
              <a:rPr lang="en-US" dirty="0" smtClean="0"/>
              <a:t>we update</a:t>
            </a:r>
            <a:endParaRPr lang="en-US" dirty="0"/>
          </a:p>
          <a:p>
            <a:endParaRPr lang="en-US" dirty="0"/>
          </a:p>
        </p:txBody>
      </p:sp>
      <p:pic>
        <p:nvPicPr>
          <p:cNvPr id="6" name="Picture 5"/>
          <p:cNvPicPr>
            <a:picLocks noChangeAspect="1"/>
          </p:cNvPicPr>
          <p:nvPr/>
        </p:nvPicPr>
        <p:blipFill>
          <a:blip r:embed="rId3"/>
          <a:stretch>
            <a:fillRect/>
          </a:stretch>
        </p:blipFill>
        <p:spPr>
          <a:xfrm>
            <a:off x="1498600" y="3552718"/>
            <a:ext cx="7321550" cy="614469"/>
          </a:xfrm>
          <a:prstGeom prst="rect">
            <a:avLst/>
          </a:prstGeom>
        </p:spPr>
      </p:pic>
      <p:pic>
        <p:nvPicPr>
          <p:cNvPr id="7" name="Picture 6"/>
          <p:cNvPicPr>
            <a:picLocks noChangeAspect="1"/>
          </p:cNvPicPr>
          <p:nvPr/>
        </p:nvPicPr>
        <p:blipFill>
          <a:blip r:embed="rId4"/>
          <a:stretch>
            <a:fillRect/>
          </a:stretch>
        </p:blipFill>
        <p:spPr>
          <a:xfrm>
            <a:off x="1489075" y="4603750"/>
            <a:ext cx="4857750" cy="476250"/>
          </a:xfrm>
          <a:prstGeom prst="rect">
            <a:avLst/>
          </a:prstGeom>
        </p:spPr>
      </p:pic>
      <p:pic>
        <p:nvPicPr>
          <p:cNvPr id="8" name="Picture 7"/>
          <p:cNvPicPr>
            <a:picLocks noChangeAspect="1"/>
          </p:cNvPicPr>
          <p:nvPr/>
        </p:nvPicPr>
        <p:blipFill>
          <a:blip r:embed="rId5"/>
          <a:stretch>
            <a:fillRect/>
          </a:stretch>
        </p:blipFill>
        <p:spPr>
          <a:xfrm>
            <a:off x="1498600" y="5557730"/>
            <a:ext cx="5715000" cy="391566"/>
          </a:xfrm>
          <a:prstGeom prst="rect">
            <a:avLst/>
          </a:prstGeom>
        </p:spPr>
      </p:pic>
    </p:spTree>
    <p:extLst>
      <p:ext uri="{BB962C8B-B14F-4D97-AF65-F5344CB8AC3E}">
        <p14:creationId xmlns:p14="http://schemas.microsoft.com/office/powerpoint/2010/main" val="236048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Mistake bound of </a:t>
            </a:r>
            <a:r>
              <a:rPr lang="en-US" dirty="0" smtClean="0"/>
              <a:t>Winnow</a:t>
            </a:r>
            <a:endParaRPr lang="en-US" dirty="0"/>
          </a:p>
        </p:txBody>
      </p:sp>
      <p:sp>
        <p:nvSpPr>
          <p:cNvPr id="3" name="Content Placeholder 2"/>
          <p:cNvSpPr>
            <a:spLocks noGrp="1"/>
          </p:cNvSpPr>
          <p:nvPr>
            <p:ph idx="1"/>
          </p:nvPr>
        </p:nvSpPr>
        <p:spPr/>
        <p:txBody>
          <a:bodyPr/>
          <a:lstStyle/>
          <a:p>
            <a:r>
              <a:rPr lang="en-US" dirty="0" smtClean="0"/>
              <a:t>O(</a:t>
            </a:r>
            <a:r>
              <a:rPr lang="en-US" dirty="0" err="1" smtClean="0"/>
              <a:t>klogd</a:t>
            </a:r>
            <a:r>
              <a:rPr lang="en-US" dirty="0" smtClean="0"/>
              <a:t>) for k-disjunctions and O(</a:t>
            </a:r>
            <a:r>
              <a:rPr lang="en-US" dirty="0" err="1" smtClean="0"/>
              <a:t>rklogd</a:t>
            </a:r>
            <a:r>
              <a:rPr lang="en-US" dirty="0" smtClean="0"/>
              <a:t>) for r-of-k formulas</a:t>
            </a:r>
          </a:p>
          <a:p>
            <a:r>
              <a:rPr lang="en-US" dirty="0" smtClean="0"/>
              <a:t>O(</a:t>
            </a:r>
            <a:r>
              <a:rPr lang="en-US" dirty="0" err="1" smtClean="0">
                <a:latin typeface="Symbol" charset="2"/>
                <a:ea typeface="Symbol" charset="2"/>
                <a:cs typeface="Symbol" charset="2"/>
              </a:rPr>
              <a:t>q</a:t>
            </a:r>
            <a:r>
              <a:rPr lang="en-US" dirty="0" err="1" smtClean="0"/>
              <a:t>klogd</a:t>
            </a:r>
            <a:r>
              <a:rPr lang="en-US" dirty="0" smtClean="0"/>
              <a:t>) for </a:t>
            </a:r>
            <a:r>
              <a:rPr lang="en-US" dirty="0" err="1" smtClean="0"/>
              <a:t>H</a:t>
            </a:r>
            <a:r>
              <a:rPr lang="en-US" baseline="-25000" dirty="0" err="1" smtClean="0"/>
              <a:t>k</a:t>
            </a:r>
            <a:r>
              <a:rPr lang="en-US" baseline="-25000" dirty="0" smtClean="0"/>
              <a:t>,</a:t>
            </a:r>
            <a:r>
              <a:rPr lang="en-US" baseline="-25000" dirty="0">
                <a:latin typeface="Symbol" charset="2"/>
                <a:ea typeface="Symbol" charset="2"/>
                <a:cs typeface="Symbol" charset="2"/>
              </a:rPr>
              <a:t> q</a:t>
            </a:r>
            <a:r>
              <a:rPr lang="en-US" dirty="0" smtClean="0"/>
              <a:t> </a:t>
            </a:r>
            <a:r>
              <a:rPr lang="en-US" dirty="0" smtClean="0"/>
              <a:t>with real-valued weights</a:t>
            </a:r>
            <a:endParaRPr lang="en-US" dirty="0"/>
          </a:p>
        </p:txBody>
      </p:sp>
    </p:spTree>
    <p:extLst>
      <p:ext uri="{BB962C8B-B14F-4D97-AF65-F5344CB8AC3E}">
        <p14:creationId xmlns:p14="http://schemas.microsoft.com/office/powerpoint/2010/main" val="1740233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instances x can also be fractional?</a:t>
            </a:r>
            <a:endParaRPr lang="en-US" dirty="0"/>
          </a:p>
        </p:txBody>
      </p:sp>
      <p:sp>
        <p:nvSpPr>
          <p:cNvPr id="3" name="Content Placeholder 2"/>
          <p:cNvSpPr>
            <a:spLocks noGrp="1"/>
          </p:cNvSpPr>
          <p:nvPr>
            <p:ph idx="1"/>
          </p:nvPr>
        </p:nvSpPr>
        <p:spPr>
          <a:xfrm>
            <a:off x="838200" y="1991880"/>
            <a:ext cx="10515600" cy="4351338"/>
          </a:xfrm>
        </p:spPr>
        <p:txBody>
          <a:bodyPr/>
          <a:lstStyle/>
          <a:p>
            <a:r>
              <a:rPr lang="en-US" dirty="0" smtClean="0"/>
              <a:t>x     </a:t>
            </a:r>
            <a:r>
              <a:rPr lang="en-US" dirty="0" smtClean="0"/>
              <a:t>[0,1]</a:t>
            </a:r>
            <a:r>
              <a:rPr lang="en-US" baseline="30000" dirty="0" smtClean="0"/>
              <a:t>d</a:t>
            </a:r>
            <a:r>
              <a:rPr lang="en-US" dirty="0" smtClean="0"/>
              <a:t> </a:t>
            </a:r>
            <a:r>
              <a:rPr lang="en-US" dirty="0" smtClean="0"/>
              <a:t>and in the </a:t>
            </a:r>
            <a:r>
              <a:rPr lang="en-US" dirty="0" smtClean="0"/>
              <a:t>non-separable case</a:t>
            </a:r>
            <a:endParaRPr lang="en-US" dirty="0" smtClean="0"/>
          </a:p>
          <a:p>
            <a:r>
              <a:rPr lang="en-US" dirty="0" smtClean="0"/>
              <a:t>Clarify loss function for fractional analysis and consider separation with margin for agnostic analysis</a:t>
            </a:r>
          </a:p>
          <a:p>
            <a:r>
              <a:rPr lang="en-US" dirty="0" smtClean="0"/>
              <a:t>For explicit margin, we’ll rely on the hinge loss at margin half for both in online learning and statistical </a:t>
            </a:r>
            <a:r>
              <a:rPr lang="en-US" dirty="0" smtClean="0"/>
              <a:t>learning</a:t>
            </a:r>
            <a:endParaRPr lang="en-US" dirty="0"/>
          </a:p>
        </p:txBody>
      </p:sp>
      <p:pic>
        <p:nvPicPr>
          <p:cNvPr id="4" name="Picture 3"/>
          <p:cNvPicPr>
            <a:picLocks noChangeAspect="1"/>
          </p:cNvPicPr>
          <p:nvPr/>
        </p:nvPicPr>
        <p:blipFill>
          <a:blip r:embed="rId2"/>
          <a:stretch>
            <a:fillRect/>
          </a:stretch>
        </p:blipFill>
        <p:spPr>
          <a:xfrm>
            <a:off x="1389149" y="2108258"/>
            <a:ext cx="273396" cy="324658"/>
          </a:xfrm>
          <a:prstGeom prst="rect">
            <a:avLst/>
          </a:prstGeom>
        </p:spPr>
      </p:pic>
    </p:spTree>
    <p:extLst>
      <p:ext uri="{BB962C8B-B14F-4D97-AF65-F5344CB8AC3E}">
        <p14:creationId xmlns:p14="http://schemas.microsoft.com/office/powerpoint/2010/main" val="596075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separability</a:t>
            </a:r>
            <a:endParaRPr lang="en-US" dirty="0"/>
          </a:p>
        </p:txBody>
      </p:sp>
      <p:pic>
        <p:nvPicPr>
          <p:cNvPr id="4" name="Content Placeholder 3"/>
          <p:cNvPicPr>
            <a:picLocks noGrp="1" noChangeAspect="1"/>
          </p:cNvPicPr>
          <p:nvPr>
            <p:ph idx="1"/>
          </p:nvPr>
        </p:nvPicPr>
        <p:blipFill>
          <a:blip r:embed="rId2"/>
          <a:stretch>
            <a:fillRect/>
          </a:stretch>
        </p:blipFill>
        <p:spPr>
          <a:xfrm>
            <a:off x="838200" y="2338518"/>
            <a:ext cx="4445000" cy="1397000"/>
          </a:xfrm>
          <a:prstGeom prst="rect">
            <a:avLst/>
          </a:prstGeom>
        </p:spPr>
      </p:pic>
      <p:pic>
        <p:nvPicPr>
          <p:cNvPr id="5" name="Picture 4"/>
          <p:cNvPicPr>
            <a:picLocks noChangeAspect="1"/>
          </p:cNvPicPr>
          <p:nvPr/>
        </p:nvPicPr>
        <p:blipFill>
          <a:blip r:embed="rId3"/>
          <a:stretch>
            <a:fillRect/>
          </a:stretch>
        </p:blipFill>
        <p:spPr>
          <a:xfrm>
            <a:off x="6333143" y="2236918"/>
            <a:ext cx="2717800" cy="1498600"/>
          </a:xfrm>
          <a:prstGeom prst="rect">
            <a:avLst/>
          </a:prstGeom>
        </p:spPr>
      </p:pic>
    </p:spTree>
    <p:extLst>
      <p:ext uri="{BB962C8B-B14F-4D97-AF65-F5344CB8AC3E}">
        <p14:creationId xmlns:p14="http://schemas.microsoft.com/office/powerpoint/2010/main" val="1569013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Hinge loss</a:t>
            </a:r>
            <a:endParaRPr lang="en-US" dirty="0"/>
          </a:p>
        </p:txBody>
      </p:sp>
      <p:pic>
        <p:nvPicPr>
          <p:cNvPr id="4" name="Content Placeholder 3"/>
          <p:cNvPicPr>
            <a:picLocks noGrp="1" noChangeAspect="1"/>
          </p:cNvPicPr>
          <p:nvPr>
            <p:ph idx="1"/>
          </p:nvPr>
        </p:nvPicPr>
        <p:blipFill>
          <a:blip r:embed="rId2"/>
          <a:stretch>
            <a:fillRect/>
          </a:stretch>
        </p:blipFill>
        <p:spPr>
          <a:xfrm>
            <a:off x="1915274" y="1690688"/>
            <a:ext cx="2908300" cy="482600"/>
          </a:xfrm>
          <a:prstGeom prst="rect">
            <a:avLst/>
          </a:prstGeom>
        </p:spPr>
      </p:pic>
      <p:pic>
        <p:nvPicPr>
          <p:cNvPr id="6" name="Picture 5"/>
          <p:cNvPicPr>
            <a:picLocks noChangeAspect="1"/>
          </p:cNvPicPr>
          <p:nvPr/>
        </p:nvPicPr>
        <p:blipFill>
          <a:blip r:embed="rId3"/>
          <a:stretch>
            <a:fillRect/>
          </a:stretch>
        </p:blipFill>
        <p:spPr>
          <a:xfrm>
            <a:off x="1915274" y="2628901"/>
            <a:ext cx="3911600" cy="1739900"/>
          </a:xfrm>
          <a:prstGeom prst="rect">
            <a:avLst/>
          </a:prstGeom>
        </p:spPr>
      </p:pic>
    </p:spTree>
    <p:extLst>
      <p:ext uri="{BB962C8B-B14F-4D97-AF65-F5344CB8AC3E}">
        <p14:creationId xmlns:p14="http://schemas.microsoft.com/office/powerpoint/2010/main" val="1050630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can be used</a:t>
            </a:r>
            <a:endParaRPr lang="en-US" dirty="0"/>
          </a:p>
        </p:txBody>
      </p:sp>
      <p:sp>
        <p:nvSpPr>
          <p:cNvPr id="3" name="Content Placeholder 2"/>
          <p:cNvSpPr>
            <a:spLocks noGrp="1"/>
          </p:cNvSpPr>
          <p:nvPr>
            <p:ph idx="1"/>
          </p:nvPr>
        </p:nvSpPr>
        <p:spPr/>
        <p:txBody>
          <a:bodyPr/>
          <a:lstStyle/>
          <a:p>
            <a:r>
              <a:rPr lang="en-US" dirty="0" smtClean="0"/>
              <a:t>For online setting, Online </a:t>
            </a:r>
            <a:r>
              <a:rPr lang="en-US" dirty="0" err="1" smtClean="0"/>
              <a:t>Exponentiated</a:t>
            </a:r>
            <a:r>
              <a:rPr lang="en-US" dirty="0" smtClean="0"/>
              <a:t> Gradient can be used and it relies only on l</a:t>
            </a:r>
            <a:r>
              <a:rPr lang="en-US" baseline="-25000" dirty="0" smtClean="0"/>
              <a:t>1</a:t>
            </a:r>
            <a:r>
              <a:rPr lang="en-US" dirty="0" smtClean="0"/>
              <a:t>-bound</a:t>
            </a:r>
          </a:p>
          <a:p>
            <a:r>
              <a:rPr lang="en-US" dirty="0" smtClean="0"/>
              <a:t>For statistical setting, Empirical Risk Minimization can be used to minimize the empirical hinge loss and also </a:t>
            </a:r>
            <a:r>
              <a:rPr lang="en-US" dirty="0" smtClean="0"/>
              <a:t>relies </a:t>
            </a:r>
            <a:r>
              <a:rPr lang="en-US" dirty="0" smtClean="0"/>
              <a:t>only on l</a:t>
            </a:r>
            <a:r>
              <a:rPr lang="en-US" baseline="-25000" dirty="0" smtClean="0"/>
              <a:t>1</a:t>
            </a:r>
            <a:r>
              <a:rPr lang="en-US" dirty="0" smtClean="0"/>
              <a:t>-bound</a:t>
            </a:r>
          </a:p>
          <a:p>
            <a:endParaRPr lang="en-US" dirty="0"/>
          </a:p>
        </p:txBody>
      </p:sp>
    </p:spTree>
    <p:extLst>
      <p:ext uri="{BB962C8B-B14F-4D97-AF65-F5344CB8AC3E}">
        <p14:creationId xmlns:p14="http://schemas.microsoft.com/office/powerpoint/2010/main" val="172431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Exponentiated</a:t>
            </a:r>
            <a:r>
              <a:rPr lang="en-US" dirty="0" smtClean="0"/>
              <a:t> Gradient</a:t>
            </a:r>
            <a:endParaRPr lang="en-US" dirty="0"/>
          </a:p>
        </p:txBody>
      </p:sp>
      <p:sp>
        <p:nvSpPr>
          <p:cNvPr id="3" name="Content Placeholder 2"/>
          <p:cNvSpPr>
            <a:spLocks noGrp="1"/>
          </p:cNvSpPr>
          <p:nvPr>
            <p:ph idx="1"/>
          </p:nvPr>
        </p:nvSpPr>
        <p:spPr/>
        <p:txBody>
          <a:bodyPr/>
          <a:lstStyle/>
          <a:p>
            <a:r>
              <a:rPr lang="en-US" dirty="0"/>
              <a:t>For the GD algorithm, the update is based on subtracting the gradient of the squared error made on a </a:t>
            </a:r>
            <a:r>
              <a:rPr lang="en-US" dirty="0" smtClean="0"/>
              <a:t>prediction</a:t>
            </a:r>
            <a:r>
              <a:rPr lang="en-US" dirty="0"/>
              <a:t>. </a:t>
            </a:r>
            <a:endParaRPr lang="en-US" dirty="0" smtClean="0"/>
          </a:p>
          <a:p>
            <a:r>
              <a:rPr lang="en-US" dirty="0" smtClean="0"/>
              <a:t>The EG </a:t>
            </a:r>
            <a:r>
              <a:rPr lang="en-US" dirty="0"/>
              <a:t>algorithm uses the components of the gradient in the exponents of factors that are used in updating the weight vector </a:t>
            </a:r>
            <a:r>
              <a:rPr lang="en-US" dirty="0" smtClean="0"/>
              <a:t>multiplicatively</a:t>
            </a:r>
            <a:r>
              <a:rPr lang="en-US" dirty="0"/>
              <a:t>. </a:t>
            </a:r>
            <a:endParaRPr lang="en-US" dirty="0"/>
          </a:p>
          <a:p>
            <a:endParaRPr lang="en-US" dirty="0"/>
          </a:p>
        </p:txBody>
      </p:sp>
    </p:spTree>
    <p:extLst>
      <p:ext uri="{BB962C8B-B14F-4D97-AF65-F5344CB8AC3E}">
        <p14:creationId xmlns:p14="http://schemas.microsoft.com/office/powerpoint/2010/main" val="988894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673</Words>
  <Application>Microsoft Macintosh PowerPoint</Application>
  <PresentationFormat>Widescreen</PresentationFormat>
  <Paragraphs>71</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Symbol</vt:lpstr>
      <vt:lpstr>Times New Roman</vt:lpstr>
      <vt:lpstr>Arial</vt:lpstr>
      <vt:lpstr>Office Theme</vt:lpstr>
      <vt:lpstr>Learning Sparse Low-Threshold Linear Classifiers</vt:lpstr>
      <vt:lpstr>What does the title mean?</vt:lpstr>
      <vt:lpstr>Winnow online learning</vt:lpstr>
      <vt:lpstr>Mistake bound of Winnow</vt:lpstr>
      <vt:lpstr>What if the instances x can also be fractional?</vt:lpstr>
      <vt:lpstr>Linear separability</vt:lpstr>
      <vt:lpstr>Hinge loss</vt:lpstr>
      <vt:lpstr>Approaches can be used</vt:lpstr>
      <vt:lpstr>Exponentiated Gradient</vt:lpstr>
      <vt:lpstr>ERM(Empirical Risk Minimization)</vt:lpstr>
      <vt:lpstr>The bound isn’t consistent</vt:lpstr>
      <vt:lpstr>Achievements of this paper</vt:lpstr>
      <vt:lpstr>Unnormalized Exponentiated Gradient</vt:lpstr>
      <vt:lpstr>Regret</vt:lpstr>
      <vt:lpstr>ERM Upper Bound</vt:lpstr>
      <vt:lpstr>Lower Bound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Sparse Low-Threshold Linear Classifiers</dc:title>
  <dc:creator>Zhan, ZeJian</dc:creator>
  <cp:lastModifiedBy>Zhan, ZeJian</cp:lastModifiedBy>
  <cp:revision>55</cp:revision>
  <dcterms:created xsi:type="dcterms:W3CDTF">2016-04-07T02:08:37Z</dcterms:created>
  <dcterms:modified xsi:type="dcterms:W3CDTF">2016-04-07T15:34:45Z</dcterms:modified>
</cp:coreProperties>
</file>