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tiff" ContentType="image/tiff"/>
  <Default Extension="emf" ContentType="image/x-emf"/>
  <Default Extension="jpg" ContentType="image/jpeg"/>
  <Default Extension="xlsx" ContentType="application/vnd.openxmlformats-officedocument.spreadsheetml.sheet"/>
  <Default Extension="vml" ContentType="application/vnd.openxmlformats-officedocument.vmlDrawing"/>
  <Default Extension="rels" ContentType="application/vnd.openxmlformats-package.relationships+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52"/>
  </p:notesMasterIdLst>
  <p:handoutMasterIdLst>
    <p:handoutMasterId r:id="rId53"/>
  </p:handoutMasterIdLst>
  <p:sldIdLst>
    <p:sldId id="256" r:id="rId2"/>
    <p:sldId id="273" r:id="rId3"/>
    <p:sldId id="279" r:id="rId4"/>
    <p:sldId id="278" r:id="rId5"/>
    <p:sldId id="395" r:id="rId6"/>
    <p:sldId id="394" r:id="rId7"/>
    <p:sldId id="280" r:id="rId8"/>
    <p:sldId id="287" r:id="rId9"/>
    <p:sldId id="294" r:id="rId10"/>
    <p:sldId id="339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7" r:id="rId24"/>
    <p:sldId id="359" r:id="rId25"/>
    <p:sldId id="360" r:id="rId26"/>
    <p:sldId id="392" r:id="rId27"/>
    <p:sldId id="362" r:id="rId28"/>
    <p:sldId id="363" r:id="rId29"/>
    <p:sldId id="390" r:id="rId30"/>
    <p:sldId id="364" r:id="rId31"/>
    <p:sldId id="365" r:id="rId32"/>
    <p:sldId id="367" r:id="rId33"/>
    <p:sldId id="396" r:id="rId34"/>
    <p:sldId id="368" r:id="rId35"/>
    <p:sldId id="369" r:id="rId36"/>
    <p:sldId id="370" r:id="rId37"/>
    <p:sldId id="372" r:id="rId38"/>
    <p:sldId id="373" r:id="rId39"/>
    <p:sldId id="391" r:id="rId40"/>
    <p:sldId id="375" r:id="rId41"/>
    <p:sldId id="374" r:id="rId42"/>
    <p:sldId id="376" r:id="rId43"/>
    <p:sldId id="377" r:id="rId44"/>
    <p:sldId id="378" r:id="rId45"/>
    <p:sldId id="379" r:id="rId46"/>
    <p:sldId id="381" r:id="rId47"/>
    <p:sldId id="382" r:id="rId48"/>
    <p:sldId id="383" r:id="rId49"/>
    <p:sldId id="384" r:id="rId50"/>
    <p:sldId id="393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7" autoAdjust="0"/>
    <p:restoredTop sz="86996" autoAdjust="0"/>
  </p:normalViewPr>
  <p:slideViewPr>
    <p:cSldViewPr snapToGrid="0" snapToObjects="1">
      <p:cViewPr>
        <p:scale>
          <a:sx n="100" d="100"/>
          <a:sy n="100" d="100"/>
        </p:scale>
        <p:origin x="456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3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40.0</c:v>
                </c:pt>
                <c:pt idx="1">
                  <c:v>60.0</c:v>
                </c:pt>
                <c:pt idx="2">
                  <c:v>80.0</c:v>
                </c:pt>
                <c:pt idx="3">
                  <c:v>85.0</c:v>
                </c:pt>
                <c:pt idx="4">
                  <c:v>90.0</c:v>
                </c:pt>
                <c:pt idx="5">
                  <c:v>93.0</c:v>
                </c:pt>
                <c:pt idx="6">
                  <c:v>95.0</c:v>
                </c:pt>
                <c:pt idx="7">
                  <c:v>97.0</c:v>
                </c:pt>
                <c:pt idx="8">
                  <c:v>99.0</c:v>
                </c:pt>
                <c:pt idx="9">
                  <c:v>99.5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</c:v>
                </c:pt>
              </c:strCache>
            </c:strRef>
          </c:tx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30.0</c:v>
                </c:pt>
                <c:pt idx="1">
                  <c:v>50.0</c:v>
                </c:pt>
                <c:pt idx="2">
                  <c:v>75.0</c:v>
                </c:pt>
                <c:pt idx="3">
                  <c:v>80.0</c:v>
                </c:pt>
                <c:pt idx="4">
                  <c:v>82.0</c:v>
                </c:pt>
                <c:pt idx="5">
                  <c:v>83.0</c:v>
                </c:pt>
                <c:pt idx="6">
                  <c:v>80.0</c:v>
                </c:pt>
                <c:pt idx="7">
                  <c:v>78.0</c:v>
                </c:pt>
                <c:pt idx="8">
                  <c:v>75.0</c:v>
                </c:pt>
                <c:pt idx="9">
                  <c:v>74.0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2871520"/>
        <c:axId val="2122867664"/>
      </c:lineChart>
      <c:catAx>
        <c:axId val="21228715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Time for </a:t>
                </a:r>
                <a:r>
                  <a:rPr lang="en-US" dirty="0" smtClean="0"/>
                  <a:t>learning/# of parameters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2867664"/>
        <c:crosses val="autoZero"/>
        <c:auto val="1"/>
        <c:lblAlgn val="ctr"/>
        <c:lblOffset val="100"/>
        <c:noMultiLvlLbl val="0"/>
      </c:catAx>
      <c:valAx>
        <c:axId val="2122867664"/>
        <c:scaling>
          <c:orientation val="minMax"/>
          <c:max val="100.0"/>
          <c:min val="2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28715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20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6F136-2B36-9040-85CF-C1CB2B154244}" type="datetimeFigureOut">
              <a:rPr lang="en-US" smtClean="0"/>
              <a:t>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0AA87-0CA3-B746-9EBA-447DE3359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7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C05BC-F9D8-C348-B151-70DF52A1C371}" type="datetimeFigureOut">
              <a:rPr lang="en-US" smtClean="0"/>
              <a:pPr/>
              <a:t>1/10/16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81AFE-8D41-2848-84FF-CDFE2B9436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44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81AFE-8D41-2848-84FF-CDFE2B9436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11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B030A-7B60-F241-B18C-D7844C40997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79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this a good definition</a:t>
            </a:r>
            <a:r>
              <a:rPr lang="en-US" baseline="0" dirty="0" smtClean="0"/>
              <a:t> of learning if only on train?</a:t>
            </a:r>
            <a:endParaRPr lang="en-US" dirty="0" smtClean="0"/>
          </a:p>
          <a:p>
            <a:r>
              <a:rPr lang="en-US" dirty="0" smtClean="0"/>
              <a:t>We will talk about each step.</a:t>
            </a:r>
          </a:p>
          <a:p>
            <a:r>
              <a:rPr lang="en-US" dirty="0" smtClean="0"/>
              <a:t>Hypothesis</a:t>
            </a:r>
            <a:r>
              <a:rPr lang="en-US" baseline="0" dirty="0" smtClean="0"/>
              <a:t> class</a:t>
            </a:r>
          </a:p>
          <a:p>
            <a:r>
              <a:rPr lang="en-US" baseline="0" dirty="0" smtClean="0"/>
              <a:t>Loss</a:t>
            </a:r>
          </a:p>
          <a:p>
            <a:r>
              <a:rPr lang="en-US" baseline="0" dirty="0" smtClean="0"/>
              <a:t>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B030A-7B60-F241-B18C-D7844C40997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10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polynomial</a:t>
            </a:r>
            <a:r>
              <a:rPr lang="en-US" baseline="0" dirty="0" smtClean="0"/>
              <a:t> line fitting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B030A-7B60-F241-B18C-D7844C40997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2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algorithms will have objectives. This is where math comes in.</a:t>
            </a:r>
          </a:p>
          <a:p>
            <a:r>
              <a:rPr lang="en-US" dirty="0" smtClean="0"/>
              <a:t>We go back and forth</a:t>
            </a:r>
            <a:r>
              <a:rPr lang="en-US" baseline="0" dirty="0" smtClean="0"/>
              <a:t> </a:t>
            </a:r>
            <a:r>
              <a:rPr lang="en-US" dirty="0" smtClean="0"/>
              <a:t>between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81AFE-8D41-2848-84FF-CDFE2B9436B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60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</a:t>
            </a:r>
            <a:r>
              <a:rPr lang="en-US" baseline="0" dirty="0" smtClean="0"/>
              <a:t> to p</a:t>
            </a:r>
            <a:r>
              <a:rPr lang="en-US" dirty="0" smtClean="0"/>
              <a:t>olynomial line fitting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B030A-7B60-F241-B18C-D7844C40997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71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Bias- </a:t>
            </a:r>
            <a:r>
              <a:rPr lang="en-US" dirty="0" err="1" smtClean="0"/>
              <a:t>underfitting</a:t>
            </a:r>
            <a:endParaRPr lang="en-US" dirty="0" smtClean="0"/>
          </a:p>
          <a:p>
            <a:r>
              <a:rPr lang="en-US" dirty="0" smtClean="0"/>
              <a:t>Variance-</a:t>
            </a: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81AFE-8D41-2848-84FF-CDFE2B9436B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66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a function of learning time</a:t>
            </a:r>
          </a:p>
          <a:p>
            <a:r>
              <a:rPr lang="en-US" dirty="0" smtClean="0"/>
              <a:t>Tradeoff is the max</a:t>
            </a:r>
            <a:r>
              <a:rPr lang="en-US" baseline="0" dirty="0" smtClean="0"/>
              <a:t> on test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B030A-7B60-F241-B18C-D7844C40997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5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that does normal training</a:t>
            </a:r>
            <a:r>
              <a:rPr lang="en-US" baseline="0" dirty="0" smtClean="0"/>
              <a:t> but memorizes the training data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B030A-7B60-F241-B18C-D7844C40997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48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E4B40-0121-864E-912E-A56F6442BB53}" type="slidenum">
              <a:rPr lang="en-US"/>
              <a:pPr/>
              <a:t>48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09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EB547-05B9-A44B-8A13-FB140E83E9D7}" type="slidenum">
              <a:rPr lang="en-US"/>
              <a:pPr/>
              <a:t>49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Also</a:t>
            </a:r>
            <a:r>
              <a:rPr lang="en-US" baseline="0" dirty="0" smtClean="0"/>
              <a:t> called sensitivity and specificity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2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81AFE-8D41-2848-84FF-CDFE2B9436B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41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81AFE-8D41-2848-84FF-CDFE2B9436B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4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81AFE-8D41-2848-84FF-CDFE2B9436B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2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algorithms balanced in different 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81AFE-8D41-2848-84FF-CDFE2B9436B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93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B030A-7B60-F241-B18C-D7844C4099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55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won’t cover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B030A-7B60-F241-B18C-D7844C40997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5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Features of different types: categorical (binary),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B030A-7B60-F241-B18C-D7844C40997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39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B030A-7B60-F241-B18C-D7844C40997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0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3401-B792-C748-9D00-6280D4D67391}" type="datetimeFigureOut">
              <a:rPr lang="en-US" smtClean="0"/>
              <a:pPr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3401-B792-C748-9D00-6280D4D67391}" type="datetimeFigureOut">
              <a:rPr lang="en-US" smtClean="0"/>
              <a:pPr/>
              <a:t>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F36-72C0-6D41-BBD1-14BB39D0AC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3401-B792-C748-9D00-6280D4D67391}" type="datetimeFigureOut">
              <a:rPr lang="en-US" smtClean="0"/>
              <a:pPr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F36-72C0-6D41-BBD1-14BB39D0A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3401-B792-C748-9D00-6280D4D67391}" type="datetimeFigureOut">
              <a:rPr lang="en-US" smtClean="0"/>
              <a:pPr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F36-72C0-6D41-BBD1-14BB39D0A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3401-B792-C748-9D00-6280D4D67391}" type="datetimeFigureOut">
              <a:rPr lang="en-US" smtClean="0"/>
              <a:pPr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F36-72C0-6D41-BBD1-14BB39D0A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3401-B792-C748-9D00-6280D4D67391}" type="datetimeFigureOut">
              <a:rPr lang="en-US" smtClean="0"/>
              <a:pPr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4845-A08A-4DF4-8D99-E2E7B6D41C67}" type="slidenum">
              <a:rPr/>
              <a:pPr/>
              <a:t>‹#›</a:t>
            </a:fld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3401-B792-C748-9D00-6280D4D67391}" type="datetimeFigureOut">
              <a:rPr lang="en-US" smtClean="0"/>
              <a:pPr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F36-72C0-6D41-BBD1-14BB39D0A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3401-B792-C748-9D00-6280D4D67391}" type="datetimeFigureOut">
              <a:rPr lang="en-US" smtClean="0"/>
              <a:pPr/>
              <a:t>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F36-72C0-6D41-BBD1-14BB39D0A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3401-B792-C748-9D00-6280D4D67391}" type="datetimeFigureOut">
              <a:rPr lang="en-US" smtClean="0"/>
              <a:pPr/>
              <a:t>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F36-72C0-6D41-BBD1-14BB39D0A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3401-B792-C748-9D00-6280D4D67391}" type="datetimeFigureOut">
              <a:rPr lang="en-US" smtClean="0"/>
              <a:pPr/>
              <a:t>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F36-72C0-6D41-BBD1-14BB39D0A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3401-B792-C748-9D00-6280D4D67391}" type="datetimeFigureOut">
              <a:rPr lang="en-US" smtClean="0"/>
              <a:pPr/>
              <a:t>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F36-72C0-6D41-BBD1-14BB39D0A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3401-B792-C748-9D00-6280D4D67391}" type="datetimeFigureOut">
              <a:rPr lang="en-US" smtClean="0"/>
              <a:pPr/>
              <a:t>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12E3401-B792-C748-9D00-6280D4D67391}" type="datetimeFigureOut">
              <a:rPr lang="en-US" smtClean="0"/>
              <a:pPr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D69A6F36-72C0-6D41-BBD1-14BB39D0A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17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18.emf"/><Relationship Id="rId16" Type="http://schemas.openxmlformats.org/officeDocument/2006/relationships/oleObject" Target="../embeddings/oleObject7.bin"/><Relationship Id="rId17" Type="http://schemas.openxmlformats.org/officeDocument/2006/relationships/image" Target="../media/image19.emf"/><Relationship Id="rId18" Type="http://schemas.openxmlformats.org/officeDocument/2006/relationships/oleObject" Target="../embeddings/oleObject8.bin"/><Relationship Id="rId19" Type="http://schemas.openxmlformats.org/officeDocument/2006/relationships/image" Target="../media/image2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15.emf"/><Relationship Id="rId10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23.tiff"/><Relationship Id="rId5" Type="http://schemas.openxmlformats.org/officeDocument/2006/relationships/oleObject" Target="../embeddings/oleObject9.bin"/><Relationship Id="rId6" Type="http://schemas.openxmlformats.org/officeDocument/2006/relationships/image" Target="../media/image2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5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6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0" y="1781595"/>
            <a:ext cx="6498158" cy="1724867"/>
          </a:xfrm>
        </p:spPr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0" y="3506462"/>
            <a:ext cx="6498159" cy="91664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Yevgeniy</a:t>
            </a:r>
            <a:r>
              <a:rPr lang="en-US" sz="2800" dirty="0" smtClean="0"/>
              <a:t> </a:t>
            </a:r>
            <a:r>
              <a:rPr lang="en-US" sz="2800" dirty="0" err="1" smtClean="0"/>
              <a:t>Vorobeychik</a:t>
            </a:r>
            <a:endParaRPr lang="en-US" sz="2800" dirty="0" smtClean="0"/>
          </a:p>
          <a:p>
            <a:r>
              <a:rPr lang="en-US" sz="1600" dirty="0" smtClean="0"/>
              <a:t>Machine Learning</a:t>
            </a:r>
          </a:p>
          <a:p>
            <a:r>
              <a:rPr lang="en-US" sz="1600" dirty="0" smtClean="0"/>
              <a:t>CS 4269/6362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810001" y="1453862"/>
            <a:ext cx="1969076" cy="4753770"/>
            <a:chOff x="3810001" y="1453862"/>
            <a:chExt cx="1969076" cy="4753770"/>
          </a:xfrm>
        </p:grpSpPr>
        <p:sp>
          <p:nvSpPr>
            <p:cNvPr id="7" name="Right Triangle 6"/>
            <p:cNvSpPr/>
            <p:nvPr/>
          </p:nvSpPr>
          <p:spPr>
            <a:xfrm rot="18900000">
              <a:off x="3810001" y="1453862"/>
              <a:ext cx="1969076" cy="1969076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8100000">
              <a:off x="3810001" y="4238556"/>
              <a:ext cx="1969076" cy="1969076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Diverse Topic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32275" y="2798345"/>
            <a:ext cx="11188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Fields</a:t>
            </a:r>
          </a:p>
        </p:txBody>
      </p:sp>
      <p:sp>
        <p:nvSpPr>
          <p:cNvPr id="6" name="Rectangle 5"/>
          <p:cNvSpPr/>
          <p:nvPr/>
        </p:nvSpPr>
        <p:spPr>
          <a:xfrm>
            <a:off x="3722435" y="4634924"/>
            <a:ext cx="21426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/>
              <a:t>Applications</a:t>
            </a:r>
            <a:endParaRPr lang="en-US" sz="2600" dirty="0"/>
          </a:p>
        </p:txBody>
      </p:sp>
      <p:sp>
        <p:nvSpPr>
          <p:cNvPr id="10" name="Rectangle 9"/>
          <p:cNvSpPr/>
          <p:nvPr/>
        </p:nvSpPr>
        <p:spPr>
          <a:xfrm>
            <a:off x="385036" y="1668045"/>
            <a:ext cx="8699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AI, Statistics, Linear algebra, Information Theory, Probability, Decision Theory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5668545"/>
            <a:ext cx="9230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Vision, Robotics, NLP, Computational Biology, Bioinformatics, Speech, IR,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1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in 3 Parts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3399" r="-43399"/>
          <a:stretch>
            <a:fillRect/>
          </a:stretch>
        </p:blipFill>
        <p:spPr>
          <a:xfrm>
            <a:off x="849312" y="3176588"/>
            <a:ext cx="1945475" cy="10413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800" y="2941638"/>
            <a:ext cx="1612900" cy="161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888" y="3100388"/>
            <a:ext cx="1398587" cy="139858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900112" y="4554537"/>
            <a:ext cx="7888288" cy="2336483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/>
          <a:p>
            <a:pPr marL="122238" indent="-228600" defTabSz="914400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Learning settings</a:t>
            </a:r>
          </a:p>
          <a:p>
            <a:pPr marL="122238" indent="-228600" defTabSz="914400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2238" indent="-228600" defTabSz="914400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learning?</a:t>
            </a:r>
          </a:p>
          <a:p>
            <a:pPr marL="122238" indent="-228600" defTabSz="914400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do we learn?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9438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9438" lvl="1" indent="-228600" defTabSz="914400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Evaluation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76900" y="2082800"/>
            <a:ext cx="12490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Input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3695700" y="2082800"/>
            <a:ext cx="22191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Algorithm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6846888" y="2082800"/>
            <a:ext cx="1583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Output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139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Learning Settings</a:t>
            </a:r>
          </a:p>
          <a:p>
            <a:r>
              <a:rPr lang="en-US" dirty="0" smtClean="0"/>
              <a:t>Representations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rcRect l="-43399" r="-43399"/>
          <a:stretch>
            <a:fillRect/>
          </a:stretch>
        </p:blipFill>
        <p:spPr>
          <a:xfrm>
            <a:off x="3528098" y="1191107"/>
            <a:ext cx="1945475" cy="10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Settings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information is available for learning?</a:t>
            </a:r>
          </a:p>
          <a:p>
            <a:pPr lvl="1"/>
            <a:r>
              <a:rPr lang="en-US" dirty="0" smtClean="0"/>
              <a:t>What does the data look like?</a:t>
            </a:r>
          </a:p>
          <a:p>
            <a:pPr lvl="1"/>
            <a:r>
              <a:rPr lang="en-US" dirty="0" smtClean="0"/>
              <a:t>How is it annotated?</a:t>
            </a:r>
          </a:p>
          <a:p>
            <a:r>
              <a:rPr lang="en-US" dirty="0" smtClean="0"/>
              <a:t>What output is desired?</a:t>
            </a:r>
          </a:p>
          <a:p>
            <a:pPr lvl="1"/>
            <a:r>
              <a:rPr lang="en-US" dirty="0" smtClean="0"/>
              <a:t>What should the algorithm produce?</a:t>
            </a:r>
          </a:p>
          <a:p>
            <a:pPr lvl="1"/>
            <a:r>
              <a:rPr lang="en-US" dirty="0" smtClean="0"/>
              <a:t>How will it be used?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857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Learning with a teacher</a:t>
            </a:r>
          </a:p>
          <a:p>
            <a:pPr lvl="1"/>
            <a:r>
              <a:rPr lang="en-US" dirty="0" smtClean="0"/>
              <a:t>Explicit feedback in the form of labeled examples</a:t>
            </a:r>
          </a:p>
          <a:p>
            <a:pPr lvl="1"/>
            <a:r>
              <a:rPr lang="en-US" dirty="0" smtClean="0"/>
              <a:t>Goal: make prediction</a:t>
            </a:r>
          </a:p>
          <a:p>
            <a:pPr lvl="1"/>
            <a:r>
              <a:rPr lang="en-US" dirty="0" smtClean="0"/>
              <a:t>Pros: Good performance</a:t>
            </a:r>
          </a:p>
          <a:p>
            <a:pPr lvl="1"/>
            <a:r>
              <a:rPr lang="en-US" dirty="0" smtClean="0"/>
              <a:t>Cons: Labeled data is difficult to find</a:t>
            </a:r>
          </a:p>
          <a:p>
            <a:pPr lvl="1"/>
            <a:r>
              <a:rPr lang="en-US" dirty="0" smtClean="0"/>
              <a:t>“Classical” (labeled data simply there; do your best)</a:t>
            </a:r>
          </a:p>
          <a:p>
            <a:pPr lvl="1"/>
            <a:r>
              <a:rPr lang="en-US" dirty="0" smtClean="0"/>
              <a:t>Query-based (can ask for labeled examples)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Is an email spam or not?</a:t>
            </a:r>
          </a:p>
          <a:p>
            <a:pPr lvl="1"/>
            <a:r>
              <a:rPr lang="en-US" dirty="0" smtClean="0"/>
              <a:t>Regression</a:t>
            </a:r>
          </a:p>
          <a:p>
            <a:pPr lvl="2"/>
            <a:r>
              <a:rPr lang="en-US" dirty="0" smtClean="0"/>
              <a:t>What is the expected rate of return on a specific investment?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351" y="3765550"/>
            <a:ext cx="17907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without labels</a:t>
            </a:r>
          </a:p>
          <a:p>
            <a:pPr lvl="1"/>
            <a:r>
              <a:rPr lang="en-US" dirty="0" smtClean="0"/>
              <a:t>Only observed unlabeled examples</a:t>
            </a:r>
          </a:p>
          <a:p>
            <a:pPr lvl="1"/>
            <a:r>
              <a:rPr lang="en-US" dirty="0" smtClean="0"/>
              <a:t>Goal: uncover structure in data</a:t>
            </a:r>
          </a:p>
          <a:p>
            <a:pPr lvl="1"/>
            <a:r>
              <a:rPr lang="en-US" dirty="0" smtClean="0"/>
              <a:t>Pros: Easy to find lots of data</a:t>
            </a:r>
          </a:p>
          <a:p>
            <a:pPr lvl="1"/>
            <a:r>
              <a:rPr lang="en-US" dirty="0" smtClean="0"/>
              <a:t>Cons: what are we looking for?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Clustering</a:t>
            </a:r>
          </a:p>
          <a:p>
            <a:pPr lvl="2"/>
            <a:r>
              <a:rPr lang="en-US" dirty="0" smtClean="0"/>
              <a:t>Group emails by topic</a:t>
            </a:r>
          </a:p>
          <a:p>
            <a:pPr lvl="1"/>
            <a:r>
              <a:rPr lang="en-US" dirty="0" smtClean="0"/>
              <a:t>Manifold learning</a:t>
            </a:r>
          </a:p>
          <a:p>
            <a:pPr lvl="2"/>
            <a:r>
              <a:rPr lang="en-US" dirty="0" smtClean="0"/>
              <a:t>Find a low dimensional data representation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456" y="2133601"/>
            <a:ext cx="1663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Labeled examples + unlabeled examples</a:t>
            </a:r>
          </a:p>
          <a:p>
            <a:r>
              <a:rPr lang="en-US" dirty="0" smtClean="0"/>
              <a:t>Lots of ways to do this</a:t>
            </a:r>
          </a:p>
          <a:p>
            <a:pPr lvl="1"/>
            <a:r>
              <a:rPr lang="en-US" dirty="0" smtClean="0"/>
              <a:t>Use unlabeled to guide learning in classification</a:t>
            </a:r>
          </a:p>
          <a:p>
            <a:pPr lvl="2"/>
            <a:r>
              <a:rPr lang="en-US" dirty="0" smtClean="0"/>
              <a:t>Estimate input distribution; target learning/accuracy towards this distribution</a:t>
            </a:r>
          </a:p>
          <a:p>
            <a:pPr lvl="1"/>
            <a:r>
              <a:rPr lang="en-US" dirty="0" smtClean="0"/>
              <a:t>Use unlabeled data to construct “meta-features”</a:t>
            </a:r>
          </a:p>
          <a:p>
            <a:pPr lvl="2"/>
            <a:r>
              <a:rPr lang="en-US" dirty="0" smtClean="0"/>
              <a:t>Deep learning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50" y="4258073"/>
            <a:ext cx="1508125" cy="180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648651"/>
            <a:ext cx="6969596" cy="4679193"/>
          </a:xfrm>
        </p:spPr>
        <p:txBody>
          <a:bodyPr>
            <a:normAutofit/>
          </a:bodyPr>
          <a:lstStyle/>
          <a:p>
            <a:r>
              <a:rPr lang="en-US" dirty="0" smtClean="0"/>
              <a:t>Learn a behavior policy by interacting with the world</a:t>
            </a:r>
          </a:p>
          <a:p>
            <a:pPr lvl="1"/>
            <a:r>
              <a:rPr lang="en-US" dirty="0" smtClean="0"/>
              <a:t>How to navigate in a world</a:t>
            </a:r>
          </a:p>
          <a:p>
            <a:pPr lvl="1"/>
            <a:r>
              <a:rPr lang="en-US" dirty="0" smtClean="0"/>
              <a:t>Success measured by rewards received for actions taken</a:t>
            </a:r>
          </a:p>
          <a:p>
            <a:pPr lvl="1"/>
            <a:r>
              <a:rPr lang="en-US" dirty="0" smtClean="0"/>
              <a:t>Maximize sum of rewards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Chess (and checkers) </a:t>
            </a:r>
          </a:p>
          <a:p>
            <a:pPr lvl="1"/>
            <a:r>
              <a:rPr lang="en-US" dirty="0" smtClean="0"/>
              <a:t>Robot control</a:t>
            </a:r>
          </a:p>
          <a:p>
            <a:pPr lvl="1"/>
            <a:r>
              <a:rPr lang="en-US" dirty="0" smtClean="0"/>
              <a:t>Piloting an airplane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0" y="2214860"/>
            <a:ext cx="19685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4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na_5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4953951"/>
            <a:ext cx="2095500" cy="1362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Represent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complex</a:t>
            </a:r>
          </a:p>
          <a:p>
            <a:r>
              <a:rPr lang="en-US" dirty="0" smtClean="0"/>
              <a:t>How does a learning algorithm </a:t>
            </a:r>
            <a:r>
              <a:rPr lang="en-US" dirty="0" smtClean="0"/>
              <a:t>“see” </a:t>
            </a:r>
            <a:r>
              <a:rPr lang="en-US" dirty="0" smtClean="0"/>
              <a:t>data?</a:t>
            </a:r>
            <a:endParaRPr lang="en-US" dirty="0"/>
          </a:p>
        </p:txBody>
      </p:sp>
      <p:pic>
        <p:nvPicPr>
          <p:cNvPr id="4" name="Picture 3" descr="the_white_hou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3352800"/>
            <a:ext cx="3149600" cy="1771650"/>
          </a:xfrm>
          <a:prstGeom prst="rect">
            <a:avLst/>
          </a:prstGeom>
        </p:spPr>
      </p:pic>
      <p:pic>
        <p:nvPicPr>
          <p:cNvPr id="5" name="Picture 4" descr="ny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289300"/>
            <a:ext cx="3683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6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Dimensional Vectors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9274" y="1600200"/>
                <a:ext cx="8239125" cy="486409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A learning example is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 of </a:t>
                </a:r>
                <a:r>
                  <a:rPr lang="en-US" dirty="0" smtClean="0"/>
                  <a:t>length M</a:t>
                </a:r>
              </a:p>
              <a:p>
                <a:r>
                  <a:rPr lang="en-US" dirty="0" smtClean="0"/>
                  <a:t>Examples drawn from an underlying distribution (typically assume </a:t>
                </a:r>
                <a:r>
                  <a:rPr lang="en-US" dirty="0" err="1" smtClean="0"/>
                  <a:t>iid</a:t>
                </a:r>
                <a:r>
                  <a:rPr lang="en-US" dirty="0" smtClean="0"/>
                  <a:t>)</a:t>
                </a:r>
              </a:p>
              <a:p>
                <a:pPr marL="3492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Each dimension represents a feature (so M features)</a:t>
                </a:r>
              </a:p>
              <a:p>
                <a:pPr lvl="1"/>
                <a:r>
                  <a:rPr lang="en-US" dirty="0" smtClean="0"/>
                  <a:t>Feature </a:t>
                </a:r>
                <a:r>
                  <a:rPr lang="en-US" dirty="0" smtClean="0"/>
                  <a:t>functions</a:t>
                </a:r>
                <a:endParaRPr lang="en-US" b="0" i="1" dirty="0" smtClean="0">
                  <a:latin typeface="Cambria Math" charset="0"/>
                </a:endParaRPr>
              </a:p>
              <a:p>
                <a:pPr marL="3492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𝑑𝑜𝑐𝑢𝑚𝑒𝑛𝑡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(</m:t>
                      </m:r>
                      <m:r>
                        <a:rPr lang="en-US" b="0" i="1" smtClean="0">
                          <a:latin typeface="Cambria Math" charset="0"/>
                        </a:rPr>
                        <m:t>𝑎𝑙𝑠𝑜</m:t>
                      </m:r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34925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34925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can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refer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to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th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feature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of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𝑖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th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input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 collection of N examples (</a:t>
                </a:r>
                <a:r>
                  <a:rPr lang="en-US" dirty="0" smtClean="0"/>
                  <a:t>input vectors, or just inputs)</a:t>
                </a:r>
                <a:endParaRPr lang="en-US" dirty="0" smtClean="0"/>
              </a:p>
              <a:p>
                <a:r>
                  <a:rPr lang="en-US" dirty="0" smtClean="0"/>
                  <a:t>In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supervised learning</a:t>
                </a:r>
                <a:r>
                  <a:rPr lang="en-US" dirty="0" smtClean="0"/>
                  <a:t>: also get an </a:t>
                </a:r>
                <a:r>
                  <a:rPr lang="en-US" b="1" dirty="0" smtClean="0"/>
                  <a:t>output</a:t>
                </a:r>
                <a:r>
                  <a:rPr lang="en-US" dirty="0" smtClean="0"/>
                  <a:t> for each </a:t>
                </a:r>
                <a:r>
                  <a:rPr lang="en-US" i="1" dirty="0" err="1" smtClean="0"/>
                  <a:t>i</a:t>
                </a:r>
                <a:endParaRPr lang="en-US" i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9274" y="1600200"/>
                <a:ext cx="8239125" cy="4864099"/>
              </a:xfrm>
              <a:blipFill rotWithShape="0">
                <a:blip r:embed="rId2"/>
                <a:stretch>
                  <a:fillRect l="-888" t="-878" r="-592" b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1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Overview</a:t>
            </a:r>
          </a:p>
          <a:p>
            <a:pPr lvl="1"/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Policies</a:t>
            </a:r>
          </a:p>
          <a:p>
            <a:r>
              <a:rPr lang="en-US" dirty="0" smtClean="0"/>
              <a:t>The Field of Machine Learning</a:t>
            </a:r>
          </a:p>
          <a:p>
            <a:pPr lvl="1"/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Foundations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Data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 airplane delay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3998" y="2768600"/>
          <a:ext cx="6721476" cy="2692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0369"/>
                <a:gridCol w="1680369"/>
                <a:gridCol w="1680369"/>
                <a:gridCol w="1680369"/>
              </a:tblGrid>
              <a:tr h="102676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Label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Bad weather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 planes delayed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Ontime</a:t>
                      </a:r>
                      <a:r>
                        <a:rPr lang="en-US" dirty="0" smtClean="0"/>
                        <a:t> performance of route</a:t>
                      </a:r>
                      <a:endParaRPr lang="en-US" dirty="0"/>
                    </a:p>
                  </a:txBody>
                  <a:tcPr/>
                </a:tc>
              </a:tr>
              <a:tr h="41640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</a:tr>
              <a:tr h="41640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</a:tr>
              <a:tr h="41640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</a:tr>
              <a:tr h="41640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581400" y="5608638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4" imgW="254000" imgH="152400" progId="Equation.3">
                  <p:embed/>
                </p:oleObj>
              </mc:Choice>
              <mc:Fallback>
                <p:oleObj name="Equation" r:id="rId4" imgW="254000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608638"/>
                        <a:ext cx="5080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5232400" y="5608638"/>
          <a:ext cx="558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6" imgW="279400" imgH="152400" progId="Equation.3">
                  <p:embed/>
                </p:oleObj>
              </mc:Choice>
              <mc:Fallback>
                <p:oleObj name="Equation" r:id="rId6" imgW="279400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5608638"/>
                        <a:ext cx="558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6946900" y="5608638"/>
          <a:ext cx="558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8" imgW="279400" imgH="152400" progId="Equation.3">
                  <p:embed/>
                </p:oleObj>
              </mc:Choice>
              <mc:Fallback>
                <p:oleObj name="Equation" r:id="rId8" imgW="279400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0" y="5608638"/>
                        <a:ext cx="558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044700" y="5621338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10" imgW="114300" imgH="139700" progId="Equation.3">
                  <p:embed/>
                </p:oleObj>
              </mc:Choice>
              <mc:Fallback>
                <p:oleObj name="Equation" r:id="rId10" imgW="1143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5621338"/>
                        <a:ext cx="2286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8397875" y="3835400"/>
          <a:ext cx="279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12" imgW="139700" imgH="177800" progId="Equation.3">
                  <p:embed/>
                </p:oleObj>
              </mc:Choice>
              <mc:Fallback>
                <p:oleObj name="Equation" r:id="rId12" imgW="1397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75" y="3835400"/>
                        <a:ext cx="279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8372475" y="4216400"/>
          <a:ext cx="330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14" imgW="165100" imgH="177800" progId="Equation.3">
                  <p:embed/>
                </p:oleObj>
              </mc:Choice>
              <mc:Fallback>
                <p:oleObj name="Equation" r:id="rId14" imgW="1651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4216400"/>
                        <a:ext cx="3302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8385175" y="4648200"/>
          <a:ext cx="330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16" imgW="165100" imgH="177800" progId="Equation.3">
                  <p:embed/>
                </p:oleObj>
              </mc:Choice>
              <mc:Fallback>
                <p:oleObj name="Equation" r:id="rId16" imgW="1651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5175" y="4648200"/>
                        <a:ext cx="3302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8372475" y="5067299"/>
          <a:ext cx="330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18" imgW="165100" imgH="177800" progId="Equation.3">
                  <p:embed/>
                </p:oleObj>
              </mc:Choice>
              <mc:Fallback>
                <p:oleObj name="Equation" r:id="rId18" imgW="1651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5067299"/>
                        <a:ext cx="3302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2641692" y="6065521"/>
            <a:ext cx="2793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Categorical/binary feature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27608" y="6065521"/>
            <a:ext cx="206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Continuous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8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Data Look Like?</a:t>
            </a:r>
            <a:endParaRPr lang="en-US" dirty="0"/>
          </a:p>
        </p:txBody>
      </p:sp>
      <p:pic>
        <p:nvPicPr>
          <p:cNvPr id="4" name="Content Placeholder 3" descr="yaleBfaces_s.jpg"/>
          <p:cNvPicPr>
            <a:picLocks noGrp="1" noChangeAspect="1"/>
          </p:cNvPicPr>
          <p:nvPr>
            <p:ph idx="1"/>
          </p:nvPr>
        </p:nvPicPr>
        <p:blipFill>
          <a:blip r:embed="rId3"/>
          <a:srcRect t="-5083" b="-5083"/>
          <a:stretch>
            <a:fillRect/>
          </a:stretch>
        </p:blipFill>
        <p:spPr>
          <a:xfrm>
            <a:off x="900112" y="1790701"/>
            <a:ext cx="7345363" cy="3931920"/>
          </a:xfrm>
        </p:spPr>
      </p:pic>
      <p:sp>
        <p:nvSpPr>
          <p:cNvPr id="5" name="Rectangle 4"/>
          <p:cNvSpPr/>
          <p:nvPr/>
        </p:nvSpPr>
        <p:spPr>
          <a:xfrm>
            <a:off x="703058" y="5722621"/>
            <a:ext cx="78884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Face recognition		Input: faces		Predict: does picture have face?</a:t>
            </a:r>
          </a:p>
        </p:txBody>
      </p:sp>
    </p:spTree>
    <p:extLst>
      <p:ext uri="{BB962C8B-B14F-4D97-AF65-F5344CB8AC3E}">
        <p14:creationId xmlns:p14="http://schemas.microsoft.com/office/powerpoint/2010/main" val="32276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3606799"/>
            <a:ext cx="7345363" cy="245872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Designing feature functions is critical</a:t>
            </a:r>
          </a:p>
          <a:p>
            <a:pPr lvl="1"/>
            <a:r>
              <a:rPr lang="en-US" dirty="0" smtClean="0"/>
              <a:t>Well designed representations greatly </a:t>
            </a:r>
            <a:r>
              <a:rPr lang="en-US" dirty="0" smtClean="0"/>
              <a:t>affect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Arguably, feature design is the most important thing in learning (more important than the algorithm)!</a:t>
            </a:r>
          </a:p>
          <a:p>
            <a:r>
              <a:rPr lang="en-US" dirty="0" smtClean="0"/>
              <a:t>How should we design features?</a:t>
            </a:r>
          </a:p>
          <a:p>
            <a:pPr lvl="1"/>
            <a:r>
              <a:rPr lang="en-US" dirty="0" smtClean="0"/>
              <a:t>Features are application specific</a:t>
            </a:r>
          </a:p>
          <a:p>
            <a:pPr lvl="1"/>
            <a:r>
              <a:rPr lang="en-US" dirty="0" smtClean="0"/>
              <a:t>You need to know about biology/vision/speech/etc.</a:t>
            </a:r>
          </a:p>
          <a:p>
            <a:r>
              <a:rPr lang="en-US" dirty="0" smtClean="0"/>
              <a:t>Since this is domain specific we won’t talk much about it</a:t>
            </a:r>
            <a:endParaRPr lang="en-US" dirty="0"/>
          </a:p>
        </p:txBody>
      </p:sp>
      <p:pic>
        <p:nvPicPr>
          <p:cNvPr id="4" name="Picture 3" descr="face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975" y="1841499"/>
            <a:ext cx="1447800" cy="17653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868420" y="2395220"/>
            <a:ext cx="1579880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5965031" y="2549525"/>
          <a:ext cx="435769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" name="Equation" r:id="rId5" imgW="114300" imgH="101600" progId="Equation.3">
                  <p:embed/>
                </p:oleObj>
              </mc:Choice>
              <mc:Fallback>
                <p:oleObj name="Equation" r:id="rId5" imgW="114300" imgH="10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031" y="2549525"/>
                        <a:ext cx="435769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97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learning?</a:t>
            </a:r>
          </a:p>
          <a:p>
            <a:r>
              <a:rPr lang="en-US" dirty="0" smtClean="0"/>
              <a:t>How do we learn?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0" y="565150"/>
            <a:ext cx="1612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9" name="Rectang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it Mean to Learn?</a:t>
            </a:r>
            <a:br>
              <a:rPr lang="en-US" dirty="0" smtClean="0"/>
            </a:br>
            <a:r>
              <a:rPr lang="en-US" dirty="0" smtClean="0"/>
              <a:t>Supervised Setting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20" name="Rectangle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Input: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 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  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</a:rPr>
                      <m:t>ℝ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0" smtClean="0">
                        <a:latin typeface="Cambria Math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or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∈{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r>
                      <a:rPr lang="en-US" b="0" i="1" smtClean="0">
                        <a:latin typeface="Cambria Math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Hypothesis class: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h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</a:rPr>
                      <m:t>ℋ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Loss </a:t>
                </a:r>
                <a:r>
                  <a:rPr lang="en-US" dirty="0" smtClean="0"/>
                  <a:t>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≥0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where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is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small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or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 0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Learning algorithm </a:t>
                </a:r>
                <a:r>
                  <a:rPr lang="en-US" dirty="0" smtClean="0"/>
                  <a:t>A: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h</m:t>
                        </m:r>
                      </m:e>
                    </m:acc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r>
                      <a:rPr lang="en-US" b="0" i="1" dirty="0" smtClean="0">
                        <a:latin typeface="Cambria Math" charset="0"/>
                      </a:rPr>
                      <m:t>𝐴</m:t>
                    </m:r>
                    <m:r>
                      <a:rPr lang="en-US" b="0" i="1" dirty="0" smtClean="0">
                        <a:latin typeface="Cambria Math" charset="0"/>
                      </a:rPr>
                      <m:t>({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})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such </a:t>
                </a:r>
                <a:r>
                  <a:rPr lang="en-US" dirty="0" smtClean="0"/>
                  <a:t>that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h</m:t>
                        </m:r>
                      </m:e>
                    </m:acc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1" dirty="0" smtClean="0">
                        <a:latin typeface="Cambria Math" charset="0"/>
                      </a:rPr>
                      <m:t>arg</m:t>
                    </m:r>
                    <m:limLow>
                      <m:limLow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charset="0"/>
                          </a:rPr>
                          <m:t>min</m:t>
                        </m:r>
                      </m:e>
                      <m:lim>
                        <m:r>
                          <a:rPr lang="en-US" b="0" i="1" dirty="0" smtClean="0">
                            <a:latin typeface="Cambria Math" charset="0"/>
                          </a:rPr>
                          <m:t>h</m:t>
                        </m:r>
                      </m:lim>
                    </m:limLow>
                    <m:r>
                      <a:rPr lang="en-US" b="0" i="1" dirty="0" smtClean="0">
                        <a:latin typeface="Cambria Math" charset="0"/>
                      </a:rPr>
                      <m:t> 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𝑙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17420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61" t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39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9" name="Rectang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it Mean to Learn?</a:t>
            </a:r>
            <a:br>
              <a:rPr lang="en-US" dirty="0" smtClean="0"/>
            </a:br>
            <a:r>
              <a:rPr lang="en-US" dirty="0" smtClean="0"/>
              <a:t>Unsupervised Setting</a:t>
            </a:r>
          </a:p>
        </p:txBody>
      </p:sp>
      <p:sp>
        <p:nvSpPr>
          <p:cNvPr id="17420" name="Rectangle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use loss if there are true labels for the data</a:t>
            </a:r>
          </a:p>
          <a:p>
            <a:pPr lvl="1"/>
            <a:r>
              <a:rPr lang="en-US" dirty="0" smtClean="0"/>
              <a:t>Clustering documents- compare to known labels</a:t>
            </a:r>
          </a:p>
          <a:p>
            <a:pPr lvl="1"/>
            <a:r>
              <a:rPr lang="en-US" dirty="0" smtClean="0"/>
              <a:t>Segmenting images- compare to labeled images</a:t>
            </a:r>
          </a:p>
          <a:p>
            <a:r>
              <a:rPr lang="en-US" dirty="0" smtClean="0"/>
              <a:t>Other settings loss is unclear</a:t>
            </a:r>
          </a:p>
          <a:p>
            <a:pPr lvl="1"/>
            <a:r>
              <a:rPr lang="en-US" dirty="0" smtClean="0"/>
              <a:t>Learning low dimensional representations</a:t>
            </a:r>
          </a:p>
          <a:p>
            <a:pPr lvl="2"/>
            <a:r>
              <a:rPr lang="en-US" dirty="0" smtClean="0"/>
              <a:t>How well does it capture the data</a:t>
            </a:r>
          </a:p>
        </p:txBody>
      </p:sp>
    </p:spTree>
    <p:extLst>
      <p:ext uri="{BB962C8B-B14F-4D97-AF65-F5344CB8AC3E}">
        <p14:creationId xmlns:p14="http://schemas.microsoft.com/office/powerpoint/2010/main" val="9305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learning?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Data is generated using some unknown (target) function, with noise</a:t>
                </a:r>
              </a:p>
              <a:p>
                <a:pPr lvl="1"/>
                <a:r>
                  <a:rPr lang="en-US" dirty="0" smtClean="0"/>
                  <a:t>(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) : y = f(x) + [zero-mean noise]</a:t>
                </a:r>
              </a:p>
              <a:p>
                <a:r>
                  <a:rPr lang="en-US" b="1" dirty="0" smtClean="0"/>
                  <a:t>Hypothesis</a:t>
                </a:r>
                <a:r>
                  <a:rPr lang="en-US" dirty="0" smtClean="0"/>
                  <a:t>: what does f(x) look like?</a:t>
                </a:r>
              </a:p>
              <a:p>
                <a:pPr lvl="1"/>
                <a:r>
                  <a:rPr lang="en-US" dirty="0" smtClean="0"/>
                  <a:t>Hypothesis class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ℋ</m:t>
                    </m:r>
                  </m:oMath>
                </a14:m>
                <a:r>
                  <a:rPr lang="en-US" dirty="0" smtClean="0"/>
                  <a:t>): </a:t>
                </a:r>
                <a:r>
                  <a:rPr lang="en-US" dirty="0" smtClean="0"/>
                  <a:t>a collection of possible things that f(x) could look like</a:t>
                </a:r>
              </a:p>
              <a:p>
                <a:pPr lvl="1"/>
                <a:r>
                  <a:rPr lang="en-US" dirty="0" smtClean="0"/>
                  <a:t>Hypothesis class =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bias</a:t>
                </a:r>
                <a:r>
                  <a:rPr lang="en-US" dirty="0" smtClean="0"/>
                  <a:t>: you are restricting your search for the target in some way </a:t>
                </a:r>
                <a:endParaRPr lang="en-US" dirty="0" smtClean="0"/>
              </a:p>
              <a:p>
                <a:pPr lvl="2"/>
                <a:r>
                  <a:rPr lang="en-US" dirty="0"/>
                  <a:t>O</a:t>
                </a:r>
                <a:r>
                  <a:rPr lang="en-US" dirty="0" smtClean="0"/>
                  <a:t>therwise</a:t>
                </a:r>
                <a:r>
                  <a:rPr lang="en-US" dirty="0" smtClean="0"/>
                  <a:t>, learning is </a:t>
                </a:r>
                <a:r>
                  <a:rPr lang="en-US" dirty="0" smtClean="0"/>
                  <a:t>impossible.  Why?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Learning algorithm: </a:t>
                </a:r>
              </a:p>
              <a:p>
                <a:pPr lvl="2"/>
                <a:r>
                  <a:rPr lang="en-US" dirty="0" smtClean="0"/>
                  <a:t>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ℋ</m:t>
                    </m:r>
                  </m:oMath>
                </a14:m>
                <a:r>
                  <a:rPr lang="en-US" dirty="0" smtClean="0"/>
                  <a:t>, data (training instances), process it in some fashion to produce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h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i="1">
                        <a:latin typeface="Cambria Math" charset="0"/>
                      </a:rPr>
                      <m:t>ℋ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The </a:t>
                </a:r>
                <a:r>
                  <a:rPr lang="en-US" dirty="0" smtClean="0"/>
                  <a:t>resulting </a:t>
                </a:r>
                <a:r>
                  <a:rPr lang="en-US" i="1" dirty="0" smtClean="0"/>
                  <a:t>h</a:t>
                </a:r>
                <a:r>
                  <a:rPr lang="en-US" dirty="0" smtClean="0"/>
                  <a:t> should be a good approximation of f(x) as long as f(x) is close to </a:t>
                </a:r>
                <a:r>
                  <a:rPr lang="en-US" b="1" i="1" dirty="0" smtClean="0"/>
                  <a:t>something</a:t>
                </a:r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10" t="-2528" r="-1516" b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33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Hypothesis Class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What sort of hypothesis class do we want?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hypothesis class should contain a good approximation to the target </a:t>
                </a:r>
                <a:r>
                  <a:rPr lang="en-US" dirty="0" smtClean="0"/>
                  <a:t>(which is </a:t>
                </a:r>
                <a:r>
                  <a:rPr lang="en-US" dirty="0" smtClean="0"/>
                  <a:t>reasonably easy to find)</a:t>
                </a:r>
              </a:p>
              <a:p>
                <a:r>
                  <a:rPr lang="en-US" dirty="0" smtClean="0"/>
                  <a:t>We should be able to use available (limited) data and the learning algorithm to find a good candidate for f(x)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ℋ</m:t>
                    </m:r>
                  </m:oMath>
                </a14:m>
                <a:endParaRPr lang="en-US" dirty="0" smtClean="0"/>
              </a:p>
              <a:p>
                <a:pPr>
                  <a:buNone/>
                </a:pPr>
                <a:r>
                  <a:rPr lang="en-US" dirty="0" smtClean="0"/>
                  <a:t>			What is the difference?</a:t>
                </a:r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61" t="-1966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87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Rich hypothesis class</a:t>
            </a:r>
          </a:p>
          <a:p>
            <a:pPr lvl="1"/>
            <a:r>
              <a:rPr lang="en-US" dirty="0" smtClean="0"/>
              <a:t>Over-fitting; </a:t>
            </a:r>
            <a:r>
              <a:rPr lang="en-US" b="1" dirty="0" smtClean="0"/>
              <a:t>high </a:t>
            </a:r>
            <a:r>
              <a:rPr lang="en-US" b="1" dirty="0" smtClean="0"/>
              <a:t>variance </a:t>
            </a:r>
            <a:r>
              <a:rPr lang="en-US" dirty="0" smtClean="0"/>
              <a:t>(</a:t>
            </a:r>
            <a:r>
              <a:rPr lang="en-US" b="1" dirty="0" smtClean="0"/>
              <a:t>not enough information </a:t>
            </a:r>
            <a:r>
              <a:rPr lang="en-US" dirty="0" smtClean="0"/>
              <a:t>in limited data to nail down exactly the right function!)</a:t>
            </a:r>
          </a:p>
          <a:p>
            <a:pPr lvl="2"/>
            <a:r>
              <a:rPr lang="en-US" dirty="0" smtClean="0"/>
              <a:t>Why is it </a:t>
            </a:r>
            <a:r>
              <a:rPr lang="en-US" b="1" dirty="0" smtClean="0"/>
              <a:t>high variance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Simple, easy to search hypothesis class</a:t>
            </a:r>
          </a:p>
          <a:p>
            <a:pPr lvl="1"/>
            <a:r>
              <a:rPr lang="en-US" dirty="0" smtClean="0"/>
              <a:t>Under-fitting; </a:t>
            </a:r>
            <a:r>
              <a:rPr lang="en-US" b="1" dirty="0" smtClean="0"/>
              <a:t>low variance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Realization</a:t>
            </a:r>
            <a:r>
              <a:rPr lang="en-US" dirty="0" smtClean="0"/>
              <a:t>: we are unlikely to ever find the hypothesis that exactly explains the data</a:t>
            </a:r>
          </a:p>
          <a:p>
            <a:r>
              <a:rPr lang="en-US" dirty="0" smtClean="0"/>
              <a:t>Simplifying assumptions help find a reasonable hypothesis</a:t>
            </a:r>
          </a:p>
          <a:p>
            <a:r>
              <a:rPr lang="en-US" dirty="0" smtClean="0"/>
              <a:t>Select hypothesis class based on knowledge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5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Under/Over Fitting</a:t>
            </a:r>
            <a:endParaRPr lang="en-US" dirty="0"/>
          </a:p>
        </p:txBody>
      </p:sp>
      <p:pic>
        <p:nvPicPr>
          <p:cNvPr id="5" name="Picture 4" descr="Figure1.4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99" y="1949450"/>
            <a:ext cx="5009173" cy="3721100"/>
          </a:xfrm>
          <a:prstGeom prst="rect">
            <a:avLst/>
          </a:prstGeom>
        </p:spPr>
      </p:pic>
      <p:pic>
        <p:nvPicPr>
          <p:cNvPr id="7" name="Picture 6" descr="Figure1.4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98" y="1828800"/>
            <a:ext cx="5171587" cy="3841750"/>
          </a:xfrm>
          <a:prstGeom prst="rect">
            <a:avLst/>
          </a:prstGeom>
        </p:spPr>
      </p:pic>
      <p:pic>
        <p:nvPicPr>
          <p:cNvPr id="8" name="Picture 7" descr="Figure1.4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98" y="1828800"/>
            <a:ext cx="5171587" cy="3841750"/>
          </a:xfrm>
          <a:prstGeom prst="rect">
            <a:avLst/>
          </a:prstGeom>
        </p:spPr>
      </p:pic>
      <p:pic>
        <p:nvPicPr>
          <p:cNvPr id="9" name="Picture 8" descr="Figure1.4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97" y="1828800"/>
            <a:ext cx="5171587" cy="38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and understand current research</a:t>
            </a:r>
          </a:p>
          <a:p>
            <a:r>
              <a:rPr lang="en-US" dirty="0" smtClean="0"/>
              <a:t>Implement machine learning algorithms</a:t>
            </a:r>
          </a:p>
          <a:p>
            <a:r>
              <a:rPr lang="en-US" dirty="0" smtClean="0"/>
              <a:t>Evaluate machine learning for applications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Measure how far away I am from being correct on an (input-output) instance (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) using h(x</a:t>
                </a:r>
                <a:r>
                  <a:rPr lang="en-US" dirty="0" smtClean="0"/>
                  <a:t>);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penalize being wrong</a:t>
                </a:r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𝑙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i="1" dirty="0" smtClean="0"/>
              </a:p>
              <a:p>
                <a:pPr lvl="1"/>
                <a:r>
                  <a:rPr lang="en-US" dirty="0" smtClean="0"/>
                  <a:t>Natural example: |h(x) – y| (how far away prediction is from actual value)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Goal: small loss; 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dirty="0" smtClean="0"/>
                  <a:t>deally</a:t>
                </a:r>
                <a:r>
                  <a:rPr lang="en-US" dirty="0" smtClean="0"/>
                  <a:t>, if I get the target function exactly, loss = 0 </a:t>
                </a:r>
              </a:p>
              <a:p>
                <a:r>
                  <a:rPr lang="en-US" dirty="0" smtClean="0"/>
                  <a:t>So, a natural goal for a learning algorithm is to minimize loss </a:t>
                </a:r>
                <a:endParaRPr lang="en-US" dirty="0"/>
              </a:p>
              <a:p>
                <a:pPr lvl="1"/>
                <a:r>
                  <a:rPr lang="en-US" dirty="0" smtClean="0"/>
                  <a:t>The better hypothesis is one that minimizes true loss</a:t>
                </a:r>
              </a:p>
              <a:p>
                <a:pPr lvl="1"/>
                <a:r>
                  <a:rPr lang="en-US" dirty="0" smtClean="0"/>
                  <a:t>Loss function depends on task, and is often a balance between complexity and learning effectiveness (approximation to the true thing we try to minimize</a:t>
                </a:r>
                <a:r>
                  <a:rPr lang="en-US" dirty="0" smtClean="0"/>
                  <a:t>)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8" t="-1545" r="-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1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Select a hypothesis from the hypothesis class</a:t>
            </a:r>
          </a:p>
          <a:p>
            <a:pPr lvl="1"/>
            <a:r>
              <a:rPr lang="en-US" dirty="0" smtClean="0"/>
              <a:t>Model parameters correspond to hypotheses</a:t>
            </a:r>
          </a:p>
          <a:p>
            <a:pPr lvl="1"/>
            <a:r>
              <a:rPr lang="en-US" dirty="0" smtClean="0"/>
              <a:t>Learn parameters of model based on training data</a:t>
            </a:r>
          </a:p>
          <a:p>
            <a:r>
              <a:rPr lang="en-US" dirty="0" smtClean="0"/>
              <a:t>How do we write learning algorithms?</a:t>
            </a:r>
          </a:p>
          <a:p>
            <a:pPr lvl="1"/>
            <a:r>
              <a:rPr lang="en-US" dirty="0" smtClean="0"/>
              <a:t>Theory: Objective driven</a:t>
            </a:r>
          </a:p>
          <a:p>
            <a:pPr lvl="2"/>
            <a:r>
              <a:rPr lang="en-US" dirty="0" smtClean="0"/>
              <a:t>Write an objective that you want to minimize</a:t>
            </a:r>
          </a:p>
          <a:p>
            <a:pPr lvl="2"/>
            <a:r>
              <a:rPr lang="en-US" dirty="0" smtClean="0"/>
              <a:t>Develop a procedure to minimize the objective</a:t>
            </a:r>
          </a:p>
          <a:p>
            <a:pPr lvl="3"/>
            <a:r>
              <a:rPr lang="en-US" dirty="0" smtClean="0"/>
              <a:t>This is called the learning </a:t>
            </a:r>
            <a:r>
              <a:rPr lang="en-US" dirty="0" smtClean="0"/>
              <a:t>algorithm</a:t>
            </a:r>
          </a:p>
          <a:p>
            <a:pPr lvl="2"/>
            <a:r>
              <a:rPr lang="en-US" dirty="0" smtClean="0"/>
              <a:t>Linear regression, SVM are good examples</a:t>
            </a:r>
            <a:endParaRPr lang="en-US" dirty="0" smtClean="0"/>
          </a:p>
          <a:p>
            <a:pPr lvl="1"/>
            <a:r>
              <a:rPr lang="en-US" dirty="0" smtClean="0"/>
              <a:t>Empirical: intuition driven</a:t>
            </a:r>
          </a:p>
          <a:p>
            <a:pPr lvl="2"/>
            <a:r>
              <a:rPr lang="en-US" dirty="0" smtClean="0"/>
              <a:t>Many algorithms based on </a:t>
            </a:r>
            <a:r>
              <a:rPr lang="en-US" dirty="0" smtClean="0"/>
              <a:t>intuition and </a:t>
            </a:r>
            <a:r>
              <a:rPr lang="en-US" dirty="0" smtClean="0"/>
              <a:t>heuristics</a:t>
            </a:r>
          </a:p>
          <a:p>
            <a:pPr lvl="2"/>
            <a:r>
              <a:rPr lang="en-US" dirty="0" smtClean="0"/>
              <a:t>Post hoc analysis of </a:t>
            </a:r>
            <a:r>
              <a:rPr lang="en-US" dirty="0" smtClean="0"/>
              <a:t>objective</a:t>
            </a:r>
          </a:p>
          <a:p>
            <a:pPr lvl="2"/>
            <a:r>
              <a:rPr lang="en-US" dirty="0" smtClean="0"/>
              <a:t>Decision trees are a good example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228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</a:p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988" y="672306"/>
            <a:ext cx="1398587" cy="139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Causes Error?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Noise</a:t>
            </a:r>
            <a:endParaRPr lang="en-US" dirty="0" smtClean="0"/>
          </a:p>
          <a:p>
            <a:pPr lvl="1"/>
            <a:r>
              <a:rPr lang="en-US" dirty="0" smtClean="0"/>
              <a:t>An example has an incorrect or inconsistent label</a:t>
            </a:r>
          </a:p>
          <a:p>
            <a:pPr lvl="1"/>
            <a:r>
              <a:rPr lang="en-US" dirty="0" smtClean="0"/>
              <a:t>Our data representation fails to encode necessary </a:t>
            </a:r>
            <a:r>
              <a:rPr lang="en-US" dirty="0" smtClean="0"/>
              <a:t>information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Not much we can do about this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Model error</a:t>
            </a:r>
          </a:p>
          <a:p>
            <a:pPr lvl="1"/>
            <a:r>
              <a:rPr lang="en-US" dirty="0" smtClean="0"/>
              <a:t>Hypothesis class is </a:t>
            </a:r>
            <a:r>
              <a:rPr lang="en-US" dirty="0" smtClean="0"/>
              <a:t>deficient: </a:t>
            </a:r>
            <a:r>
              <a:rPr lang="en-US" b="1" dirty="0" smtClean="0">
                <a:solidFill>
                  <a:srgbClr val="FF0000"/>
                </a:solidFill>
              </a:rPr>
              <a:t>model bias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Parameter estimation error</a:t>
            </a:r>
          </a:p>
          <a:p>
            <a:pPr lvl="1"/>
            <a:r>
              <a:rPr lang="en-US" dirty="0" smtClean="0"/>
              <a:t>The model parameters are </a:t>
            </a:r>
            <a:r>
              <a:rPr lang="en-US" dirty="0" smtClean="0"/>
              <a:t>wrong: </a:t>
            </a:r>
            <a:r>
              <a:rPr lang="en-US" b="1" dirty="0" smtClean="0">
                <a:solidFill>
                  <a:srgbClr val="FF0000"/>
                </a:solidFill>
              </a:rPr>
              <a:t>model variance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01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Produce a trained model that has 0 error (or the smallest possible amount of error, if there is noise)</a:t>
                </a:r>
              </a:p>
              <a:p>
                <a:r>
                  <a:rPr lang="en-US" dirty="0" smtClean="0"/>
                  <a:t>0 error on what?</a:t>
                </a:r>
              </a:p>
              <a:p>
                <a:r>
                  <a:rPr lang="en-US" dirty="0" smtClean="0"/>
                  <a:t>True misclassification </a:t>
                </a:r>
                <a:r>
                  <a:rPr lang="en-US" dirty="0" smtClean="0"/>
                  <a:t>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𝑒𝑟𝑟𝑜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[</m:t>
                      </m:r>
                      <m:r>
                        <a:rPr lang="en-US" b="0" i="1" smtClean="0">
                          <a:latin typeface="Cambria Math" charset="0"/>
                        </a:rPr>
                        <m:t>𝑙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≠0]</m:t>
                      </m:r>
                    </m:oMath>
                  </m:oMathPara>
                </a14:m>
                <a:endParaRPr lang="en-US" dirty="0" smtClean="0"/>
              </a:p>
              <a:p>
                <a:pPr marL="349250" lvl="1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	</a:t>
                </a:r>
              </a:p>
              <a:p>
                <a:pPr marL="349250" lvl="1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	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Problems: </a:t>
                </a:r>
              </a:p>
              <a:p>
                <a:pPr marL="349250" lvl="1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	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	1)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we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need infinite data to measure this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!</a:t>
                </a:r>
              </a:p>
              <a:p>
                <a:pPr marL="349250" lvl="1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	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	2) we don’t know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D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(distribution of data)</a:t>
                </a:r>
                <a:endParaRPr lang="en-US" b="1" dirty="0" smtClean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61" t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59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we can’t measure true error, how do we judge learning success?</a:t>
            </a:r>
          </a:p>
          <a:p>
            <a:r>
              <a:rPr lang="en-US" dirty="0" smtClean="0"/>
              <a:t>Should an algorithm maximize performance on observed data?</a:t>
            </a:r>
          </a:p>
          <a:p>
            <a:endParaRPr lang="en-US" dirty="0" smtClean="0"/>
          </a:p>
          <a:p>
            <a:r>
              <a:rPr lang="en-US" dirty="0" smtClean="0"/>
              <a:t>Proposal: </a:t>
            </a:r>
            <a:r>
              <a:rPr lang="en-US" b="1" dirty="0" smtClean="0">
                <a:solidFill>
                  <a:srgbClr val="FF0000"/>
                </a:solidFill>
              </a:rPr>
              <a:t>evaluate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error </a:t>
            </a:r>
            <a:r>
              <a:rPr lang="en-US" dirty="0" smtClean="0"/>
              <a:t>on the training data</a:t>
            </a:r>
          </a:p>
          <a:p>
            <a:pPr lvl="1"/>
            <a:r>
              <a:rPr lang="en-US" dirty="0" smtClean="0"/>
              <a:t>Motivation: </a:t>
            </a:r>
            <a:r>
              <a:rPr lang="en-US" dirty="0" smtClean="0"/>
              <a:t>training data is (assumed to be) sampled from the true underlying distribution</a:t>
            </a:r>
            <a:r>
              <a:rPr lang="en-US" b="1" dirty="0" smtClean="0"/>
              <a:t> </a:t>
            </a:r>
            <a:r>
              <a:rPr lang="en-US" b="1" i="1" dirty="0" smtClean="0"/>
              <a:t>D</a:t>
            </a:r>
            <a:r>
              <a:rPr lang="en-US" dirty="0" smtClean="0"/>
              <a:t>; the more training data there is, the more information we have about </a:t>
            </a:r>
            <a:r>
              <a:rPr lang="en-US" b="1" i="1" dirty="0" smtClean="0"/>
              <a:t>D</a:t>
            </a:r>
            <a:endParaRPr lang="en-US" b="1" i="1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Is this a good idea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8935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Very bad idea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Can store the data, so that we can trivially get zero error for any instance already seen!</a:t>
            </a:r>
          </a:p>
          <a:p>
            <a:r>
              <a:rPr lang="en-US" dirty="0" smtClean="0"/>
              <a:t>Recall: machine learning cares about the future</a:t>
            </a:r>
          </a:p>
          <a:p>
            <a:pPr lvl="1"/>
            <a:r>
              <a:rPr lang="en-US" dirty="0" smtClean="0"/>
              <a:t>How well will the system do once deployed?</a:t>
            </a:r>
          </a:p>
          <a:p>
            <a:pPr lvl="1"/>
            <a:r>
              <a:rPr lang="en-US" dirty="0" smtClean="0"/>
              <a:t>If we simply store the data, we can’t say anything useful about instances we haven’t seen before!</a:t>
            </a:r>
          </a:p>
          <a:p>
            <a:r>
              <a:rPr lang="en-US" dirty="0" smtClean="0"/>
              <a:t>What we want is a model that </a:t>
            </a:r>
            <a:r>
              <a:rPr lang="en-US" b="1" i="1" dirty="0" smtClean="0"/>
              <a:t>predicts</a:t>
            </a:r>
            <a:r>
              <a:rPr lang="en-US" dirty="0" smtClean="0"/>
              <a:t> well</a:t>
            </a:r>
          </a:p>
          <a:p>
            <a:pPr lvl="1"/>
            <a:r>
              <a:rPr lang="en-US" dirty="0" smtClean="0"/>
              <a:t>But how do we </a:t>
            </a:r>
            <a:r>
              <a:rPr lang="en-US" b="1" dirty="0" smtClean="0">
                <a:solidFill>
                  <a:srgbClr val="FF0000"/>
                </a:solidFill>
              </a:rPr>
              <a:t>evaluate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predictive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accuracy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Generalization</a:t>
            </a:r>
          </a:p>
          <a:p>
            <a:pPr lvl="1"/>
            <a:r>
              <a:rPr lang="en-US" dirty="0" smtClean="0"/>
              <a:t>The ability of an algorithm to generalize knowledge learned from observed data to new data</a:t>
            </a:r>
          </a:p>
          <a:p>
            <a:r>
              <a:rPr lang="en-US" dirty="0" smtClean="0"/>
              <a:t>Simple example: memory based classifier</a:t>
            </a:r>
          </a:p>
          <a:p>
            <a:pPr lvl="2"/>
            <a:r>
              <a:rPr lang="en-US" dirty="0" smtClean="0"/>
              <a:t>Binary classification</a:t>
            </a:r>
          </a:p>
          <a:p>
            <a:pPr lvl="2"/>
            <a:r>
              <a:rPr lang="en-US" dirty="0" smtClean="0"/>
              <a:t>Train: remember each example</a:t>
            </a:r>
          </a:p>
          <a:p>
            <a:pPr lvl="2"/>
            <a:r>
              <a:rPr lang="en-US" dirty="0" smtClean="0"/>
              <a:t>Test: if we have seen an example before, report label</a:t>
            </a:r>
          </a:p>
          <a:p>
            <a:pPr lvl="3"/>
            <a:r>
              <a:rPr lang="en-US" dirty="0" smtClean="0"/>
              <a:t>Otherwise, guess randomly</a:t>
            </a:r>
          </a:p>
          <a:p>
            <a:r>
              <a:rPr lang="en-US" dirty="0" smtClean="0"/>
              <a:t>Train error: 0%	Test error: 50%</a:t>
            </a:r>
          </a:p>
          <a:p>
            <a:pPr lvl="1"/>
            <a:r>
              <a:rPr lang="en-US" dirty="0" smtClean="0"/>
              <a:t>This is called over-fitting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9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Bias vs. Variance</a:t>
            </a:r>
          </a:p>
        </p:txBody>
      </p:sp>
      <p:sp>
        <p:nvSpPr>
          <p:cNvPr id="28675" name="Rectangle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do we achieve good generalization?</a:t>
            </a:r>
          </a:p>
          <a:p>
            <a:r>
              <a:rPr lang="en-US" dirty="0" smtClean="0"/>
              <a:t>Tradeoff bias and variance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Bias-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rigid predictions (vary little with data)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Variance-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diversity of predictions (vary a lot depending on data)</a:t>
            </a:r>
          </a:p>
          <a:p>
            <a:r>
              <a:rPr lang="en-US" dirty="0" smtClean="0"/>
              <a:t>Under-fit observed data</a:t>
            </a:r>
          </a:p>
          <a:p>
            <a:pPr lvl="1"/>
            <a:r>
              <a:rPr lang="en-US" dirty="0" smtClean="0"/>
              <a:t>Favors bias- large changes to input have same output</a:t>
            </a:r>
          </a:p>
          <a:p>
            <a:r>
              <a:rPr lang="en-US" dirty="0" smtClean="0"/>
              <a:t>Over-fit observed data</a:t>
            </a:r>
          </a:p>
          <a:p>
            <a:pPr lvl="1"/>
            <a:r>
              <a:rPr lang="en-US" dirty="0" smtClean="0"/>
              <a:t>Favors variance- small changes to input can dramatically change output</a:t>
            </a:r>
          </a:p>
          <a:p>
            <a:r>
              <a:rPr lang="en-US" dirty="0" smtClean="0"/>
              <a:t>Tradeoff key to generalization to new data</a:t>
            </a:r>
          </a:p>
        </p:txBody>
      </p:sp>
    </p:spTree>
    <p:extLst>
      <p:ext uri="{BB962C8B-B14F-4D97-AF65-F5344CB8AC3E}">
        <p14:creationId xmlns:p14="http://schemas.microsoft.com/office/powerpoint/2010/main" val="294860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Under/Over Fitting</a:t>
            </a:r>
            <a:endParaRPr lang="en-US" dirty="0"/>
          </a:p>
        </p:txBody>
      </p:sp>
      <p:pic>
        <p:nvPicPr>
          <p:cNvPr id="5" name="Picture 4" descr="Figure1.4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99" y="1949450"/>
            <a:ext cx="5009173" cy="3721100"/>
          </a:xfrm>
          <a:prstGeom prst="rect">
            <a:avLst/>
          </a:prstGeom>
        </p:spPr>
      </p:pic>
      <p:pic>
        <p:nvPicPr>
          <p:cNvPr id="7" name="Picture 6" descr="Figure1.4b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98" y="1828800"/>
            <a:ext cx="5171587" cy="3841750"/>
          </a:xfrm>
          <a:prstGeom prst="rect">
            <a:avLst/>
          </a:prstGeom>
        </p:spPr>
      </p:pic>
      <p:pic>
        <p:nvPicPr>
          <p:cNvPr id="8" name="Picture 7" descr="Figure1.4c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98" y="1828800"/>
            <a:ext cx="5171587" cy="3841750"/>
          </a:xfrm>
          <a:prstGeom prst="rect">
            <a:avLst/>
          </a:prstGeom>
        </p:spPr>
      </p:pic>
      <p:pic>
        <p:nvPicPr>
          <p:cNvPr id="9" name="Picture 8" descr="Figure1.4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97" y="1828800"/>
            <a:ext cx="5171587" cy="38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0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495333"/>
            <a:ext cx="8042276" cy="4343400"/>
          </a:xfrm>
        </p:spPr>
        <p:txBody>
          <a:bodyPr>
            <a:noAutofit/>
          </a:bodyPr>
          <a:lstStyle/>
          <a:p>
            <a:r>
              <a:rPr lang="en-US" sz="1200" dirty="0" smtClean="0"/>
              <a:t>Requirements</a:t>
            </a:r>
          </a:p>
          <a:p>
            <a:pPr lvl="1"/>
            <a:r>
              <a:rPr lang="en-US" sz="1100" dirty="0" smtClean="0"/>
              <a:t>Programming: </a:t>
            </a:r>
            <a:r>
              <a:rPr lang="en-US" sz="1100" dirty="0" err="1" smtClean="0"/>
              <a:t>homeworks</a:t>
            </a:r>
            <a:r>
              <a:rPr lang="en-US" sz="1100" dirty="0" smtClean="0"/>
              <a:t> will involve significant Java programming</a:t>
            </a:r>
          </a:p>
          <a:p>
            <a:pPr lvl="1"/>
            <a:r>
              <a:rPr lang="en-US" sz="1100" dirty="0" smtClean="0"/>
              <a:t>Math: modern machine learning is rather math-heavy</a:t>
            </a:r>
          </a:p>
          <a:p>
            <a:r>
              <a:rPr lang="en-US" sz="1200" dirty="0" err="1" smtClean="0"/>
              <a:t>Homeworks</a:t>
            </a:r>
            <a:endParaRPr lang="en-US" sz="1200" dirty="0" smtClean="0"/>
          </a:p>
          <a:p>
            <a:pPr lvl="1"/>
            <a:r>
              <a:rPr lang="en-US" sz="1100" dirty="0" smtClean="0"/>
              <a:t>Goals: learn to understand the ML algorithms, and learn how to implement them in practice</a:t>
            </a:r>
          </a:p>
          <a:p>
            <a:pPr lvl="1"/>
            <a:r>
              <a:rPr lang="en-US" sz="1100" dirty="0" smtClean="0"/>
              <a:t>Late Policy: </a:t>
            </a:r>
          </a:p>
          <a:p>
            <a:pPr lvl="2"/>
            <a:r>
              <a:rPr lang="en-US" sz="1100" dirty="0" smtClean="0"/>
              <a:t>1-day late is 50% off; 2+ days late is 0 credit</a:t>
            </a:r>
          </a:p>
          <a:p>
            <a:pPr lvl="2"/>
            <a:r>
              <a:rPr lang="en-US" sz="1100" dirty="0" smtClean="0"/>
              <a:t>You get 2 late “Freebies” for the course where you can submit a homework up to 1 week late with no penalty</a:t>
            </a:r>
          </a:p>
          <a:p>
            <a:r>
              <a:rPr lang="en-US" sz="1200" dirty="0" smtClean="0"/>
              <a:t>Final project: CS 4269: team project (2 per team); CS 6362: individual project</a:t>
            </a:r>
          </a:p>
          <a:p>
            <a:pPr lvl="1"/>
            <a:r>
              <a:rPr lang="en-US" sz="1100" dirty="0" smtClean="0"/>
              <a:t>Either a research project, or an implementation of a practical machine learning system</a:t>
            </a:r>
          </a:p>
          <a:p>
            <a:r>
              <a:rPr lang="en-US" sz="1200" dirty="0" smtClean="0"/>
              <a:t>Textbook: Bishop “Pattern Recognition and Machine Learning” (required; at BN; I may at times use material from other books as well, but this is the primary source of content for the course)</a:t>
            </a:r>
          </a:p>
          <a:p>
            <a:r>
              <a:rPr lang="en-US" sz="1200" dirty="0" smtClean="0"/>
              <a:t>Grading: homework, presentation (for CS 6362 students only), project; class participation (10% of the grade!)</a:t>
            </a:r>
          </a:p>
          <a:p>
            <a:r>
              <a:rPr lang="en-US" sz="1200" dirty="0" smtClean="0"/>
              <a:t>Cheating: </a:t>
            </a:r>
            <a:r>
              <a:rPr lang="en-US" sz="1200" dirty="0" err="1" smtClean="0"/>
              <a:t>homeworks</a:t>
            </a:r>
            <a:r>
              <a:rPr lang="en-US" sz="1200" dirty="0" smtClean="0"/>
              <a:t> are individual assignments; sharing any solutions is considered to be violations of the honor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Evaluating Error</a:t>
            </a:r>
            <a:r>
              <a:rPr lang="en-US" sz="4000" dirty="0" smtClean="0"/>
              <a:t>: The Right Way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 two sets of data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Training data- </a:t>
            </a:r>
            <a:r>
              <a:rPr lang="en-US" dirty="0" smtClean="0"/>
              <a:t>use for training algorithm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Test data- </a:t>
            </a:r>
            <a:r>
              <a:rPr lang="en-US" dirty="0" smtClean="0"/>
              <a:t>only use for evaluation</a:t>
            </a:r>
          </a:p>
          <a:p>
            <a:pPr lvl="2"/>
            <a:r>
              <a:rPr lang="en-US" dirty="0" smtClean="0"/>
              <a:t>Only good if you’ve never seen it before, not if you continuously tune on it </a:t>
            </a:r>
          </a:p>
          <a:p>
            <a:r>
              <a:rPr lang="en-US" dirty="0" smtClean="0"/>
              <a:t>How do we balance bias/variance?</a:t>
            </a:r>
          </a:p>
          <a:p>
            <a:pPr lvl="1"/>
            <a:r>
              <a:rPr lang="en-US" dirty="0" smtClean="0"/>
              <a:t>Tune parameters on development/validation data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1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Learning Curves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858325"/>
              </p:ext>
            </p:extLst>
          </p:nvPr>
        </p:nvGraphicFramePr>
        <p:xfrm>
          <a:off x="447215" y="1600200"/>
          <a:ext cx="8409038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2962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Train/Dev/Test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data may not be representative of true distribution</a:t>
            </a:r>
          </a:p>
          <a:p>
            <a:pPr lvl="1"/>
            <a:r>
              <a:rPr lang="en-US" dirty="0" smtClean="0"/>
              <a:t>Too little or biased data</a:t>
            </a:r>
          </a:p>
          <a:p>
            <a:pPr lvl="2"/>
            <a:r>
              <a:rPr lang="en-US" dirty="0" smtClean="0"/>
              <a:t>It’s hard to collect a lot of data</a:t>
            </a:r>
          </a:p>
          <a:p>
            <a:r>
              <a:rPr lang="en-US" dirty="0" smtClean="0"/>
              <a:t>How much should we use?</a:t>
            </a:r>
          </a:p>
          <a:p>
            <a:pPr lvl="1"/>
            <a:r>
              <a:rPr lang="en-US" dirty="0" smtClean="0"/>
              <a:t>More training data yields better models</a:t>
            </a:r>
          </a:p>
          <a:p>
            <a:pPr lvl="2"/>
            <a:r>
              <a:rPr lang="en-US" dirty="0" smtClean="0"/>
              <a:t>More training data- better model</a:t>
            </a:r>
          </a:p>
          <a:p>
            <a:pPr lvl="2"/>
            <a:r>
              <a:rPr lang="en-US" dirty="0" smtClean="0"/>
              <a:t>More test data- better evaluation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97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many train/test splits</a:t>
            </a:r>
          </a:p>
          <a:p>
            <a:pPr lvl="1"/>
            <a:r>
              <a:rPr lang="en-US" dirty="0" smtClean="0"/>
              <a:t>Randomly sample train and test data splits</a:t>
            </a:r>
          </a:p>
          <a:p>
            <a:pPr lvl="1"/>
            <a:r>
              <a:rPr lang="en-US" dirty="0" smtClean="0"/>
              <a:t>Divide data into folds, use each fold for testing once</a:t>
            </a:r>
          </a:p>
          <a:p>
            <a:pPr lvl="1"/>
            <a:r>
              <a:rPr lang="en-US" dirty="0" smtClean="0"/>
              <a:t>10-fold cross validation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How many splits are enough</a:t>
            </a:r>
          </a:p>
          <a:p>
            <a:pPr lvl="1"/>
            <a:r>
              <a:rPr lang="en-US" dirty="0" smtClean="0"/>
              <a:t>We never use all of the training data</a:t>
            </a:r>
          </a:p>
          <a:p>
            <a:r>
              <a:rPr lang="en-US" dirty="0" smtClean="0"/>
              <a:t>Leave one out CV</a:t>
            </a:r>
          </a:p>
          <a:p>
            <a:pPr lvl="1"/>
            <a:r>
              <a:rPr lang="en-US" dirty="0" smtClean="0"/>
              <a:t>N-fold CV, N=data size</a:t>
            </a:r>
          </a:p>
          <a:p>
            <a:pPr lvl="1"/>
            <a:r>
              <a:rPr lang="en-US" dirty="0" smtClean="0"/>
              <a:t>Use N-1 training examples</a:t>
            </a:r>
          </a:p>
          <a:p>
            <a:pPr lvl="1"/>
            <a:r>
              <a:rPr lang="en-US" dirty="0" smtClean="0"/>
              <a:t>No random sampling of data</a:t>
            </a:r>
          </a:p>
          <a:p>
            <a:pPr lvl="1"/>
            <a:r>
              <a:rPr lang="en-US" dirty="0" smtClean="0"/>
              <a:t>Problem: impossible for large datasets</a:t>
            </a:r>
          </a:p>
        </p:txBody>
      </p:sp>
    </p:spTree>
    <p:extLst>
      <p:ext uri="{BB962C8B-B14F-4D97-AF65-F5344CB8AC3E}">
        <p14:creationId xmlns:p14="http://schemas.microsoft.com/office/powerpoint/2010/main" val="51147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Sampling with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Aka “The </a:t>
            </a:r>
            <a:r>
              <a:rPr lang="en-US" dirty="0" err="1" smtClean="0"/>
              <a:t>Bootstap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Create random datasets</a:t>
            </a:r>
          </a:p>
          <a:p>
            <a:pPr lvl="1"/>
            <a:r>
              <a:rPr lang="en-US" dirty="0" smtClean="0"/>
              <a:t>Sample </a:t>
            </a:r>
            <a:r>
              <a:rPr lang="en-US" dirty="0" err="1" smtClean="0"/>
              <a:t>n</a:t>
            </a:r>
            <a:r>
              <a:rPr lang="en-US" dirty="0" smtClean="0"/>
              <a:t> training examples </a:t>
            </a:r>
            <a:r>
              <a:rPr lang="en-US" i="1" dirty="0" smtClean="0"/>
              <a:t>with replacement </a:t>
            </a:r>
            <a:endParaRPr lang="en-US" dirty="0" smtClean="0"/>
          </a:p>
          <a:p>
            <a:pPr lvl="1"/>
            <a:r>
              <a:rPr lang="en-US" dirty="0" smtClean="0"/>
              <a:t>Data not appearing in sample is test data</a:t>
            </a:r>
          </a:p>
          <a:p>
            <a:pPr lvl="1"/>
            <a:r>
              <a:rPr lang="en-US" dirty="0" smtClean="0"/>
              <a:t>On average: train 63.2% and test 36.8% of data</a:t>
            </a:r>
          </a:p>
        </p:txBody>
      </p:sp>
    </p:spTree>
    <p:extLst>
      <p:ext uri="{BB962C8B-B14F-4D97-AF65-F5344CB8AC3E}">
        <p14:creationId xmlns:p14="http://schemas.microsoft.com/office/powerpoint/2010/main" val="24548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Two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test to differentiate two samples</a:t>
            </a:r>
          </a:p>
          <a:p>
            <a:r>
              <a:rPr lang="en-US" dirty="0" smtClean="0"/>
              <a:t>Null hypothesis</a:t>
            </a:r>
          </a:p>
          <a:p>
            <a:pPr lvl="1"/>
            <a:r>
              <a:rPr lang="en-US" dirty="0" smtClean="0"/>
              <a:t>Do these two algorithms differ in performance</a:t>
            </a:r>
          </a:p>
          <a:p>
            <a:pPr lvl="1"/>
            <a:r>
              <a:rPr lang="en-US" dirty="0" smtClean="0"/>
              <a:t>Significant difference if 5% or less chance of them not being different</a:t>
            </a:r>
          </a:p>
          <a:p>
            <a:r>
              <a:rPr lang="en-US" dirty="0" smtClean="0"/>
              <a:t>Test specific to setting</a:t>
            </a:r>
          </a:p>
        </p:txBody>
      </p:sp>
    </p:spTree>
    <p:extLst>
      <p:ext uri="{BB962C8B-B14F-4D97-AF65-F5344CB8AC3E}">
        <p14:creationId xmlns:p14="http://schemas.microsoft.com/office/powerpoint/2010/main" val="292245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seems simple</a:t>
            </a:r>
          </a:p>
          <a:p>
            <a:pPr lvl="1"/>
            <a:r>
              <a:rPr lang="en-US" dirty="0" smtClean="0"/>
              <a:t>Classification: accuracy</a:t>
            </a:r>
          </a:p>
          <a:p>
            <a:pPr lvl="1"/>
            <a:r>
              <a:rPr lang="en-US" dirty="0" smtClean="0"/>
              <a:t>Regression: squared error</a:t>
            </a:r>
          </a:p>
          <a:p>
            <a:r>
              <a:rPr lang="en-US" dirty="0" smtClean="0"/>
              <a:t>Not so! Evaluation metrics are often debated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Spam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spam systems classify 100 emails</a:t>
            </a:r>
          </a:p>
          <a:p>
            <a:r>
              <a:rPr lang="en-US" dirty="0" smtClean="0"/>
              <a:t>System 1</a:t>
            </a:r>
          </a:p>
          <a:p>
            <a:pPr lvl="1"/>
            <a:r>
              <a:rPr lang="en-US" dirty="0" smtClean="0"/>
              <a:t>2 emails mistakenly labeled spam</a:t>
            </a:r>
          </a:p>
          <a:p>
            <a:pPr lvl="1"/>
            <a:r>
              <a:rPr lang="en-US" dirty="0" smtClean="0"/>
              <a:t>18 emails mistakenly labeled not-spam</a:t>
            </a:r>
          </a:p>
          <a:p>
            <a:r>
              <a:rPr lang="en-US" dirty="0" smtClean="0"/>
              <a:t>System 2</a:t>
            </a:r>
          </a:p>
          <a:p>
            <a:pPr lvl="1"/>
            <a:r>
              <a:rPr lang="en-US" dirty="0" smtClean="0"/>
              <a:t>10 emails mistakenly labeled spam</a:t>
            </a:r>
          </a:p>
          <a:p>
            <a:pPr lvl="1"/>
            <a:r>
              <a:rPr lang="en-US" dirty="0" smtClean="0"/>
              <a:t>0 emails mistakenly labeled not-spam</a:t>
            </a:r>
          </a:p>
          <a:p>
            <a:r>
              <a:rPr lang="en-US" dirty="0" smtClean="0"/>
              <a:t>Which is better?</a:t>
            </a:r>
          </a:p>
        </p:txBody>
      </p:sp>
    </p:spTree>
    <p:extLst>
      <p:ext uri="{BB962C8B-B14F-4D97-AF65-F5344CB8AC3E}">
        <p14:creationId xmlns:p14="http://schemas.microsoft.com/office/powerpoint/2010/main" val="22743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Retrieval (IR)</a:t>
            </a:r>
            <a:endParaRPr lang="en-US" dirty="0"/>
          </a:p>
        </p:txBody>
      </p:sp>
      <p:sp>
        <p:nvSpPr>
          <p:cNvPr id="13721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search engines give ranked sets of documents </a:t>
            </a:r>
          </a:p>
          <a:p>
            <a:r>
              <a:rPr lang="en-US" dirty="0" smtClean="0"/>
              <a:t>Which is better?</a:t>
            </a:r>
          </a:p>
          <a:p>
            <a:pPr lvl="1"/>
            <a:r>
              <a:rPr lang="en-US" dirty="0" smtClean="0"/>
              <a:t>Retrieving 10, of which 4 are actually relevant</a:t>
            </a:r>
          </a:p>
          <a:p>
            <a:pPr lvl="1"/>
            <a:r>
              <a:rPr lang="en-US" dirty="0" smtClean="0"/>
              <a:t>Retrieving 40, of which 8 are actually relevant</a:t>
            </a:r>
          </a:p>
        </p:txBody>
      </p:sp>
    </p:spTree>
    <p:extLst>
      <p:ext uri="{BB962C8B-B14F-4D97-AF65-F5344CB8AC3E}">
        <p14:creationId xmlns:p14="http://schemas.microsoft.com/office/powerpoint/2010/main" val="17653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Precision/Recall</a:t>
            </a:r>
            <a:endParaRPr lang="en-US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Precision- the quality of the selected example</a:t>
            </a:r>
          </a:p>
          <a:p>
            <a:pPr lvl="1"/>
            <a:r>
              <a:rPr lang="en-US" dirty="0" smtClean="0"/>
              <a:t>Correctly selected documents / number of selected documents</a:t>
            </a:r>
          </a:p>
          <a:p>
            <a:pPr lvl="1"/>
            <a:r>
              <a:rPr lang="en-US" dirty="0" smtClean="0"/>
              <a:t>Measures false positives</a:t>
            </a:r>
          </a:p>
          <a:p>
            <a:r>
              <a:rPr lang="en-US" dirty="0" smtClean="0"/>
              <a:t>Recall- the quantity of correct documents selected</a:t>
            </a:r>
          </a:p>
          <a:p>
            <a:pPr lvl="1"/>
            <a:r>
              <a:rPr lang="en-US" dirty="0" smtClean="0"/>
              <a:t>Correctly selected documents / total  number of relevant documents</a:t>
            </a:r>
          </a:p>
          <a:p>
            <a:pPr lvl="1"/>
            <a:r>
              <a:rPr lang="en-US" dirty="0" smtClean="0"/>
              <a:t>Measures false negatives</a:t>
            </a:r>
          </a:p>
          <a:p>
            <a:r>
              <a:rPr lang="en-US" dirty="0" smtClean="0"/>
              <a:t>F-measure- harmonic mean of precision and recall</a:t>
            </a:r>
          </a:p>
          <a:p>
            <a:pPr lvl="1"/>
            <a:r>
              <a:rPr lang="en-US" dirty="0" smtClean="0"/>
              <a:t>2 * recall * precision / (</a:t>
            </a:r>
            <a:r>
              <a:rPr lang="en-US" dirty="0" err="1" smtClean="0"/>
              <a:t>recall+precision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Blackboard: CS 4269 Projects in AI/Machine Learning</a:t>
            </a:r>
          </a:p>
          <a:p>
            <a:r>
              <a:rPr lang="en-US" dirty="0" smtClean="0"/>
              <a:t>Everyone should have access to this (let me know if you encounter any issues)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362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</a:t>
            </a:r>
            <a:r>
              <a:rPr lang="en-US" dirty="0" smtClean="0"/>
              <a:t> it Thriller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=DQWI1kvmwRg</a:t>
            </a:r>
          </a:p>
        </p:txBody>
      </p:sp>
    </p:spTree>
    <p:extLst>
      <p:ext uri="{BB962C8B-B14F-4D97-AF65-F5344CB8AC3E}">
        <p14:creationId xmlns:p14="http://schemas.microsoft.com/office/powerpoint/2010/main" val="118378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4269 Project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b="1" dirty="0" smtClean="0"/>
              <a:t>Friday 11:59pm</a:t>
            </a:r>
            <a:r>
              <a:rPr lang="en-US" dirty="0" smtClean="0"/>
              <a:t>, submit on blackboard an ordered list of up to 5 people from CS 4269 you wish to partner with</a:t>
            </a:r>
          </a:p>
          <a:p>
            <a:pPr lvl="1"/>
            <a:r>
              <a:rPr lang="en-US" dirty="0" smtClean="0"/>
              <a:t>The rest will be randomly ordered</a:t>
            </a:r>
          </a:p>
          <a:p>
            <a:r>
              <a:rPr lang="en-US" dirty="0" smtClean="0"/>
              <a:t>We will algorithmically select your team, using everyone’s submitted preferences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4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 review</a:t>
            </a:r>
          </a:p>
          <a:p>
            <a:pPr lvl="1"/>
            <a:r>
              <a:rPr lang="en-US" dirty="0" smtClean="0"/>
              <a:t>Linear algebra, calculus, optimization</a:t>
            </a:r>
          </a:p>
          <a:p>
            <a:r>
              <a:rPr lang="en-US" dirty="0" smtClean="0"/>
              <a:t>Supervised Learning: linear and non-linear</a:t>
            </a:r>
          </a:p>
          <a:p>
            <a:r>
              <a:rPr lang="en-US" dirty="0" smtClean="0"/>
              <a:t>Unsupervised Learning</a:t>
            </a:r>
          </a:p>
          <a:p>
            <a:r>
              <a:rPr lang="en-US" dirty="0" smtClean="0"/>
              <a:t>Graphical Models</a:t>
            </a:r>
          </a:p>
          <a:p>
            <a:r>
              <a:rPr lang="en-US" dirty="0" smtClean="0"/>
              <a:t>Reinforcement Learning (as time allows)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Foundations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ML all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allows us to derive </a:t>
            </a:r>
            <a:r>
              <a:rPr lang="en-US" b="1" dirty="0" smtClean="0"/>
              <a:t>patterns</a:t>
            </a:r>
            <a:r>
              <a:rPr lang="en-US" dirty="0" smtClean="0"/>
              <a:t> from </a:t>
            </a:r>
            <a:r>
              <a:rPr lang="en-US" b="1" dirty="0" smtClean="0"/>
              <a:t>data</a:t>
            </a:r>
            <a:r>
              <a:rPr lang="en-US" dirty="0" smtClean="0"/>
              <a:t> which are not readily observable to human eye</a:t>
            </a:r>
          </a:p>
          <a:p>
            <a:pPr lvl="1"/>
            <a:r>
              <a:rPr lang="en-US" dirty="0" smtClean="0"/>
              <a:t>Patterns can come in different forms; hence, different learning models and paradigms</a:t>
            </a:r>
          </a:p>
          <a:p>
            <a:r>
              <a:rPr lang="en-US" b="1" dirty="0" smtClean="0"/>
              <a:t>Data</a:t>
            </a:r>
          </a:p>
          <a:p>
            <a:pPr lvl="1"/>
            <a:r>
              <a:rPr lang="en-US" dirty="0" smtClean="0"/>
              <a:t>What type of input</a:t>
            </a:r>
            <a:r>
              <a:rPr lang="en-US" dirty="0"/>
              <a:t> </a:t>
            </a:r>
            <a:r>
              <a:rPr lang="en-US" dirty="0" smtClean="0"/>
              <a:t>do we have?  What input do we expect to know in the future?</a:t>
            </a:r>
          </a:p>
          <a:p>
            <a:pPr lvl="1"/>
            <a:r>
              <a:rPr lang="en-US" dirty="0" smtClean="0"/>
              <a:t>What do we care about predicting or understanding?</a:t>
            </a:r>
            <a:endParaRPr lang="en-US" dirty="0"/>
          </a:p>
          <a:p>
            <a:r>
              <a:rPr lang="en-US" b="1" dirty="0" smtClean="0"/>
              <a:t>Patterns</a:t>
            </a:r>
            <a:r>
              <a:rPr lang="en-US" dirty="0" smtClean="0"/>
              <a:t>: how are inputs/outputs related?  How are input variables related to each other?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19813</TotalTime>
  <Words>2168</Words>
  <Application>Microsoft Macintosh PowerPoint</Application>
  <PresentationFormat>On-screen Show (4:3)</PresentationFormat>
  <Paragraphs>407</Paragraphs>
  <Slides>50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Calibri</vt:lpstr>
      <vt:lpstr>Cambria Math</vt:lpstr>
      <vt:lpstr>News Gothic MT</vt:lpstr>
      <vt:lpstr>Wingdings 2</vt:lpstr>
      <vt:lpstr>Arial</vt:lpstr>
      <vt:lpstr>Breeze</vt:lpstr>
      <vt:lpstr>Equation</vt:lpstr>
      <vt:lpstr>Machine Learning</vt:lpstr>
      <vt:lpstr>Today’s Topics</vt:lpstr>
      <vt:lpstr>Course Goals</vt:lpstr>
      <vt:lpstr>Course Policies</vt:lpstr>
      <vt:lpstr>Course website</vt:lpstr>
      <vt:lpstr>CS 4269 Project Teams</vt:lpstr>
      <vt:lpstr>Course Overview</vt:lpstr>
      <vt:lpstr>Machine Learning Foundations</vt:lpstr>
      <vt:lpstr>What is ML all about?</vt:lpstr>
      <vt:lpstr>A Diverse Topic</vt:lpstr>
      <vt:lpstr>Machine Learning in 3 Parts</vt:lpstr>
      <vt:lpstr>Input</vt:lpstr>
      <vt:lpstr>Learning Settings</vt:lpstr>
      <vt:lpstr>Supervised Learning</vt:lpstr>
      <vt:lpstr>Unsupervised Learning</vt:lpstr>
      <vt:lpstr>Semi-Supervised Learning</vt:lpstr>
      <vt:lpstr>Reinforcement Learning</vt:lpstr>
      <vt:lpstr>How Do We Represent Data?</vt:lpstr>
      <vt:lpstr>High Dimensional Vectors</vt:lpstr>
      <vt:lpstr>What Does Data Look Like?</vt:lpstr>
      <vt:lpstr>What Does Data Look Like?</vt:lpstr>
      <vt:lpstr>Representations</vt:lpstr>
      <vt:lpstr>Algorithm</vt:lpstr>
      <vt:lpstr>What Does it Mean to Learn? Supervised Setting</vt:lpstr>
      <vt:lpstr>What Does it Mean to Learn? Unsupervised Setting</vt:lpstr>
      <vt:lpstr>What is learning?</vt:lpstr>
      <vt:lpstr>Choosing Hypothesis Class</vt:lpstr>
      <vt:lpstr>Hypothesis Tradeoff</vt:lpstr>
      <vt:lpstr>Under/Over Fitting</vt:lpstr>
      <vt:lpstr>Loss Functions</vt:lpstr>
      <vt:lpstr>What is Learning?</vt:lpstr>
      <vt:lpstr>Output</vt:lpstr>
      <vt:lpstr>What Causes Error?</vt:lpstr>
      <vt:lpstr>Goal of Learning</vt:lpstr>
      <vt:lpstr>Goal of Learning</vt:lpstr>
      <vt:lpstr>Evaluating Error</vt:lpstr>
      <vt:lpstr>Generalization</vt:lpstr>
      <vt:lpstr>Bias vs. Variance</vt:lpstr>
      <vt:lpstr>Under/Over Fitting</vt:lpstr>
      <vt:lpstr>Evaluating Error: The Right Way</vt:lpstr>
      <vt:lpstr>Typical Learning Curves</vt:lpstr>
      <vt:lpstr>Train/Dev/Test Challenges</vt:lpstr>
      <vt:lpstr>Cross Validation</vt:lpstr>
      <vt:lpstr>Sampling with Replacement</vt:lpstr>
      <vt:lpstr>Comparing Two Algorithms</vt:lpstr>
      <vt:lpstr>Evaluation Metric</vt:lpstr>
      <vt:lpstr>Spam Classification</vt:lpstr>
      <vt:lpstr>Information Retrieval (IR)</vt:lpstr>
      <vt:lpstr>Precision/Recall</vt:lpstr>
      <vt:lpstr>Overfit it Thriller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</dc:creator>
  <cp:lastModifiedBy>Microsoft Office User</cp:lastModifiedBy>
  <cp:revision>410</cp:revision>
  <cp:lastPrinted>2011-08-25T17:04:29Z</cp:lastPrinted>
  <dcterms:created xsi:type="dcterms:W3CDTF">2010-09-14T01:29:00Z</dcterms:created>
  <dcterms:modified xsi:type="dcterms:W3CDTF">2016-01-11T04:06:12Z</dcterms:modified>
</cp:coreProperties>
</file>