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2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9B0C-524C-4158-9841-F66F36120868}" type="datetimeFigureOut">
              <a:rPr lang="ko-KR" altLang="en-US" smtClean="0"/>
              <a:t>2015-03-10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6202" y="2967335"/>
            <a:ext cx="6019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프로젝트 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 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소개서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0658" y="5346357"/>
            <a:ext cx="44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어떤 게임인가요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모험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049" y="983696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플레이어가 임의의 지역에 입장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6252478" y="941025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보물의 방에 입장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501433" y="2358406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새로운 보스의 방에 입장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878046" y="3530953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유저가 싸우고 있는 보스 방에 입장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stCxn id="14" idx="3"/>
            <a:endCxn id="22" idx="1"/>
          </p:cNvCxnSpPr>
          <p:nvPr/>
        </p:nvCxnSpPr>
        <p:spPr>
          <a:xfrm flipV="1">
            <a:off x="3508311" y="1377573"/>
            <a:ext cx="2744167" cy="4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2"/>
            <a:endCxn id="24" idx="1"/>
          </p:cNvCxnSpPr>
          <p:nvPr/>
        </p:nvCxnSpPr>
        <p:spPr>
          <a:xfrm>
            <a:off x="1995680" y="1856792"/>
            <a:ext cx="2505753" cy="93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2"/>
            <a:endCxn id="25" idx="0"/>
          </p:cNvCxnSpPr>
          <p:nvPr/>
        </p:nvCxnSpPr>
        <p:spPr>
          <a:xfrm>
            <a:off x="1995680" y="1856792"/>
            <a:ext cx="394997" cy="167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211355" y="4768566"/>
            <a:ext cx="1421364" cy="521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요놈이 개꿀</a:t>
            </a:r>
            <a:endParaRPr lang="en-US" altLang="ko-KR" dirty="0"/>
          </a:p>
        </p:txBody>
      </p:sp>
      <p:cxnSp>
        <p:nvCxnSpPr>
          <p:cNvPr id="26" name="꺾인 연결선 25"/>
          <p:cNvCxnSpPr>
            <a:stCxn id="30" idx="3"/>
            <a:endCxn id="25" idx="3"/>
          </p:cNvCxnSpPr>
          <p:nvPr/>
        </p:nvCxnSpPr>
        <p:spPr>
          <a:xfrm flipV="1">
            <a:off x="3632719" y="3967501"/>
            <a:ext cx="270589" cy="1062011"/>
          </a:xfrm>
          <a:prstGeom prst="bentConnector3">
            <a:avLst>
              <a:gd name="adj1" fmla="val 184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19" y="1209085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9919" y="3498980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99796" y="32125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어떤 지역에 입장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배경과 알맞은 보스가 출현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58415" y="289126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858415" y="251742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849085" y="21060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949958" y="21060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3949958" y="24903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3949958" y="287467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4139680" y="268252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122643" y="273313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1870787" y="272587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2516156" y="173921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5713445" y="3918073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13445" y="6207968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133322" y="5921537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6291941" y="560024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6291941" y="522640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6282611" y="4815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9383484" y="4815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9383484" y="5199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9383484" y="55836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9573206" y="539151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556169" y="544212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7304313" y="543485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7949682" y="44481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949682" y="4124242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057762" y="4544709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949682" y="4715243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7546202" y="469627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8668392" y="470836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8349283" y="5479649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7890849" y="547144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플레이어는 다가가서 </a:t>
            </a:r>
            <a:r>
              <a:rPr lang="ko-KR" altLang="en-US" dirty="0" err="1" smtClean="0"/>
              <a:t>공격키를</a:t>
            </a:r>
            <a:r>
              <a:rPr lang="ko-KR" altLang="en-US" dirty="0" smtClean="0"/>
              <a:t> 눌러 공격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점프키를</a:t>
            </a:r>
            <a:r>
              <a:rPr lang="ko-KR" altLang="en-US" dirty="0" smtClean="0"/>
              <a:t> 눌러 점프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지형을 잘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부위에 </a:t>
            </a:r>
            <a:r>
              <a:rPr lang="ko-KR" altLang="en-US" dirty="0" err="1" smtClean="0"/>
              <a:t>도달시</a:t>
            </a:r>
            <a:r>
              <a:rPr lang="ko-KR" altLang="en-US" dirty="0" smtClean="0"/>
              <a:t> 해당 부위에 올라타기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올라탄 상태에서 </a:t>
            </a:r>
            <a:r>
              <a:rPr lang="ko-KR" altLang="en-US" dirty="0" err="1" smtClean="0"/>
              <a:t>공격키를</a:t>
            </a:r>
            <a:r>
              <a:rPr lang="ko-KR" altLang="en-US" dirty="0" smtClean="0"/>
              <a:t> 마구 눌러 공격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47262" y="82031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7262" y="311020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25758" y="25024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825758" y="212864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816428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3917301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3917301" y="210161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3917301" y="248589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107023" y="22937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089986" y="23443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1838130" y="2337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483499" y="13504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9" name="직사각형 48"/>
          <p:cNvSpPr/>
          <p:nvPr/>
        </p:nvSpPr>
        <p:spPr>
          <a:xfrm>
            <a:off x="2591579" y="144694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483499" y="161748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2080019" y="159851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3202209" y="161060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2883100" y="238188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2424666" y="237367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0018" y="3291340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이동 아날로그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3940200" y="3296131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점프 버튼</a:t>
            </a:r>
            <a:endParaRPr lang="ko-KR" altLang="en-US" sz="1050" dirty="0"/>
          </a:p>
        </p:txBody>
      </p:sp>
      <p:sp>
        <p:nvSpPr>
          <p:cNvPr id="56" name="타원 55"/>
          <p:cNvSpPr/>
          <p:nvPr/>
        </p:nvSpPr>
        <p:spPr>
          <a:xfrm>
            <a:off x="4810254" y="3267459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공격 버튼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83499" y="1026480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65924" y="4225006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65924" y="6514901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5801" y="6228470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844420" y="590718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1" name="직사각형 60"/>
          <p:cNvSpPr/>
          <p:nvPr/>
        </p:nvSpPr>
        <p:spPr>
          <a:xfrm>
            <a:off x="844420" y="553334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835090" y="512201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/>
          <p:cNvSpPr/>
          <p:nvPr/>
        </p:nvSpPr>
        <p:spPr>
          <a:xfrm>
            <a:off x="3935963" y="512201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3935963" y="550630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5" name="직사각형 64"/>
          <p:cNvSpPr/>
          <p:nvPr/>
        </p:nvSpPr>
        <p:spPr>
          <a:xfrm>
            <a:off x="3935963" y="589059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4125685" y="569844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직사각형 66"/>
          <p:cNvSpPr/>
          <p:nvPr/>
        </p:nvSpPr>
        <p:spPr>
          <a:xfrm>
            <a:off x="3108648" y="57490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1856792" y="574179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2502161" y="475513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2610241" y="4851642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502161" y="5022176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3145238">
            <a:off x="2098681" y="500320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153990">
            <a:off x="3220871" y="501530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21427401">
            <a:off x="2901762" y="578658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630800">
            <a:off x="2443328" y="577837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502161" y="4431175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88097" y="4852776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8" name="꺾인 연결선 7"/>
          <p:cNvCxnSpPr>
            <a:stCxn id="59" idx="0"/>
            <a:endCxn id="77" idx="2"/>
          </p:cNvCxnSpPr>
          <p:nvPr/>
        </p:nvCxnSpPr>
        <p:spPr>
          <a:xfrm rot="5400000" flipH="1" flipV="1">
            <a:off x="394035" y="5434408"/>
            <a:ext cx="1235119" cy="353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2418056" y="4370898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2" name="구부러진 연결선 11"/>
          <p:cNvCxnSpPr>
            <a:stCxn id="77" idx="0"/>
            <a:endCxn id="78" idx="1"/>
          </p:cNvCxnSpPr>
          <p:nvPr/>
        </p:nvCxnSpPr>
        <p:spPr>
          <a:xfrm rot="5400000" flipH="1" flipV="1">
            <a:off x="1679232" y="4070227"/>
            <a:ext cx="440705" cy="1124395"/>
          </a:xfrm>
          <a:prstGeom prst="curvedConnector3">
            <a:avLst>
              <a:gd name="adj1" fmla="val 16121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096243" y="280564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4" name="폭발 2 13"/>
          <p:cNvSpPr/>
          <p:nvPr/>
        </p:nvSpPr>
        <p:spPr>
          <a:xfrm>
            <a:off x="2353219" y="27293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049668" y="3267459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049668" y="5557354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6628164" y="49496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6628164" y="457579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6618834" y="41644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9719707" y="41644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9719707" y="45487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9719707" y="493304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9909429" y="474090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8892392" y="479150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7640536" y="47842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8285905" y="379758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>
            <a:off x="8393985" y="3894095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85905" y="4064629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145238">
            <a:off x="7882425" y="404565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9004615" y="40577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8685506" y="482903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630800">
            <a:off x="8227072" y="482082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285905" y="3473628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201800" y="34133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3" name="타원 102"/>
          <p:cNvSpPr/>
          <p:nvPr/>
        </p:nvSpPr>
        <p:spPr>
          <a:xfrm>
            <a:off x="10477171" y="5758374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공격 버튼</a:t>
            </a:r>
            <a:endParaRPr lang="ko-KR" altLang="en-US" sz="1050" dirty="0"/>
          </a:p>
        </p:txBody>
      </p:sp>
      <p:sp>
        <p:nvSpPr>
          <p:cNvPr id="15" name="포인트가 32개인 별 14"/>
          <p:cNvSpPr/>
          <p:nvPr/>
        </p:nvSpPr>
        <p:spPr>
          <a:xfrm>
            <a:off x="10652767" y="5633823"/>
            <a:ext cx="740550" cy="604864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연타</a:t>
            </a:r>
            <a:endParaRPr lang="ko-KR" altLang="en-US" sz="800" dirty="0"/>
          </a:p>
        </p:txBody>
      </p:sp>
      <p:sp>
        <p:nvSpPr>
          <p:cNvPr id="17" name="폭발 1 16"/>
          <p:cNvSpPr/>
          <p:nvPr/>
        </p:nvSpPr>
        <p:spPr>
          <a:xfrm>
            <a:off x="8351089" y="3191462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폭발 1 103"/>
          <p:cNvSpPr/>
          <p:nvPr/>
        </p:nvSpPr>
        <p:spPr>
          <a:xfrm>
            <a:off x="8454686" y="3388541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폭발 1 104"/>
          <p:cNvSpPr/>
          <p:nvPr/>
        </p:nvSpPr>
        <p:spPr>
          <a:xfrm>
            <a:off x="8143292" y="3224651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폭발 1 105"/>
          <p:cNvSpPr/>
          <p:nvPr/>
        </p:nvSpPr>
        <p:spPr>
          <a:xfrm>
            <a:off x="8369752" y="3574795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계속 때리다 보면 부위 파괴가 됨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특수한 행동을 더 이상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부파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특수한 화폐 지급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27366" y="69395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27366" y="298384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05862" y="237612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805862" y="200228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796532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3897405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3897405" y="197525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3897405" y="235953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4087127" y="216739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3070090" y="22179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1818234" y="22107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463603" y="122407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>
            <a:off x="2571683" y="132058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463603" y="149112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145238">
            <a:off x="2060123" y="147215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3182313" y="148424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2863204" y="22555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630800">
            <a:off x="2404770" y="224731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463603" y="900120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867222" y="8212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" name="번개 6"/>
          <p:cNvSpPr/>
          <p:nvPr/>
        </p:nvSpPr>
        <p:spPr>
          <a:xfrm>
            <a:off x="2504232" y="869785"/>
            <a:ext cx="427004" cy="496273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101" idx="1"/>
          </p:cNvCxnSpPr>
          <p:nvPr/>
        </p:nvCxnSpPr>
        <p:spPr>
          <a:xfrm rot="16200000" flipV="1">
            <a:off x="2159221" y="614149"/>
            <a:ext cx="96738" cy="593284"/>
          </a:xfrm>
          <a:prstGeom prst="curvedConnector3">
            <a:avLst>
              <a:gd name="adj1" fmla="val 3788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보스는 플레이어를 </a:t>
            </a:r>
            <a:r>
              <a:rPr lang="ko-KR" altLang="en-US" dirty="0" err="1" smtClean="0"/>
              <a:t>떄려서</a:t>
            </a:r>
            <a:r>
              <a:rPr lang="ko-KR" altLang="en-US" dirty="0" smtClean="0"/>
              <a:t> 기절시키거나 멀리 날려버림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날라가는 도중에 플레이어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지형지물에 </a:t>
            </a:r>
            <a:r>
              <a:rPr lang="ko-KR" altLang="en-US" dirty="0" err="1" smtClean="0"/>
              <a:t>부딛힐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날라가는 액션에 빠짐</a:t>
            </a:r>
            <a:r>
              <a:rPr lang="en-US" altLang="ko-KR" dirty="0" smtClean="0"/>
              <a:t>.(1</a:t>
            </a:r>
            <a:r>
              <a:rPr lang="ko-KR" altLang="en-US" dirty="0" smtClean="0"/>
              <a:t>회만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너무 오래 매달려있으면 특정 액션을 취하여 떨어뜨림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45029" y="685919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27366" y="298384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05862" y="237612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805862" y="200228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796532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3897405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3897405" y="197525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3897405" y="235953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4087127" y="216739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3070090" y="22179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1818234" y="22107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463603" y="122407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 rot="1424649">
            <a:off x="4439357" y="1330251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373197">
            <a:off x="4164626" y="1448105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661330">
            <a:off x="3873206" y="123211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4884008" y="159868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4415161" y="218473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3778233">
            <a:off x="3705311" y="18197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1642051">
            <a:off x="4494734" y="885839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179521" y="203940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폭발 1 3"/>
          <p:cNvSpPr/>
          <p:nvPr/>
        </p:nvSpPr>
        <p:spPr>
          <a:xfrm>
            <a:off x="3412945" y="1975073"/>
            <a:ext cx="364417" cy="288731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559749" y="1511456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8" name="구부러진 연결선 7"/>
          <p:cNvCxnSpPr>
            <a:stCxn id="101" idx="2"/>
            <a:endCxn id="28" idx="7"/>
          </p:cNvCxnSpPr>
          <p:nvPr/>
        </p:nvCxnSpPr>
        <p:spPr>
          <a:xfrm rot="10800000">
            <a:off x="1814603" y="1552630"/>
            <a:ext cx="1364919" cy="627351"/>
          </a:xfrm>
          <a:prstGeom prst="curvedConnector4">
            <a:avLst>
              <a:gd name="adj1" fmla="val 48398"/>
              <a:gd name="adj2" fmla="val 1364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폭발 1 8"/>
          <p:cNvSpPr/>
          <p:nvPr/>
        </p:nvSpPr>
        <p:spPr>
          <a:xfrm>
            <a:off x="1400363" y="1565146"/>
            <a:ext cx="293994" cy="28499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891324" y="806168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2" name="구부러진 연결선 11"/>
          <p:cNvCxnSpPr>
            <a:stCxn id="28" idx="1"/>
            <a:endCxn id="32" idx="4"/>
          </p:cNvCxnSpPr>
          <p:nvPr/>
        </p:nvCxnSpPr>
        <p:spPr>
          <a:xfrm rot="5400000" flipH="1" flipV="1">
            <a:off x="1589388" y="1101404"/>
            <a:ext cx="465312" cy="437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8326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고용한 용병들도 마찬가지로 보스를 때린다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 용병들은 올라타서 </a:t>
            </a:r>
            <a:r>
              <a:rPr lang="ko-KR" altLang="en-US" dirty="0" err="1" smtClean="0"/>
              <a:t>부파행위를</a:t>
            </a:r>
            <a:r>
              <a:rPr lang="ko-KR" altLang="en-US" dirty="0" smtClean="0"/>
              <a:t> 하지는 못함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싸우는 도중에 다른 플레이어가 난입하여 보스를 같이 잡기도 함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7262" y="82031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7262" y="311020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25758" y="25024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825758" y="212864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816428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3917301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3917301" y="210161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3917301" y="248589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4107023" y="22937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3089986" y="23443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838130" y="2337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2483499" y="13504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591579" y="144694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83499" y="161748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3145238">
            <a:off x="2080019" y="159851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9153990">
            <a:off x="3202209" y="161060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1427401">
            <a:off x="2883100" y="238188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630800">
            <a:off x="2424666" y="237367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483499" y="1026480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096243" y="2805644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2" name="폭발 2 51"/>
          <p:cNvSpPr/>
          <p:nvPr/>
        </p:nvSpPr>
        <p:spPr>
          <a:xfrm>
            <a:off x="2353219" y="27293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2895" y="2873648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4" name="타원 53"/>
          <p:cNvSpPr/>
          <p:nvPr/>
        </p:nvSpPr>
        <p:spPr>
          <a:xfrm>
            <a:off x="3077547" y="2836752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3486888" y="2012604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6" name="타원 55"/>
          <p:cNvSpPr/>
          <p:nvPr/>
        </p:nvSpPr>
        <p:spPr>
          <a:xfrm>
            <a:off x="1980544" y="2044241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7" name="폭발 2 56"/>
          <p:cNvSpPr/>
          <p:nvPr/>
        </p:nvSpPr>
        <p:spPr>
          <a:xfrm>
            <a:off x="2505619" y="28817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폭발 2 57"/>
          <p:cNvSpPr/>
          <p:nvPr/>
        </p:nvSpPr>
        <p:spPr>
          <a:xfrm>
            <a:off x="2115500" y="2590904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폭발 2 58"/>
          <p:cNvSpPr/>
          <p:nvPr/>
        </p:nvSpPr>
        <p:spPr>
          <a:xfrm>
            <a:off x="2986339" y="270557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폭발 2 59"/>
          <p:cNvSpPr/>
          <p:nvPr/>
        </p:nvSpPr>
        <p:spPr>
          <a:xfrm>
            <a:off x="3427805" y="194417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폭발 2 60"/>
          <p:cNvSpPr/>
          <p:nvPr/>
        </p:nvSpPr>
        <p:spPr>
          <a:xfrm>
            <a:off x="1930170" y="196570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394822" y="92974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63" name="폭발 2 62"/>
          <p:cNvSpPr/>
          <p:nvPr/>
        </p:nvSpPr>
        <p:spPr>
          <a:xfrm>
            <a:off x="2082570" y="211810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폭발 2 63"/>
          <p:cNvSpPr/>
          <p:nvPr/>
        </p:nvSpPr>
        <p:spPr>
          <a:xfrm>
            <a:off x="2581468" y="828991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폭발 2 64"/>
          <p:cNvSpPr/>
          <p:nvPr/>
        </p:nvSpPr>
        <p:spPr>
          <a:xfrm>
            <a:off x="2733868" y="981391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폭발 2 65"/>
          <p:cNvSpPr/>
          <p:nvPr/>
        </p:nvSpPr>
        <p:spPr>
          <a:xfrm>
            <a:off x="2611173" y="99156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폭발 2 66"/>
          <p:cNvSpPr/>
          <p:nvPr/>
        </p:nvSpPr>
        <p:spPr>
          <a:xfrm>
            <a:off x="2344762" y="789458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8193" y="3798832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193" y="6088727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6689" y="548100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1" name="직사각형 70"/>
          <p:cNvSpPr/>
          <p:nvPr/>
        </p:nvSpPr>
        <p:spPr>
          <a:xfrm>
            <a:off x="826689" y="510716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2" name="직사각형 71"/>
          <p:cNvSpPr/>
          <p:nvPr/>
        </p:nvSpPr>
        <p:spPr>
          <a:xfrm>
            <a:off x="817359" y="46958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918232" y="46958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4" name="직사각형 73"/>
          <p:cNvSpPr/>
          <p:nvPr/>
        </p:nvSpPr>
        <p:spPr>
          <a:xfrm>
            <a:off x="3918232" y="508013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3918232" y="546441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6" name="직사각형 75"/>
          <p:cNvSpPr/>
          <p:nvPr/>
        </p:nvSpPr>
        <p:spPr>
          <a:xfrm>
            <a:off x="4107954" y="527227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090917" y="532287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8" name="직사각형 77"/>
          <p:cNvSpPr/>
          <p:nvPr/>
        </p:nvSpPr>
        <p:spPr>
          <a:xfrm>
            <a:off x="1839061" y="531561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2484430" y="43289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592510" y="4425468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484430" y="4596002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3145238">
            <a:off x="2080950" y="4577031"/>
            <a:ext cx="285361" cy="711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19153990">
            <a:off x="3203140" y="45891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21427401">
            <a:off x="2884031" y="536040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rot="630800">
            <a:off x="2425597" y="5352199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84430" y="4005001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097174" y="578416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08" name="폭발 2 107"/>
          <p:cNvSpPr/>
          <p:nvPr/>
        </p:nvSpPr>
        <p:spPr>
          <a:xfrm>
            <a:off x="2354150" y="5707860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2483826" y="5852169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0" name="타원 109"/>
          <p:cNvSpPr/>
          <p:nvPr/>
        </p:nvSpPr>
        <p:spPr>
          <a:xfrm>
            <a:off x="3078478" y="5815273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1" name="타원 110"/>
          <p:cNvSpPr/>
          <p:nvPr/>
        </p:nvSpPr>
        <p:spPr>
          <a:xfrm>
            <a:off x="3487819" y="499112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2" name="타원 111"/>
          <p:cNvSpPr/>
          <p:nvPr/>
        </p:nvSpPr>
        <p:spPr>
          <a:xfrm>
            <a:off x="1981475" y="5022762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3" name="폭발 2 112"/>
          <p:cNvSpPr/>
          <p:nvPr/>
        </p:nvSpPr>
        <p:spPr>
          <a:xfrm>
            <a:off x="2506550" y="5860260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폭발 2 113"/>
          <p:cNvSpPr/>
          <p:nvPr/>
        </p:nvSpPr>
        <p:spPr>
          <a:xfrm>
            <a:off x="2116431" y="556942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987270" y="568409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3428736" y="4922693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1931101" y="494422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395753" y="390826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9" name="폭발 2 118"/>
          <p:cNvSpPr/>
          <p:nvPr/>
        </p:nvSpPr>
        <p:spPr>
          <a:xfrm>
            <a:off x="2083501" y="509662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폭발 2 119"/>
          <p:cNvSpPr/>
          <p:nvPr/>
        </p:nvSpPr>
        <p:spPr>
          <a:xfrm>
            <a:off x="2582399" y="380751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폭발 2 120"/>
          <p:cNvSpPr/>
          <p:nvPr/>
        </p:nvSpPr>
        <p:spPr>
          <a:xfrm>
            <a:off x="2734799" y="395991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폭발 2 121"/>
          <p:cNvSpPr/>
          <p:nvPr/>
        </p:nvSpPr>
        <p:spPr>
          <a:xfrm>
            <a:off x="2612104" y="397008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폭발 2 122"/>
          <p:cNvSpPr/>
          <p:nvPr/>
        </p:nvSpPr>
        <p:spPr>
          <a:xfrm>
            <a:off x="2345693" y="376797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64790" y="3907213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5" name="타원 124"/>
          <p:cNvSpPr/>
          <p:nvPr/>
        </p:nvSpPr>
        <p:spPr>
          <a:xfrm>
            <a:off x="1184363" y="438979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6" name="타원 125"/>
          <p:cNvSpPr/>
          <p:nvPr/>
        </p:nvSpPr>
        <p:spPr>
          <a:xfrm>
            <a:off x="2112622" y="451337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7" name="폭발 2 126"/>
          <p:cNvSpPr/>
          <p:nvPr/>
        </p:nvSpPr>
        <p:spPr>
          <a:xfrm>
            <a:off x="2764504" y="412248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폭발 2 127"/>
          <p:cNvSpPr/>
          <p:nvPr/>
        </p:nvSpPr>
        <p:spPr>
          <a:xfrm>
            <a:off x="2290104" y="457051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폭발 2 128"/>
          <p:cNvSpPr/>
          <p:nvPr/>
        </p:nvSpPr>
        <p:spPr>
          <a:xfrm>
            <a:off x="2173036" y="4405048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폭발 2 129"/>
          <p:cNvSpPr/>
          <p:nvPr/>
        </p:nvSpPr>
        <p:spPr>
          <a:xfrm>
            <a:off x="1971975" y="438857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124" idx="6"/>
            <a:endCxn id="125" idx="0"/>
          </p:cNvCxnSpPr>
          <p:nvPr/>
        </p:nvCxnSpPr>
        <p:spPr>
          <a:xfrm>
            <a:off x="663369" y="4047788"/>
            <a:ext cx="670284" cy="342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25" idx="6"/>
            <a:endCxn id="126" idx="2"/>
          </p:cNvCxnSpPr>
          <p:nvPr/>
        </p:nvCxnSpPr>
        <p:spPr>
          <a:xfrm>
            <a:off x="1482942" y="4530369"/>
            <a:ext cx="629680" cy="123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411615" y="4322623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3" name="타원 132"/>
          <p:cNvSpPr/>
          <p:nvPr/>
        </p:nvSpPr>
        <p:spPr>
          <a:xfrm>
            <a:off x="316079" y="4663077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4" name="타원 133"/>
          <p:cNvSpPr/>
          <p:nvPr/>
        </p:nvSpPr>
        <p:spPr>
          <a:xfrm>
            <a:off x="344591" y="520567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cxnSp>
        <p:nvCxnSpPr>
          <p:cNvPr id="14" name="구부러진 연결선 13"/>
          <p:cNvCxnSpPr>
            <a:endCxn id="108" idx="0"/>
          </p:cNvCxnSpPr>
          <p:nvPr/>
        </p:nvCxnSpPr>
        <p:spPr>
          <a:xfrm>
            <a:off x="516622" y="5507614"/>
            <a:ext cx="1975943" cy="217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33" idx="4"/>
            <a:endCxn id="107" idx="5"/>
          </p:cNvCxnSpPr>
          <p:nvPr/>
        </p:nvCxnSpPr>
        <p:spPr>
          <a:xfrm rot="16200000" flipH="1">
            <a:off x="868741" y="4540854"/>
            <a:ext cx="1079915" cy="1886658"/>
          </a:xfrm>
          <a:prstGeom prst="curvedConnector3">
            <a:avLst>
              <a:gd name="adj1" fmla="val 1249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보스는 플레이어를 </a:t>
            </a:r>
            <a:r>
              <a:rPr lang="ko-KR" altLang="en-US" dirty="0" err="1" smtClean="0"/>
              <a:t>스턴</a:t>
            </a:r>
            <a:r>
              <a:rPr lang="ko-KR" altLang="en-US" dirty="0" smtClean="0"/>
              <a:t> 상태에 빠뜨림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이는 자연스레 풀리기도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플레이어가 때려주면 풀리기도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2991" y="894787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2991" y="3184682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52868" y="28982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1487" y="257696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1011487" y="220312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02157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4103030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4103030" y="2176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4103030" y="2560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292752" y="236822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275715" y="24188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023859" y="241157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669228" y="14249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69228" y="1100956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77308" y="1521423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669228" y="1691957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2265748" y="167298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3387938" y="168508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3068829" y="245636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2610395" y="24481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/>
          <p:cNvSpPr/>
          <p:nvPr/>
        </p:nvSpPr>
        <p:spPr>
          <a:xfrm>
            <a:off x="856735" y="2704480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0506" y="389297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50506" y="618286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970383" y="589643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1129002" y="557514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1129002" y="520130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0" name="직사각형 59"/>
          <p:cNvSpPr/>
          <p:nvPr/>
        </p:nvSpPr>
        <p:spPr>
          <a:xfrm>
            <a:off x="1119672" y="47899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1" name="직사각형 60"/>
          <p:cNvSpPr/>
          <p:nvPr/>
        </p:nvSpPr>
        <p:spPr>
          <a:xfrm>
            <a:off x="4220545" y="47899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4220545" y="517427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/>
          <p:cNvSpPr/>
          <p:nvPr/>
        </p:nvSpPr>
        <p:spPr>
          <a:xfrm>
            <a:off x="4220545" y="555855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4410267" y="53664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5" name="직사각형 64"/>
          <p:cNvSpPr/>
          <p:nvPr/>
        </p:nvSpPr>
        <p:spPr>
          <a:xfrm>
            <a:off x="3393230" y="541701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2141374" y="540975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직사각형 66"/>
          <p:cNvSpPr/>
          <p:nvPr/>
        </p:nvSpPr>
        <p:spPr>
          <a:xfrm>
            <a:off x="2786743" y="4423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2786743" y="4099140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894823" y="451960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86743" y="469014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3145238">
            <a:off x="2383263" y="467117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9153990">
            <a:off x="3505453" y="468326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21427401">
            <a:off x="3186344" y="545454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630800">
            <a:off x="2727910" y="544633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구름 74"/>
          <p:cNvSpPr/>
          <p:nvPr/>
        </p:nvSpPr>
        <p:spPr>
          <a:xfrm>
            <a:off x="974250" y="5702664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335967" y="5901717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</a:p>
        </p:txBody>
      </p:sp>
      <p:sp>
        <p:nvSpPr>
          <p:cNvPr id="7" name="폭발 1 6"/>
          <p:cNvSpPr/>
          <p:nvPr/>
        </p:nvSpPr>
        <p:spPr>
          <a:xfrm>
            <a:off x="992547" y="5643688"/>
            <a:ext cx="593939" cy="39661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513538" y="3975286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513538" y="6265181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04680" y="59737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0" name="직사각형 79"/>
          <p:cNvSpPr/>
          <p:nvPr/>
        </p:nvSpPr>
        <p:spPr>
          <a:xfrm>
            <a:off x="7092034" y="565746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7092034" y="528362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082704" y="48722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10183577" y="48722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10183577" y="525658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10183577" y="564087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10373299" y="544872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9356262" y="549933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8104406" y="54920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8749775" y="450541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8749775" y="4181455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857855" y="4601922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9775" y="4772456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3145238">
            <a:off x="8346295" y="475348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19153990">
            <a:off x="9468485" y="476558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21427401">
            <a:off x="9149376" y="553686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630800">
            <a:off x="8690942" y="552865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298999" y="5984032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</a:p>
        </p:txBody>
      </p:sp>
      <p:cxnSp>
        <p:nvCxnSpPr>
          <p:cNvPr id="9" name="직선 화살표 연결선 8"/>
          <p:cNvCxnSpPr>
            <a:endCxn id="55" idx="0"/>
          </p:cNvCxnSpPr>
          <p:nvPr/>
        </p:nvCxnSpPr>
        <p:spPr>
          <a:xfrm>
            <a:off x="3050228" y="3407691"/>
            <a:ext cx="117515" cy="4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5" idx="3"/>
            <a:endCxn id="77" idx="1"/>
          </p:cNvCxnSpPr>
          <p:nvPr/>
        </p:nvCxnSpPr>
        <p:spPr>
          <a:xfrm>
            <a:off x="5784980" y="5091955"/>
            <a:ext cx="728558" cy="8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보스를 죽이면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1. </a:t>
            </a:r>
            <a:r>
              <a:rPr lang="ko-KR" altLang="en-US" dirty="0" smtClean="0"/>
              <a:t>마을로 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보상을 얻기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계속 탐험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보스를 많이 잡으면 잡을수록 보상이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늘어남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2991" y="894787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2991" y="3184682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52868" y="28982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1487" y="257696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1011487" y="220312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02157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4103030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4103030" y="2176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4103030" y="2560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292752" y="236822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275715" y="24188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023859" y="241157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669228" y="14249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913355" y="2393475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37825" y="2048456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4716434">
            <a:off x="3688204" y="2375994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7861672">
            <a:off x="3085876" y="224801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4611511" y="248105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601619">
            <a:off x="3179261" y="256199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055754">
            <a:off x="2610395" y="24481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/>
          <p:cNvSpPr/>
          <p:nvPr/>
        </p:nvSpPr>
        <p:spPr>
          <a:xfrm>
            <a:off x="856735" y="2704480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8984" y="4835611"/>
            <a:ext cx="2893582" cy="15981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마을로</a:t>
            </a: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103030" y="4053296"/>
            <a:ext cx="2893582" cy="15981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계속 탐험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7" idx="2"/>
            <a:endCxn id="8" idx="0"/>
          </p:cNvCxnSpPr>
          <p:nvPr/>
        </p:nvCxnSpPr>
        <p:spPr>
          <a:xfrm flipH="1">
            <a:off x="1965775" y="3347194"/>
            <a:ext cx="1075122" cy="148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7" idx="2"/>
            <a:endCxn id="119" idx="0"/>
          </p:cNvCxnSpPr>
          <p:nvPr/>
        </p:nvCxnSpPr>
        <p:spPr>
          <a:xfrm>
            <a:off x="3040897" y="3347194"/>
            <a:ext cx="2508924" cy="70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smtClean="0">
                <a:solidFill>
                  <a:srgbClr val="ED7D31"/>
                </a:solidFill>
              </a:rPr>
              <a:t>– </a:t>
            </a:r>
            <a:r>
              <a:rPr lang="ko-KR" altLang="en-US" sz="3200" b="1" smtClean="0">
                <a:solidFill>
                  <a:srgbClr val="ED7D31"/>
                </a:solidFill>
              </a:rPr>
              <a:t>마을 강화요소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마을에서는 플레이어의 능력을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용병을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특수 화폐 사용하여 플레이어의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강화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83049" y="983696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마을</a:t>
            </a:r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388314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공격력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크리티컬확률</a:t>
            </a:r>
            <a:r>
              <a:rPr lang="ko-KR" altLang="en-US" dirty="0" smtClean="0"/>
              <a:t> 등등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골드 소모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9" name="직선 화살표 연결선 8"/>
          <p:cNvCxnSpPr>
            <a:stCxn id="30" idx="2"/>
            <a:endCxn id="31" idx="0"/>
          </p:cNvCxnSpPr>
          <p:nvPr/>
        </p:nvCxnSpPr>
        <p:spPr>
          <a:xfrm flipH="1">
            <a:off x="1900945" y="1856792"/>
            <a:ext cx="94735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7163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골드 소모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30" idx="2"/>
            <a:endCxn id="34" idx="0"/>
          </p:cNvCxnSpPr>
          <p:nvPr/>
        </p:nvCxnSpPr>
        <p:spPr>
          <a:xfrm>
            <a:off x="1995680" y="1856792"/>
            <a:ext cx="3054114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686012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무언가 </a:t>
            </a:r>
            <a:r>
              <a:rPr lang="en-US" altLang="ko-KR" dirty="0" smtClean="0"/>
              <a:t>SNG</a:t>
            </a:r>
            <a:r>
              <a:rPr lang="ko-KR" altLang="en-US" dirty="0" smtClean="0"/>
              <a:t>같은 요소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사냥보내기</a:t>
            </a:r>
            <a:r>
              <a:rPr lang="en-US" altLang="ko-KR" dirty="0" smtClean="0"/>
              <a:t>?</a:t>
            </a:r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골드 및 아이템 획득</a:t>
            </a:r>
            <a:endParaRPr lang="en-US" altLang="ko-KR" dirty="0"/>
          </a:p>
        </p:txBody>
      </p:sp>
      <p:cxnSp>
        <p:nvCxnSpPr>
          <p:cNvPr id="16" name="직선 화살표 연결선 15"/>
          <p:cNvCxnSpPr>
            <a:stCxn id="30" idx="2"/>
            <a:endCxn id="55" idx="0"/>
          </p:cNvCxnSpPr>
          <p:nvPr/>
        </p:nvCxnSpPr>
        <p:spPr>
          <a:xfrm>
            <a:off x="1995680" y="1856792"/>
            <a:ext cx="6202963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8314" y="4442744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영구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특수 화폐 사용</a:t>
            </a:r>
            <a:r>
              <a:rPr lang="en-US" altLang="ko-KR" smtClean="0"/>
              <a:t>)</a:t>
            </a:r>
            <a:endParaRPr lang="en-US" altLang="ko-KR" dirty="0"/>
          </a:p>
        </p:txBody>
      </p:sp>
      <p:cxnSp>
        <p:nvCxnSpPr>
          <p:cNvPr id="13" name="직선 화살표 연결선 12"/>
          <p:cNvCxnSpPr>
            <a:stCxn id="30" idx="2"/>
            <a:endCxn id="12" idx="0"/>
          </p:cNvCxnSpPr>
          <p:nvPr/>
        </p:nvCxnSpPr>
        <p:spPr>
          <a:xfrm flipH="1">
            <a:off x="1900945" y="1856792"/>
            <a:ext cx="94735" cy="258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37163" y="4442744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 등급 강화 </a:t>
            </a:r>
            <a:r>
              <a:rPr lang="en-US" altLang="ko-KR" smtClean="0"/>
              <a:t>+ </a:t>
            </a:r>
            <a:r>
              <a:rPr lang="ko-KR" altLang="en-US" smtClean="0"/>
              <a:t>고용 칸수 증가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특수 화폐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8" name="직선 화살표 연결선 17"/>
          <p:cNvCxnSpPr>
            <a:stCxn id="30" idx="2"/>
            <a:endCxn id="17" idx="0"/>
          </p:cNvCxnSpPr>
          <p:nvPr/>
        </p:nvCxnSpPr>
        <p:spPr>
          <a:xfrm>
            <a:off x="1995680" y="1856792"/>
            <a:ext cx="3054114" cy="258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용병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3" y="807308"/>
            <a:ext cx="1064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용병은 플레이어가 </a:t>
            </a:r>
            <a:r>
              <a:rPr lang="ko-KR" altLang="en-US" dirty="0" err="1" smtClean="0"/>
              <a:t>소유하는게</a:t>
            </a:r>
            <a:r>
              <a:rPr lang="ko-KR" altLang="en-US" dirty="0" smtClean="0"/>
              <a:t> 아님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모험을 떠날때</a:t>
            </a:r>
            <a:r>
              <a:rPr lang="en-US" altLang="ko-KR" smtClean="0"/>
              <a:t>, </a:t>
            </a:r>
            <a:r>
              <a:rPr lang="ko-KR" altLang="en-US" smtClean="0"/>
              <a:t>자신이 고용할 수 있는 최대 용병 수만큼 랜덤하게 뽑고 모험을 출발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7750" y="3344563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23317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08884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60354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45922" y="3344561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708" y="2698230"/>
            <a:ext cx="117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플레이어의 용병 고용 가능 횟수가 </a:t>
            </a:r>
            <a:r>
              <a:rPr lang="en-US" altLang="ko-KR" dirty="0" smtClean="0"/>
              <a:t>3</a:t>
            </a:r>
            <a:r>
              <a:rPr lang="ko-KR" altLang="en-US" smtClean="0"/>
              <a:t>칸이고</a:t>
            </a:r>
            <a:r>
              <a:rPr lang="en-US" altLang="ko-KR" dirty="0" smtClean="0"/>
              <a:t>, </a:t>
            </a:r>
            <a:r>
              <a:rPr lang="ko-KR" altLang="en-US" smtClean="0"/>
              <a:t>용병의 종류가 </a:t>
            </a:r>
            <a:r>
              <a:rPr lang="en-US" altLang="ko-KR" dirty="0" smtClean="0"/>
              <a:t>5</a:t>
            </a:r>
            <a:r>
              <a:rPr lang="ko-KR" altLang="en-US" smtClean="0"/>
              <a:t>종이 해제 되어있으면</a:t>
            </a:r>
            <a:r>
              <a:rPr lang="en-US" altLang="ko-KR" dirty="0" smtClean="0"/>
              <a:t>, 5</a:t>
            </a:r>
            <a:r>
              <a:rPr lang="ko-KR" altLang="en-US" smtClean="0"/>
              <a:t>종의 용병중 랜덤하게 </a:t>
            </a:r>
            <a:r>
              <a:rPr lang="en-US" altLang="ko-KR" dirty="0" smtClean="0"/>
              <a:t>3</a:t>
            </a:r>
            <a:r>
              <a:rPr lang="ko-KR" altLang="en-US" smtClean="0"/>
              <a:t>명을 데리고 감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849" y="4135395"/>
            <a:ext cx="114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용병의 강화는</a:t>
            </a:r>
            <a:r>
              <a:rPr lang="en-US" altLang="ko-KR" dirty="0" smtClean="0"/>
              <a:t>, </a:t>
            </a:r>
            <a:r>
              <a:rPr lang="ko-KR" altLang="en-US" smtClean="0"/>
              <a:t>용병이 고용되는 칸수를 강화하는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4224" y="4640651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빈자리 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LV 10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08884" y="4640651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빈자리 </a:t>
            </a:r>
            <a:r>
              <a:rPr lang="en-US" altLang="ko-KR" dirty="0" smtClean="0"/>
              <a:t>2</a:t>
            </a:r>
          </a:p>
          <a:p>
            <a:pPr algn="ctr"/>
            <a:r>
              <a:rPr lang="en-US" altLang="ko-KR" smtClean="0"/>
              <a:t>LV 5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26473" y="4640650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빈자리 </a:t>
            </a:r>
            <a:r>
              <a:rPr lang="en-US" altLang="ko-KR" smtClean="0"/>
              <a:t>3</a:t>
            </a:r>
          </a:p>
          <a:p>
            <a:pPr algn="ctr"/>
            <a:r>
              <a:rPr lang="en-US" altLang="ko-KR" dirty="0" smtClean="0"/>
              <a:t>LV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7675" y="4876800"/>
            <a:ext cx="625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이 상황이라면</a:t>
            </a:r>
            <a:r>
              <a:rPr lang="en-US" altLang="ko-KR" dirty="0" smtClean="0"/>
              <a:t>, </a:t>
            </a:r>
            <a:r>
              <a:rPr lang="ko-KR" altLang="en-US" smtClean="0"/>
              <a:t>같은 용병 </a:t>
            </a:r>
            <a:r>
              <a:rPr lang="en-US" altLang="ko-KR" dirty="0" smtClean="0"/>
              <a:t>1</a:t>
            </a:r>
            <a:r>
              <a:rPr lang="ko-KR" altLang="en-US" smtClean="0"/>
              <a:t>이 고용되도</a:t>
            </a:r>
            <a:r>
              <a:rPr lang="en-US" altLang="ko-KR" dirty="0" smtClean="0"/>
              <a:t>, </a:t>
            </a:r>
            <a:r>
              <a:rPr lang="ko-KR" altLang="en-US" smtClean="0"/>
              <a:t>해당 용병이 자리 </a:t>
            </a:r>
            <a:r>
              <a:rPr lang="en-US" altLang="ko-KR" dirty="0" smtClean="0"/>
              <a:t>1</a:t>
            </a:r>
            <a:r>
              <a:rPr lang="ko-KR" altLang="en-US" smtClean="0"/>
              <a:t>에 부여되는지</a:t>
            </a:r>
            <a:r>
              <a:rPr lang="en-US" altLang="ko-KR" dirty="0" smtClean="0"/>
              <a:t>, 2</a:t>
            </a:r>
            <a:r>
              <a:rPr lang="ko-KR" altLang="en-US" smtClean="0"/>
              <a:t>에 부여되는지에 따라 능력치가 달라짐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6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목차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81" y="856735"/>
            <a:ext cx="49674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게임의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게임 플레이 시나리오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3.1 </a:t>
            </a:r>
            <a:r>
              <a:rPr lang="ko-KR" altLang="en-US" sz="1600" dirty="0" smtClean="0"/>
              <a:t>일반적인 플레이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3.2 </a:t>
            </a:r>
            <a:r>
              <a:rPr lang="ko-KR" altLang="en-US" sz="1600" dirty="0" smtClean="0"/>
              <a:t>환생이라는 시나리오</a:t>
            </a:r>
            <a:endParaRPr lang="en-US" altLang="ko-KR" sz="1600" dirty="0" smtClean="0"/>
          </a:p>
          <a:p>
            <a:r>
              <a:rPr lang="en-US" altLang="ko-KR" sz="1600" dirty="0" smtClean="0"/>
              <a:t>     3.2 </a:t>
            </a:r>
            <a:r>
              <a:rPr lang="ko-KR" altLang="en-US" sz="1600" dirty="0" smtClean="0"/>
              <a:t>모험의 </a:t>
            </a:r>
            <a:r>
              <a:rPr lang="ko-KR" altLang="en-US" sz="1600" dirty="0" smtClean="0"/>
              <a:t>흐름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3.3 </a:t>
            </a:r>
            <a:r>
              <a:rPr lang="ko-KR" altLang="en-US" sz="1600" dirty="0" smtClean="0"/>
              <a:t>전투 방식 설명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smtClean="0"/>
              <a:t>3.4 </a:t>
            </a:r>
            <a:r>
              <a:rPr lang="ko-KR" altLang="en-US" sz="1600" dirty="0" smtClean="0"/>
              <a:t>마을에서의 흐름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956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용병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3" y="807308"/>
            <a:ext cx="1064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용병은 무기가 달라지고</a:t>
            </a:r>
            <a:r>
              <a:rPr lang="en-US" altLang="ko-KR" dirty="0" smtClean="0"/>
              <a:t>, </a:t>
            </a:r>
            <a:r>
              <a:rPr lang="ko-KR" altLang="en-US" smtClean="0"/>
              <a:t>그에 따라 효과도 달라지게 제작할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공격 스타일은 전사</a:t>
            </a:r>
            <a:r>
              <a:rPr lang="en-US" altLang="ko-KR" dirty="0" smtClean="0"/>
              <a:t>, </a:t>
            </a:r>
            <a:r>
              <a:rPr lang="ko-KR" altLang="en-US" smtClean="0"/>
              <a:t>궁수</a:t>
            </a:r>
            <a:r>
              <a:rPr lang="en-US" altLang="ko-KR" dirty="0" smtClean="0"/>
              <a:t>, </a:t>
            </a:r>
            <a:r>
              <a:rPr lang="ko-KR" altLang="en-US" smtClean="0"/>
              <a:t>마법사 이 </a:t>
            </a:r>
            <a:r>
              <a:rPr lang="en-US" altLang="ko-KR" dirty="0" smtClean="0"/>
              <a:t>3</a:t>
            </a:r>
            <a:r>
              <a:rPr lang="ko-KR" altLang="en-US" smtClean="0"/>
              <a:t>가지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용병의 잠금 해제는</a:t>
            </a:r>
            <a:r>
              <a:rPr lang="en-US" altLang="ko-KR" dirty="0" smtClean="0"/>
              <a:t>, </a:t>
            </a:r>
            <a:r>
              <a:rPr lang="ko-KR" altLang="en-US" smtClean="0"/>
              <a:t>특정 몬스터를 잡는 미션</a:t>
            </a:r>
            <a:r>
              <a:rPr lang="en-US" altLang="ko-KR" dirty="0" smtClean="0"/>
              <a:t>(X</a:t>
            </a:r>
            <a:r>
              <a:rPr lang="ko-KR" altLang="en-US" smtClean="0"/>
              <a:t>회 잡기</a:t>
            </a:r>
            <a:r>
              <a:rPr lang="en-US" altLang="ko-KR" dirty="0" smtClean="0"/>
              <a:t>) </a:t>
            </a:r>
            <a:r>
              <a:rPr lang="ko-KR" altLang="en-US" smtClean="0"/>
              <a:t>혹은 어느 모험지역까지 탐험 완료하기</a:t>
            </a:r>
            <a:r>
              <a:rPr lang="en-US" altLang="ko-KR" dirty="0" smtClean="0"/>
              <a:t>, </a:t>
            </a:r>
            <a:r>
              <a:rPr lang="ko-KR" altLang="en-US" smtClean="0"/>
              <a:t>혹은 특수 화폐를 사용하여 획득함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1" y="292387"/>
            <a:ext cx="5586903" cy="558690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ED7D31"/>
                </a:solidFill>
              </a:rPr>
              <a:t>게임의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7" y="4276296"/>
            <a:ext cx="2265271" cy="14223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21483" y="2610811"/>
            <a:ext cx="23536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i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altLang="ko-KR" sz="138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156" y="5514009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ED7D31"/>
                </a:solidFill>
              </a:rPr>
              <a:t>플레이어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457" y="5879290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ED7D31"/>
                </a:solidFill>
              </a:rPr>
              <a:t>거인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77" y="2591576"/>
            <a:ext cx="7152080" cy="400516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ED7D31"/>
                </a:solidFill>
              </a:rPr>
              <a:t>게임의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281" y="1080670"/>
            <a:ext cx="9200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작은 플레이어의 영웅이 거대한 </a:t>
            </a:r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헌팅하는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완다와</a:t>
            </a:r>
            <a:r>
              <a:rPr lang="ko-KR" altLang="en-US" sz="1600" dirty="0" smtClean="0"/>
              <a:t> 거상을 떠올리면 될듯하다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하지만 그렇게 압도적으로 큰 거인은 아니고 플레이어의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배정도 높이에 해당하는 </a:t>
            </a:r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사냥</a:t>
            </a:r>
            <a:r>
              <a:rPr lang="en-US" altLang="ko-KR" sz="1600" dirty="0" smtClean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그래픽은 아래의 게임을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로 표현한다고 생각하면 됨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메이플</a:t>
            </a:r>
            <a:r>
              <a:rPr lang="ko-KR" altLang="en-US" sz="1600" dirty="0" smtClean="0"/>
              <a:t> 스토리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</a:t>
            </a:r>
            <a:r>
              <a:rPr lang="ko-KR" altLang="en-US" sz="1600" dirty="0" err="1" smtClean="0"/>
              <a:t>플랫포머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247702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90" y="839755"/>
            <a:ext cx="10552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게임의 핵심 재미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보스한테 매달려서 특수 부위들을 파괴하는 파괴 시스템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다른 플레이어들과 보스를 협동하여 잡는 협동 시스템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자신이 고용한 용병과 같이 보스를 사냥하는 용병 시스템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체력이 없는 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보스는 플레이어가 다가와서 </a:t>
            </a:r>
            <a:r>
              <a:rPr lang="ko-KR" altLang="en-US" dirty="0" err="1" smtClean="0"/>
              <a:t>딜링하는</a:t>
            </a:r>
            <a:r>
              <a:rPr lang="ko-KR" altLang="en-US" dirty="0" smtClean="0"/>
              <a:t> 것을 주로 방해하는 동작들을 많이 실행함으로써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못하는 경우는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시간이 오래 걸릴 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스턴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멀리 날리기 등등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올라타는 것 방해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지형지물을 잘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보스에 최대한 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올라 </a:t>
            </a:r>
            <a:r>
              <a:rPr lang="ko-KR" altLang="en-US" dirty="0" err="1" smtClean="0"/>
              <a:t>부파를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빨리하는</a:t>
            </a:r>
            <a:r>
              <a:rPr lang="ko-KR" altLang="en-US" dirty="0" smtClean="0"/>
              <a:t> 것이 빠른 </a:t>
            </a:r>
            <a:r>
              <a:rPr lang="ko-KR" altLang="en-US" dirty="0" err="1" smtClean="0"/>
              <a:t>클리어의</a:t>
            </a:r>
            <a:r>
              <a:rPr lang="ko-KR" altLang="en-US" dirty="0" smtClean="0"/>
              <a:t> 지름길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0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일반적인 플레이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고용됨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588" y="3374573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만나면 사냥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보물창고 들르기 등등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96409" y="3374573"/>
            <a:ext cx="5016758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탐험을 끝내면 현재까지 잡은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합산하여 보상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0588" y="4444484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마을로 이동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34381" y="4320075"/>
            <a:ext cx="2461350" cy="945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골드 소모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ko-KR" altLang="en-US" dirty="0" smtClean="0"/>
              <a:t>플레이어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용병 강화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5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16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17" idx="0"/>
          </p:cNvCxnSpPr>
          <p:nvPr/>
        </p:nvCxnSpPr>
        <p:spPr>
          <a:xfrm flipH="1">
            <a:off x="2129524" y="2736981"/>
            <a:ext cx="6284757" cy="637592"/>
          </a:xfrm>
          <a:prstGeom prst="bentConnector4">
            <a:avLst>
              <a:gd name="adj1" fmla="val -3637"/>
              <a:gd name="adj2" fmla="val 7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18" idx="1"/>
          </p:cNvCxnSpPr>
          <p:nvPr/>
        </p:nvCxnSpPr>
        <p:spPr>
          <a:xfrm>
            <a:off x="3988460" y="3682483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3"/>
            <a:endCxn id="19" idx="0"/>
          </p:cNvCxnSpPr>
          <p:nvPr/>
        </p:nvCxnSpPr>
        <p:spPr>
          <a:xfrm flipH="1">
            <a:off x="1380931" y="3682483"/>
            <a:ext cx="8332236" cy="762001"/>
          </a:xfrm>
          <a:prstGeom prst="bentConnector4">
            <a:avLst>
              <a:gd name="adj1" fmla="val -2744"/>
              <a:gd name="adj2" fmla="val 7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0" idx="1"/>
          </p:cNvCxnSpPr>
          <p:nvPr/>
        </p:nvCxnSpPr>
        <p:spPr>
          <a:xfrm>
            <a:off x="2491273" y="4752394"/>
            <a:ext cx="543108" cy="4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0" idx="3"/>
            <a:endCxn id="14" idx="3"/>
          </p:cNvCxnSpPr>
          <p:nvPr/>
        </p:nvCxnSpPr>
        <p:spPr>
          <a:xfrm flipV="1">
            <a:off x="5495731" y="1491889"/>
            <a:ext cx="6365621" cy="3300937"/>
          </a:xfrm>
          <a:prstGeom prst="bentConnector3">
            <a:avLst>
              <a:gd name="adj1" fmla="val 10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환생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고용됨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588" y="3374573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만나면 사냥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보물창고 들르기 등등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96409" y="3374573"/>
            <a:ext cx="5016758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탐험을 끝내면 현재까지 잡은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합산하여 보상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0588" y="4444484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마을로 이동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34381" y="4320075"/>
            <a:ext cx="2461350" cy="945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골드 소모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ko-KR" altLang="en-US" dirty="0" smtClean="0"/>
              <a:t>플레이어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용병 강화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5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16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17" idx="0"/>
          </p:cNvCxnSpPr>
          <p:nvPr/>
        </p:nvCxnSpPr>
        <p:spPr>
          <a:xfrm flipH="1">
            <a:off x="2129524" y="2736981"/>
            <a:ext cx="6284757" cy="637592"/>
          </a:xfrm>
          <a:prstGeom prst="bentConnector4">
            <a:avLst>
              <a:gd name="adj1" fmla="val -3637"/>
              <a:gd name="adj2" fmla="val 7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18" idx="1"/>
          </p:cNvCxnSpPr>
          <p:nvPr/>
        </p:nvCxnSpPr>
        <p:spPr>
          <a:xfrm>
            <a:off x="3988460" y="3682483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3"/>
            <a:endCxn id="19" idx="0"/>
          </p:cNvCxnSpPr>
          <p:nvPr/>
        </p:nvCxnSpPr>
        <p:spPr>
          <a:xfrm flipH="1">
            <a:off x="1380931" y="3682483"/>
            <a:ext cx="8332236" cy="762001"/>
          </a:xfrm>
          <a:prstGeom prst="bentConnector4">
            <a:avLst>
              <a:gd name="adj1" fmla="val -2744"/>
              <a:gd name="adj2" fmla="val 7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0" idx="1"/>
          </p:cNvCxnSpPr>
          <p:nvPr/>
        </p:nvCxnSpPr>
        <p:spPr>
          <a:xfrm>
            <a:off x="2491273" y="4752394"/>
            <a:ext cx="543108" cy="4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0" idx="3"/>
            <a:endCxn id="14" idx="3"/>
          </p:cNvCxnSpPr>
          <p:nvPr/>
        </p:nvCxnSpPr>
        <p:spPr>
          <a:xfrm flipV="1">
            <a:off x="5495731" y="1491889"/>
            <a:ext cx="6365621" cy="3300937"/>
          </a:xfrm>
          <a:prstGeom prst="bentConnector3">
            <a:avLst>
              <a:gd name="adj1" fmla="val 10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19" idx="2"/>
            <a:endCxn id="24" idx="1"/>
          </p:cNvCxnSpPr>
          <p:nvPr/>
        </p:nvCxnSpPr>
        <p:spPr>
          <a:xfrm rot="16200000" flipH="1">
            <a:off x="941320" y="5499914"/>
            <a:ext cx="1150774" cy="27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52484" y="5903168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및 용병 강화 수치 초기화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26115" y="5903168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특수 재화 획득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7780" y="5738328"/>
            <a:ext cx="2410114" cy="780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특별한 아이템 구매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주로 공격력 </a:t>
            </a:r>
            <a:r>
              <a:rPr lang="en-US" altLang="ko-KR" dirty="0" smtClean="0"/>
              <a:t>+100%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24" idx="3"/>
            <a:endCxn id="29" idx="1"/>
          </p:cNvCxnSpPr>
          <p:nvPr/>
        </p:nvCxnSpPr>
        <p:spPr>
          <a:xfrm>
            <a:off x="3873169" y="6211078"/>
            <a:ext cx="5529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3"/>
            <a:endCxn id="31" idx="1"/>
          </p:cNvCxnSpPr>
          <p:nvPr/>
        </p:nvCxnSpPr>
        <p:spPr>
          <a:xfrm flipV="1">
            <a:off x="6646800" y="6128658"/>
            <a:ext cx="450980" cy="82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0"/>
            <a:endCxn id="12" idx="2"/>
          </p:cNvCxnSpPr>
          <p:nvPr/>
        </p:nvCxnSpPr>
        <p:spPr>
          <a:xfrm rot="16200000" flipV="1">
            <a:off x="4497135" y="1932625"/>
            <a:ext cx="3722915" cy="3888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1" y="849086"/>
            <a:ext cx="11859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플레이어는 기본적으로 한 </a:t>
            </a:r>
            <a:r>
              <a:rPr lang="ko-KR" altLang="en-US" dirty="0" err="1" smtClean="0"/>
              <a:t>회차에서</a:t>
            </a:r>
            <a:r>
              <a:rPr lang="ko-KR" altLang="en-US" dirty="0" smtClean="0"/>
              <a:t> 골드를 얻어서 플레이어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용병을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환생을 통해 더욱 강력한 능력을 얻어 이전 </a:t>
            </a:r>
            <a:r>
              <a:rPr lang="ko-KR" altLang="en-US" dirty="0" err="1" smtClean="0"/>
              <a:t>회차에서는</a:t>
            </a:r>
            <a:r>
              <a:rPr lang="ko-KR" altLang="en-US" dirty="0" smtClean="0"/>
              <a:t> 사냥하지 못했던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사냥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구조를 통해 끊임없는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리더보드를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플레이어간에 경쟁심을 유도한다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반복적인 </a:t>
            </a:r>
            <a:r>
              <a:rPr lang="ko-KR" altLang="en-US" dirty="0" err="1" smtClean="0"/>
              <a:t>컨텐츠이지만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유저끼리 서로의 목표를 잡아줌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상대적으로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생명시간이 늘어남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6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0618" y="3194570"/>
            <a:ext cx="1159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요부분부터</a:t>
            </a:r>
            <a:r>
              <a:rPr lang="ko-KR" altLang="en-US" dirty="0" smtClean="0"/>
              <a:t> 모험의 시작이라고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588" y="3775004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0588" y="5738327"/>
            <a:ext cx="5215812" cy="43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46449" y="4889244"/>
            <a:ext cx="793102" cy="8490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플레이어</a:t>
            </a:r>
            <a:endParaRPr lang="ko-KR" altLang="en-US" sz="1050" dirty="0"/>
          </a:p>
        </p:txBody>
      </p:sp>
      <p:sp>
        <p:nvSpPr>
          <p:cNvPr id="10" name="오른쪽 화살표 9"/>
          <p:cNvSpPr/>
          <p:nvPr/>
        </p:nvSpPr>
        <p:spPr>
          <a:xfrm>
            <a:off x="5598367" y="4702629"/>
            <a:ext cx="427064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26629" y="3775004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226629" y="5738327"/>
            <a:ext cx="5215812" cy="43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11" name="해 10"/>
          <p:cNvSpPr/>
          <p:nvPr/>
        </p:nvSpPr>
        <p:spPr>
          <a:xfrm>
            <a:off x="3885610" y="4264089"/>
            <a:ext cx="1511559" cy="1474237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 모험 지역으로 가는 포탈</a:t>
            </a:r>
            <a:endParaRPr lang="ko-KR" altLang="en-US" sz="900" dirty="0"/>
          </a:p>
        </p:txBody>
      </p:sp>
      <p:sp>
        <p:nvSpPr>
          <p:cNvPr id="45" name="해 44"/>
          <p:cNvSpPr/>
          <p:nvPr/>
        </p:nvSpPr>
        <p:spPr>
          <a:xfrm>
            <a:off x="9958875" y="4264089"/>
            <a:ext cx="1511559" cy="1474237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 모험 지역으로 가는 포탈</a:t>
            </a:r>
            <a:endParaRPr lang="ko-KR" altLang="en-US" sz="900" dirty="0"/>
          </a:p>
        </p:txBody>
      </p:sp>
      <p:sp>
        <p:nvSpPr>
          <p:cNvPr id="41" name="타원 40"/>
          <p:cNvSpPr/>
          <p:nvPr/>
        </p:nvSpPr>
        <p:spPr>
          <a:xfrm>
            <a:off x="9921552" y="4863968"/>
            <a:ext cx="793102" cy="8490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플레이어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8509518" y="6298163"/>
            <a:ext cx="2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지역으로 이동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7164" y="6298163"/>
            <a:ext cx="49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플레이어는 임의의 모험 지역에 생성됨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고용됨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cxnSp>
        <p:nvCxnSpPr>
          <p:cNvPr id="25" name="꺾인 연결선 24"/>
          <p:cNvCxnSpPr>
            <a:endCxn id="22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3"/>
            <a:endCxn id="24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936</Words>
  <Application>Microsoft Office PowerPoint</Application>
  <PresentationFormat>와이드스크린</PresentationFormat>
  <Paragraphs>211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todd032@naver.com</dc:creator>
  <cp:lastModifiedBy>todd032@naver.com</cp:lastModifiedBy>
  <cp:revision>112</cp:revision>
  <dcterms:created xsi:type="dcterms:W3CDTF">2015-03-09T13:12:03Z</dcterms:created>
  <dcterms:modified xsi:type="dcterms:W3CDTF">2015-03-10T12:44:43Z</dcterms:modified>
</cp:coreProperties>
</file>