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9B0C-524C-4158-9841-F66F36120868}" type="datetimeFigureOut">
              <a:rPr lang="ko-KR" altLang="en-US" smtClean="0"/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25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9B0C-524C-4158-9841-F66F36120868}" type="datetimeFigureOut">
              <a:rPr lang="ko-KR" altLang="en-US" smtClean="0"/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6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9B0C-524C-4158-9841-F66F36120868}" type="datetimeFigureOut">
              <a:rPr lang="ko-KR" altLang="en-US" smtClean="0"/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6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9B0C-524C-4158-9841-F66F36120868}" type="datetimeFigureOut">
              <a:rPr lang="ko-KR" altLang="en-US" smtClean="0"/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2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9B0C-524C-4158-9841-F66F36120868}" type="datetimeFigureOut">
              <a:rPr lang="ko-KR" altLang="en-US" smtClean="0"/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92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9B0C-524C-4158-9841-F66F36120868}" type="datetimeFigureOut">
              <a:rPr lang="ko-KR" altLang="en-US" smtClean="0"/>
              <a:t>2015-06-14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9B0C-524C-4158-9841-F66F36120868}" type="datetimeFigureOut">
              <a:rPr lang="ko-KR" altLang="en-US" smtClean="0"/>
              <a:t>2015-06-14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7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9B0C-524C-4158-9841-F66F36120868}" type="datetimeFigureOut">
              <a:rPr lang="ko-KR" altLang="en-US" smtClean="0"/>
              <a:t>2015-06-14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3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9B0C-524C-4158-9841-F66F36120868}" type="datetimeFigureOut">
              <a:rPr lang="ko-KR" altLang="en-US" smtClean="0"/>
              <a:t>2015-06-14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4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9B0C-524C-4158-9841-F66F36120868}" type="datetimeFigureOut">
              <a:rPr lang="ko-KR" altLang="en-US" smtClean="0"/>
              <a:t>2015-06-14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5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9B0C-524C-4158-9841-F66F36120868}" type="datetimeFigureOut">
              <a:rPr lang="ko-KR" altLang="en-US" smtClean="0"/>
              <a:t>2015-06-14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5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9B0C-524C-4158-9841-F66F36120868}" type="datetimeFigureOut">
              <a:rPr lang="ko-KR" altLang="en-US" smtClean="0"/>
              <a:t>2015-06-14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75DEB-00A8-4CA2-A086-6C22D1201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4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86202" y="2967335"/>
            <a:ext cx="60195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프로젝트 </a:t>
            </a:r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 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소개서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0658" y="5346357"/>
            <a:ext cx="441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G</a:t>
            </a:r>
            <a:r>
              <a:rPr lang="ko-KR" altLang="en-US" dirty="0" smtClean="0"/>
              <a:t>는 어떤 게임인가요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2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모험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3049" y="983696"/>
            <a:ext cx="3025262" cy="873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플레이어가 </a:t>
            </a:r>
            <a:r>
              <a:rPr lang="ko-KR" altLang="en-US" dirty="0" err="1" smtClean="0"/>
              <a:t>던전</a:t>
            </a:r>
            <a:r>
              <a:rPr lang="ko-KR" altLang="en-US" dirty="0" smtClean="0"/>
              <a:t> 입장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5049794" y="791264"/>
            <a:ext cx="3025262" cy="873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던전</a:t>
            </a:r>
            <a:r>
              <a:rPr lang="ko-KR" altLang="en-US" dirty="0" smtClean="0"/>
              <a:t> 탐험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6252478" y="3530953"/>
            <a:ext cx="3025262" cy="873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새로운 보스의 방에 입장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878046" y="3530953"/>
            <a:ext cx="3025262" cy="873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다른 유저가 싸우고 있는 보스 방에 입장</a:t>
            </a:r>
            <a:endParaRPr lang="en-US" altLang="ko-KR" dirty="0"/>
          </a:p>
        </p:txBody>
      </p:sp>
      <p:cxnSp>
        <p:nvCxnSpPr>
          <p:cNvPr id="15" name="직선 화살표 연결선 14"/>
          <p:cNvCxnSpPr>
            <a:stCxn id="14" idx="3"/>
            <a:endCxn id="22" idx="1"/>
          </p:cNvCxnSpPr>
          <p:nvPr/>
        </p:nvCxnSpPr>
        <p:spPr>
          <a:xfrm flipV="1">
            <a:off x="3508311" y="1227812"/>
            <a:ext cx="1541483" cy="19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0" idx="2"/>
            <a:endCxn id="24" idx="0"/>
          </p:cNvCxnSpPr>
          <p:nvPr/>
        </p:nvCxnSpPr>
        <p:spPr>
          <a:xfrm>
            <a:off x="6327647" y="2699001"/>
            <a:ext cx="1437462" cy="83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0" idx="2"/>
            <a:endCxn id="25" idx="0"/>
          </p:cNvCxnSpPr>
          <p:nvPr/>
        </p:nvCxnSpPr>
        <p:spPr>
          <a:xfrm flipH="1">
            <a:off x="2390677" y="2699001"/>
            <a:ext cx="3936970" cy="83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211355" y="4768566"/>
            <a:ext cx="1421364" cy="5218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요놈이 개꿀</a:t>
            </a:r>
            <a:endParaRPr lang="en-US" altLang="ko-KR" dirty="0"/>
          </a:p>
        </p:txBody>
      </p:sp>
      <p:cxnSp>
        <p:nvCxnSpPr>
          <p:cNvPr id="26" name="꺾인 연결선 25"/>
          <p:cNvCxnSpPr>
            <a:stCxn id="30" idx="3"/>
            <a:endCxn id="25" idx="3"/>
          </p:cNvCxnSpPr>
          <p:nvPr/>
        </p:nvCxnSpPr>
        <p:spPr>
          <a:xfrm flipV="1">
            <a:off x="3632719" y="3967501"/>
            <a:ext cx="270589" cy="1062011"/>
          </a:xfrm>
          <a:prstGeom prst="bentConnector3">
            <a:avLst>
              <a:gd name="adj1" fmla="val 184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815016" y="1825905"/>
            <a:ext cx="3025262" cy="873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보스방</a:t>
            </a:r>
            <a:r>
              <a:rPr lang="ko-KR" altLang="en-US" dirty="0" smtClean="0"/>
              <a:t> 입장</a:t>
            </a:r>
            <a:endParaRPr lang="en-US" altLang="ko-KR" dirty="0"/>
          </a:p>
        </p:txBody>
      </p:sp>
      <p:cxnSp>
        <p:nvCxnSpPr>
          <p:cNvPr id="27" name="직선 화살표 연결선 26"/>
          <p:cNvCxnSpPr>
            <a:stCxn id="22" idx="2"/>
            <a:endCxn id="20" idx="0"/>
          </p:cNvCxnSpPr>
          <p:nvPr/>
        </p:nvCxnSpPr>
        <p:spPr>
          <a:xfrm flipH="1">
            <a:off x="6327647" y="1664360"/>
            <a:ext cx="234778" cy="16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6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보스와의 전투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9919" y="1209085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9919" y="3498980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99796" y="3212549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5784980" y="1209085"/>
            <a:ext cx="527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플레이어가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어떤 지역에 입장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해당 배경과 알맞은 보스가 출현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58415" y="289126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858415" y="2517421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7" name="직사각형 26"/>
          <p:cNvSpPr/>
          <p:nvPr/>
        </p:nvSpPr>
        <p:spPr>
          <a:xfrm>
            <a:off x="849085" y="210609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3949958" y="210609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9" name="직사각형 28"/>
          <p:cNvSpPr/>
          <p:nvPr/>
        </p:nvSpPr>
        <p:spPr>
          <a:xfrm>
            <a:off x="3949958" y="249038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1" name="직사각형 30"/>
          <p:cNvSpPr/>
          <p:nvPr/>
        </p:nvSpPr>
        <p:spPr>
          <a:xfrm>
            <a:off x="3949958" y="287467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2" name="직사각형 31"/>
          <p:cNvSpPr/>
          <p:nvPr/>
        </p:nvSpPr>
        <p:spPr>
          <a:xfrm>
            <a:off x="4139680" y="268252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3" name="직사각형 32"/>
          <p:cNvSpPr/>
          <p:nvPr/>
        </p:nvSpPr>
        <p:spPr>
          <a:xfrm>
            <a:off x="3122643" y="273313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4" name="직사각형 33"/>
          <p:cNvSpPr/>
          <p:nvPr/>
        </p:nvSpPr>
        <p:spPr>
          <a:xfrm>
            <a:off x="1870787" y="2725871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5" name="직사각형 34"/>
          <p:cNvSpPr/>
          <p:nvPr/>
        </p:nvSpPr>
        <p:spPr>
          <a:xfrm>
            <a:off x="2516156" y="1739211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6" name="직사각형 35"/>
          <p:cNvSpPr/>
          <p:nvPr/>
        </p:nvSpPr>
        <p:spPr>
          <a:xfrm>
            <a:off x="5713445" y="3918073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713445" y="6207968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133322" y="5921537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9" name="직사각형 38"/>
          <p:cNvSpPr/>
          <p:nvPr/>
        </p:nvSpPr>
        <p:spPr>
          <a:xfrm>
            <a:off x="6291941" y="560024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0" name="직사각형 39"/>
          <p:cNvSpPr/>
          <p:nvPr/>
        </p:nvSpPr>
        <p:spPr>
          <a:xfrm>
            <a:off x="6291941" y="5226409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1" name="직사각형 40"/>
          <p:cNvSpPr/>
          <p:nvPr/>
        </p:nvSpPr>
        <p:spPr>
          <a:xfrm>
            <a:off x="6282611" y="481508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9383484" y="481508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3" name="직사각형 42"/>
          <p:cNvSpPr/>
          <p:nvPr/>
        </p:nvSpPr>
        <p:spPr>
          <a:xfrm>
            <a:off x="9383484" y="519937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9383484" y="558365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5" name="직사각형 44"/>
          <p:cNvSpPr/>
          <p:nvPr/>
        </p:nvSpPr>
        <p:spPr>
          <a:xfrm>
            <a:off x="9573206" y="5391515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6" name="직사각형 45"/>
          <p:cNvSpPr/>
          <p:nvPr/>
        </p:nvSpPr>
        <p:spPr>
          <a:xfrm>
            <a:off x="8556169" y="544212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7" name="직사각형 46"/>
          <p:cNvSpPr/>
          <p:nvPr/>
        </p:nvSpPr>
        <p:spPr>
          <a:xfrm>
            <a:off x="7304313" y="5434859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8" name="직사각형 47"/>
          <p:cNvSpPr/>
          <p:nvPr/>
        </p:nvSpPr>
        <p:spPr>
          <a:xfrm>
            <a:off x="7949682" y="4448199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949682" y="4124242"/>
            <a:ext cx="618932" cy="494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057762" y="4544709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949682" y="4715243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3145238">
            <a:off x="7546202" y="4696272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19153990">
            <a:off x="8668392" y="4708368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21427401">
            <a:off x="8349283" y="5479649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630800">
            <a:off x="7890849" y="5471440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보스와의 전투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6318" y="904393"/>
            <a:ext cx="6335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플레이어는 다가가서 </a:t>
            </a:r>
            <a:r>
              <a:rPr lang="ko-KR" altLang="en-US" dirty="0" err="1" smtClean="0"/>
              <a:t>공격키를</a:t>
            </a:r>
            <a:r>
              <a:rPr lang="ko-KR" altLang="en-US" dirty="0" smtClean="0"/>
              <a:t> 눌러 공격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점프키를</a:t>
            </a:r>
            <a:r>
              <a:rPr lang="ko-KR" altLang="en-US" dirty="0" smtClean="0"/>
              <a:t> 눌러 점프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지형을 잘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 부위에 </a:t>
            </a:r>
            <a:r>
              <a:rPr lang="ko-KR" altLang="en-US" dirty="0" err="1" smtClean="0"/>
              <a:t>도달시</a:t>
            </a:r>
            <a:r>
              <a:rPr lang="ko-KR" altLang="en-US" dirty="0" smtClean="0"/>
              <a:t> 해당 부위에 올라타기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올라탄 상태에서 </a:t>
            </a:r>
            <a:r>
              <a:rPr lang="ko-KR" altLang="en-US" dirty="0" err="1" smtClean="0"/>
              <a:t>공격키를</a:t>
            </a:r>
            <a:r>
              <a:rPr lang="ko-KR" altLang="en-US" dirty="0" smtClean="0"/>
              <a:t> 마구 눌러 공격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47262" y="820311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47262" y="3110206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25758" y="250248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0" name="직사각형 39"/>
          <p:cNvSpPr/>
          <p:nvPr/>
        </p:nvSpPr>
        <p:spPr>
          <a:xfrm>
            <a:off x="825758" y="212864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1" name="직사각형 40"/>
          <p:cNvSpPr/>
          <p:nvPr/>
        </p:nvSpPr>
        <p:spPr>
          <a:xfrm>
            <a:off x="816428" y="171732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3917301" y="171732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3" name="직사각형 42"/>
          <p:cNvSpPr/>
          <p:nvPr/>
        </p:nvSpPr>
        <p:spPr>
          <a:xfrm>
            <a:off x="3917301" y="210161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3917301" y="248589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5" name="직사각형 44"/>
          <p:cNvSpPr/>
          <p:nvPr/>
        </p:nvSpPr>
        <p:spPr>
          <a:xfrm>
            <a:off x="4107023" y="229375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6" name="직사각형 45"/>
          <p:cNvSpPr/>
          <p:nvPr/>
        </p:nvSpPr>
        <p:spPr>
          <a:xfrm>
            <a:off x="3089986" y="234435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7" name="직사각형 46"/>
          <p:cNvSpPr/>
          <p:nvPr/>
        </p:nvSpPr>
        <p:spPr>
          <a:xfrm>
            <a:off x="1838130" y="233709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8" name="직사각형 47"/>
          <p:cNvSpPr/>
          <p:nvPr/>
        </p:nvSpPr>
        <p:spPr>
          <a:xfrm>
            <a:off x="2483499" y="135043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9" name="직사각형 48"/>
          <p:cNvSpPr/>
          <p:nvPr/>
        </p:nvSpPr>
        <p:spPr>
          <a:xfrm>
            <a:off x="2591579" y="1446947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483499" y="1617481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3145238">
            <a:off x="2080019" y="1598510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19153990">
            <a:off x="3202209" y="1610606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21427401">
            <a:off x="2883100" y="2381887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630800">
            <a:off x="2424666" y="2373678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90018" y="3291340"/>
            <a:ext cx="652820" cy="688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이동 아날로그</a:t>
            </a:r>
            <a:endParaRPr lang="ko-KR" altLang="en-US" sz="1050" dirty="0"/>
          </a:p>
        </p:txBody>
      </p:sp>
      <p:sp>
        <p:nvSpPr>
          <p:cNvPr id="55" name="타원 54"/>
          <p:cNvSpPr/>
          <p:nvPr/>
        </p:nvSpPr>
        <p:spPr>
          <a:xfrm>
            <a:off x="3940200" y="3296131"/>
            <a:ext cx="652820" cy="688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점프 버튼</a:t>
            </a:r>
            <a:endParaRPr lang="ko-KR" altLang="en-US" sz="1050" dirty="0"/>
          </a:p>
        </p:txBody>
      </p:sp>
      <p:sp>
        <p:nvSpPr>
          <p:cNvPr id="56" name="타원 55"/>
          <p:cNvSpPr/>
          <p:nvPr/>
        </p:nvSpPr>
        <p:spPr>
          <a:xfrm>
            <a:off x="4810254" y="3267459"/>
            <a:ext cx="652820" cy="688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공격 버튼</a:t>
            </a:r>
            <a:endParaRPr lang="ko-KR" altLang="en-US" sz="1050" dirty="0"/>
          </a:p>
        </p:txBody>
      </p:sp>
      <p:sp>
        <p:nvSpPr>
          <p:cNvPr id="4" name="직사각형 3"/>
          <p:cNvSpPr/>
          <p:nvPr/>
        </p:nvSpPr>
        <p:spPr>
          <a:xfrm>
            <a:off x="2483499" y="1026480"/>
            <a:ext cx="618932" cy="4944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65924" y="4225006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65924" y="6514901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685801" y="6228470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60" name="직사각형 59"/>
          <p:cNvSpPr/>
          <p:nvPr/>
        </p:nvSpPr>
        <p:spPr>
          <a:xfrm>
            <a:off x="844420" y="5907181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1" name="직사각형 60"/>
          <p:cNvSpPr/>
          <p:nvPr/>
        </p:nvSpPr>
        <p:spPr>
          <a:xfrm>
            <a:off x="844420" y="553334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2" name="직사각형 61"/>
          <p:cNvSpPr/>
          <p:nvPr/>
        </p:nvSpPr>
        <p:spPr>
          <a:xfrm>
            <a:off x="835090" y="5122019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3" name="직사각형 62"/>
          <p:cNvSpPr/>
          <p:nvPr/>
        </p:nvSpPr>
        <p:spPr>
          <a:xfrm>
            <a:off x="3935963" y="5122019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4" name="직사각형 63"/>
          <p:cNvSpPr/>
          <p:nvPr/>
        </p:nvSpPr>
        <p:spPr>
          <a:xfrm>
            <a:off x="3935963" y="5506305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5" name="직사각형 64"/>
          <p:cNvSpPr/>
          <p:nvPr/>
        </p:nvSpPr>
        <p:spPr>
          <a:xfrm>
            <a:off x="3935963" y="5890591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6" name="직사각형 65"/>
          <p:cNvSpPr/>
          <p:nvPr/>
        </p:nvSpPr>
        <p:spPr>
          <a:xfrm>
            <a:off x="4125685" y="569844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7" name="직사각형 66"/>
          <p:cNvSpPr/>
          <p:nvPr/>
        </p:nvSpPr>
        <p:spPr>
          <a:xfrm>
            <a:off x="3108648" y="574905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8" name="직사각형 67"/>
          <p:cNvSpPr/>
          <p:nvPr/>
        </p:nvSpPr>
        <p:spPr>
          <a:xfrm>
            <a:off x="1856792" y="574179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9" name="직사각형 68"/>
          <p:cNvSpPr/>
          <p:nvPr/>
        </p:nvSpPr>
        <p:spPr>
          <a:xfrm>
            <a:off x="2502161" y="475513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0" name="직사각형 69"/>
          <p:cNvSpPr/>
          <p:nvPr/>
        </p:nvSpPr>
        <p:spPr>
          <a:xfrm>
            <a:off x="2610241" y="4851642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502161" y="5022176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3145238">
            <a:off x="2098681" y="5003205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19153990">
            <a:off x="3220871" y="5015301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21427401">
            <a:off x="2901762" y="5786582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630800">
            <a:off x="2443328" y="5778373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502161" y="4431175"/>
            <a:ext cx="618932" cy="4944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1188097" y="4852776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cxnSp>
        <p:nvCxnSpPr>
          <p:cNvPr id="8" name="꺾인 연결선 7"/>
          <p:cNvCxnSpPr>
            <a:stCxn id="59" idx="0"/>
            <a:endCxn id="77" idx="2"/>
          </p:cNvCxnSpPr>
          <p:nvPr/>
        </p:nvCxnSpPr>
        <p:spPr>
          <a:xfrm rot="5400000" flipH="1" flipV="1">
            <a:off x="394035" y="5434408"/>
            <a:ext cx="1235119" cy="353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2418056" y="4370898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cxnSp>
        <p:nvCxnSpPr>
          <p:cNvPr id="12" name="구부러진 연결선 11"/>
          <p:cNvCxnSpPr>
            <a:stCxn id="77" idx="0"/>
            <a:endCxn id="78" idx="1"/>
          </p:cNvCxnSpPr>
          <p:nvPr/>
        </p:nvCxnSpPr>
        <p:spPr>
          <a:xfrm rot="5400000" flipH="1" flipV="1">
            <a:off x="1679232" y="4070227"/>
            <a:ext cx="440705" cy="1124395"/>
          </a:xfrm>
          <a:prstGeom prst="curvedConnector3">
            <a:avLst>
              <a:gd name="adj1" fmla="val 16121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2096243" y="2805644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4" name="폭발 2 13"/>
          <p:cNvSpPr/>
          <p:nvPr/>
        </p:nvSpPr>
        <p:spPr>
          <a:xfrm>
            <a:off x="2353219" y="2729339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049668" y="3267459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6049668" y="5557354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6628164" y="494963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3" name="직사각형 82"/>
          <p:cNvSpPr/>
          <p:nvPr/>
        </p:nvSpPr>
        <p:spPr>
          <a:xfrm>
            <a:off x="6628164" y="4575795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4" name="직사각형 83"/>
          <p:cNvSpPr/>
          <p:nvPr/>
        </p:nvSpPr>
        <p:spPr>
          <a:xfrm>
            <a:off x="6618834" y="416447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5" name="직사각형 84"/>
          <p:cNvSpPr/>
          <p:nvPr/>
        </p:nvSpPr>
        <p:spPr>
          <a:xfrm>
            <a:off x="9719707" y="416447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6" name="직사각형 85"/>
          <p:cNvSpPr/>
          <p:nvPr/>
        </p:nvSpPr>
        <p:spPr>
          <a:xfrm>
            <a:off x="9719707" y="454875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7" name="직사각형 86"/>
          <p:cNvSpPr/>
          <p:nvPr/>
        </p:nvSpPr>
        <p:spPr>
          <a:xfrm>
            <a:off x="9719707" y="493304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8" name="직사각형 87"/>
          <p:cNvSpPr/>
          <p:nvPr/>
        </p:nvSpPr>
        <p:spPr>
          <a:xfrm>
            <a:off x="9909429" y="4740901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9" name="직사각형 88"/>
          <p:cNvSpPr/>
          <p:nvPr/>
        </p:nvSpPr>
        <p:spPr>
          <a:xfrm>
            <a:off x="8892392" y="479150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0" name="직사각형 89"/>
          <p:cNvSpPr/>
          <p:nvPr/>
        </p:nvSpPr>
        <p:spPr>
          <a:xfrm>
            <a:off x="7640536" y="4784245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1" name="직사각형 90"/>
          <p:cNvSpPr/>
          <p:nvPr/>
        </p:nvSpPr>
        <p:spPr>
          <a:xfrm>
            <a:off x="8285905" y="3797585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2" name="직사각형 91"/>
          <p:cNvSpPr/>
          <p:nvPr/>
        </p:nvSpPr>
        <p:spPr>
          <a:xfrm>
            <a:off x="8393985" y="3894095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8285905" y="4064629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 rot="3145238">
            <a:off x="7882425" y="4045658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 rot="19153990">
            <a:off x="9004615" y="4057754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 rot="21427401">
            <a:off x="8685506" y="4829035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 rot="630800">
            <a:off x="8227072" y="4820826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285905" y="3473628"/>
            <a:ext cx="618932" cy="4944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8201800" y="3413351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03" name="타원 102"/>
          <p:cNvSpPr/>
          <p:nvPr/>
        </p:nvSpPr>
        <p:spPr>
          <a:xfrm>
            <a:off x="10477171" y="5758374"/>
            <a:ext cx="652820" cy="688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공격 버튼</a:t>
            </a:r>
            <a:endParaRPr lang="ko-KR" altLang="en-US" sz="1050" dirty="0"/>
          </a:p>
        </p:txBody>
      </p:sp>
      <p:sp>
        <p:nvSpPr>
          <p:cNvPr id="15" name="포인트가 32개인 별 14"/>
          <p:cNvSpPr/>
          <p:nvPr/>
        </p:nvSpPr>
        <p:spPr>
          <a:xfrm>
            <a:off x="10652767" y="5633823"/>
            <a:ext cx="740550" cy="604864"/>
          </a:xfrm>
          <a:prstGeom prst="star3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연타</a:t>
            </a:r>
            <a:endParaRPr lang="ko-KR" altLang="en-US" sz="800" dirty="0"/>
          </a:p>
        </p:txBody>
      </p:sp>
      <p:sp>
        <p:nvSpPr>
          <p:cNvPr id="17" name="폭발 1 16"/>
          <p:cNvSpPr/>
          <p:nvPr/>
        </p:nvSpPr>
        <p:spPr>
          <a:xfrm>
            <a:off x="8351089" y="3191462"/>
            <a:ext cx="259596" cy="22188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폭발 1 103"/>
          <p:cNvSpPr/>
          <p:nvPr/>
        </p:nvSpPr>
        <p:spPr>
          <a:xfrm>
            <a:off x="8454686" y="3388541"/>
            <a:ext cx="259596" cy="22188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폭발 1 104"/>
          <p:cNvSpPr/>
          <p:nvPr/>
        </p:nvSpPr>
        <p:spPr>
          <a:xfrm>
            <a:off x="8143292" y="3224651"/>
            <a:ext cx="259596" cy="22188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폭발 1 105"/>
          <p:cNvSpPr/>
          <p:nvPr/>
        </p:nvSpPr>
        <p:spPr>
          <a:xfrm>
            <a:off x="8369752" y="3574795"/>
            <a:ext cx="259596" cy="22188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8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보스와의 전투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6318" y="904393"/>
            <a:ext cx="633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계속 때리다 보면 부위 파괴가 됨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특수한 행동을 더 이상 </a:t>
            </a:r>
            <a:r>
              <a:rPr lang="ko-KR" altLang="en-US" dirty="0" err="1" smtClean="0"/>
              <a:t>안함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부파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특수한 화폐 지급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227366" y="693951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227366" y="2983846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05862" y="237612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3" name="직사각형 82"/>
          <p:cNvSpPr/>
          <p:nvPr/>
        </p:nvSpPr>
        <p:spPr>
          <a:xfrm>
            <a:off x="805862" y="200228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4" name="직사각형 83"/>
          <p:cNvSpPr/>
          <p:nvPr/>
        </p:nvSpPr>
        <p:spPr>
          <a:xfrm>
            <a:off x="796532" y="159096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5" name="직사각형 84"/>
          <p:cNvSpPr/>
          <p:nvPr/>
        </p:nvSpPr>
        <p:spPr>
          <a:xfrm>
            <a:off x="3897405" y="159096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6" name="직사각형 85"/>
          <p:cNvSpPr/>
          <p:nvPr/>
        </p:nvSpPr>
        <p:spPr>
          <a:xfrm>
            <a:off x="3897405" y="197525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7" name="직사각형 86"/>
          <p:cNvSpPr/>
          <p:nvPr/>
        </p:nvSpPr>
        <p:spPr>
          <a:xfrm>
            <a:off x="3897405" y="235953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8" name="직사각형 87"/>
          <p:cNvSpPr/>
          <p:nvPr/>
        </p:nvSpPr>
        <p:spPr>
          <a:xfrm>
            <a:off x="4087127" y="216739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9" name="직사각형 88"/>
          <p:cNvSpPr/>
          <p:nvPr/>
        </p:nvSpPr>
        <p:spPr>
          <a:xfrm>
            <a:off x="3070090" y="221799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0" name="직사각형 89"/>
          <p:cNvSpPr/>
          <p:nvPr/>
        </p:nvSpPr>
        <p:spPr>
          <a:xfrm>
            <a:off x="1818234" y="221073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1" name="직사각형 90"/>
          <p:cNvSpPr/>
          <p:nvPr/>
        </p:nvSpPr>
        <p:spPr>
          <a:xfrm>
            <a:off x="2463603" y="122407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2" name="직사각형 91"/>
          <p:cNvSpPr/>
          <p:nvPr/>
        </p:nvSpPr>
        <p:spPr>
          <a:xfrm>
            <a:off x="2571683" y="1320587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2463603" y="1491121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 rot="3145238">
            <a:off x="2060123" y="1472150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 rot="19153990">
            <a:off x="3182313" y="1484246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 rot="21427401">
            <a:off x="2863204" y="2255527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 rot="630800">
            <a:off x="2404770" y="2247318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463603" y="900120"/>
            <a:ext cx="618932" cy="494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1867222" y="821249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7" name="번개 6"/>
          <p:cNvSpPr/>
          <p:nvPr/>
        </p:nvSpPr>
        <p:spPr>
          <a:xfrm>
            <a:off x="2504232" y="869785"/>
            <a:ext cx="427004" cy="496273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7" idx="1"/>
            <a:endCxn id="101" idx="1"/>
          </p:cNvCxnSpPr>
          <p:nvPr/>
        </p:nvCxnSpPr>
        <p:spPr>
          <a:xfrm rot="16200000" flipV="1">
            <a:off x="2159221" y="614149"/>
            <a:ext cx="96738" cy="593284"/>
          </a:xfrm>
          <a:prstGeom prst="curvedConnector3">
            <a:avLst>
              <a:gd name="adj1" fmla="val 37887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7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보스와의 전투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6318" y="904393"/>
            <a:ext cx="6335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보스는 플레이어를 </a:t>
            </a:r>
            <a:r>
              <a:rPr lang="ko-KR" altLang="en-US" dirty="0" err="1" smtClean="0"/>
              <a:t>떄려서</a:t>
            </a:r>
            <a:r>
              <a:rPr lang="ko-KR" altLang="en-US" dirty="0" smtClean="0"/>
              <a:t> 기절시키거나 멀리 날려버림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날라가는 도중에 플레이어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지형지물에 </a:t>
            </a:r>
            <a:r>
              <a:rPr lang="ko-KR" altLang="en-US" dirty="0" err="1" smtClean="0"/>
              <a:t>부딛힐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 날라가는 액션에 빠짐</a:t>
            </a:r>
            <a:r>
              <a:rPr lang="en-US" altLang="ko-KR" dirty="0" smtClean="0"/>
              <a:t>.(1</a:t>
            </a:r>
            <a:r>
              <a:rPr lang="ko-KR" altLang="en-US" dirty="0" smtClean="0"/>
              <a:t>회만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플레이어가 너무 오래 매달려있으면 특정 액션을 취하여 떨어뜨림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245029" y="685919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227366" y="2983846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05862" y="237612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3" name="직사각형 82"/>
          <p:cNvSpPr/>
          <p:nvPr/>
        </p:nvSpPr>
        <p:spPr>
          <a:xfrm>
            <a:off x="805862" y="200228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4" name="직사각형 83"/>
          <p:cNvSpPr/>
          <p:nvPr/>
        </p:nvSpPr>
        <p:spPr>
          <a:xfrm>
            <a:off x="796532" y="159096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5" name="직사각형 84"/>
          <p:cNvSpPr/>
          <p:nvPr/>
        </p:nvSpPr>
        <p:spPr>
          <a:xfrm>
            <a:off x="3897405" y="159096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6" name="직사각형 85"/>
          <p:cNvSpPr/>
          <p:nvPr/>
        </p:nvSpPr>
        <p:spPr>
          <a:xfrm>
            <a:off x="3897405" y="197525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7" name="직사각형 86"/>
          <p:cNvSpPr/>
          <p:nvPr/>
        </p:nvSpPr>
        <p:spPr>
          <a:xfrm>
            <a:off x="3897405" y="235953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8" name="직사각형 87"/>
          <p:cNvSpPr/>
          <p:nvPr/>
        </p:nvSpPr>
        <p:spPr>
          <a:xfrm>
            <a:off x="4087127" y="216739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9" name="직사각형 88"/>
          <p:cNvSpPr/>
          <p:nvPr/>
        </p:nvSpPr>
        <p:spPr>
          <a:xfrm>
            <a:off x="3070090" y="221799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0" name="직사각형 89"/>
          <p:cNvSpPr/>
          <p:nvPr/>
        </p:nvSpPr>
        <p:spPr>
          <a:xfrm>
            <a:off x="1818234" y="221073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1" name="직사각형 90"/>
          <p:cNvSpPr/>
          <p:nvPr/>
        </p:nvSpPr>
        <p:spPr>
          <a:xfrm>
            <a:off x="2463603" y="122407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2" name="직사각형 91"/>
          <p:cNvSpPr/>
          <p:nvPr/>
        </p:nvSpPr>
        <p:spPr>
          <a:xfrm rot="1424649">
            <a:off x="4439357" y="1330251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 rot="1373197">
            <a:off x="4164626" y="1448105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 rot="3661330">
            <a:off x="3873206" y="1232115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 rot="19153990">
            <a:off x="4884008" y="1598685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 rot="21427401">
            <a:off x="4415161" y="2184731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 rot="3778233">
            <a:off x="3705311" y="1819727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 rot="1642051">
            <a:off x="4494734" y="885839"/>
            <a:ext cx="618932" cy="494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179521" y="2039405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4" name="폭발 1 3"/>
          <p:cNvSpPr/>
          <p:nvPr/>
        </p:nvSpPr>
        <p:spPr>
          <a:xfrm>
            <a:off x="3412945" y="1975073"/>
            <a:ext cx="364417" cy="288731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559749" y="1511456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cxnSp>
        <p:nvCxnSpPr>
          <p:cNvPr id="8" name="구부러진 연결선 7"/>
          <p:cNvCxnSpPr>
            <a:stCxn id="101" idx="2"/>
            <a:endCxn id="28" idx="7"/>
          </p:cNvCxnSpPr>
          <p:nvPr/>
        </p:nvCxnSpPr>
        <p:spPr>
          <a:xfrm rot="10800000">
            <a:off x="1814603" y="1552630"/>
            <a:ext cx="1364919" cy="627351"/>
          </a:xfrm>
          <a:prstGeom prst="curvedConnector4">
            <a:avLst>
              <a:gd name="adj1" fmla="val 48398"/>
              <a:gd name="adj2" fmla="val 1364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폭발 1 8"/>
          <p:cNvSpPr/>
          <p:nvPr/>
        </p:nvSpPr>
        <p:spPr>
          <a:xfrm>
            <a:off x="1400363" y="1565146"/>
            <a:ext cx="293994" cy="284993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891324" y="806168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cxnSp>
        <p:nvCxnSpPr>
          <p:cNvPr id="12" name="구부러진 연결선 11"/>
          <p:cNvCxnSpPr>
            <a:stCxn id="28" idx="1"/>
            <a:endCxn id="32" idx="4"/>
          </p:cNvCxnSpPr>
          <p:nvPr/>
        </p:nvCxnSpPr>
        <p:spPr>
          <a:xfrm rot="5400000" flipH="1" flipV="1">
            <a:off x="1589388" y="1101404"/>
            <a:ext cx="465312" cy="4371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9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보스와의 전투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8326" y="904393"/>
            <a:ext cx="6335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고용한 용병들도 마찬가지로 보스를 때린다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단 용병들은 올라타서 </a:t>
            </a:r>
            <a:r>
              <a:rPr lang="ko-KR" altLang="en-US" dirty="0" err="1" smtClean="0"/>
              <a:t>부파행위를</a:t>
            </a:r>
            <a:r>
              <a:rPr lang="ko-KR" altLang="en-US" dirty="0" smtClean="0"/>
              <a:t> 하지는 못함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싸우는 도중에 다른 플레이어가 난입하여 보스를 같이 잡기도 함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47262" y="820311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47262" y="3110206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25758" y="250248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5" name="직사각형 34"/>
          <p:cNvSpPr/>
          <p:nvPr/>
        </p:nvSpPr>
        <p:spPr>
          <a:xfrm>
            <a:off x="825758" y="212864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6" name="직사각형 35"/>
          <p:cNvSpPr/>
          <p:nvPr/>
        </p:nvSpPr>
        <p:spPr>
          <a:xfrm>
            <a:off x="816428" y="171732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7" name="직사각형 36"/>
          <p:cNvSpPr/>
          <p:nvPr/>
        </p:nvSpPr>
        <p:spPr>
          <a:xfrm>
            <a:off x="3917301" y="171732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8" name="직사각형 37"/>
          <p:cNvSpPr/>
          <p:nvPr/>
        </p:nvSpPr>
        <p:spPr>
          <a:xfrm>
            <a:off x="3917301" y="210161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9" name="직사각형 38"/>
          <p:cNvSpPr/>
          <p:nvPr/>
        </p:nvSpPr>
        <p:spPr>
          <a:xfrm>
            <a:off x="3917301" y="248589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0" name="직사각형 39"/>
          <p:cNvSpPr/>
          <p:nvPr/>
        </p:nvSpPr>
        <p:spPr>
          <a:xfrm>
            <a:off x="4107023" y="229375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1" name="직사각형 40"/>
          <p:cNvSpPr/>
          <p:nvPr/>
        </p:nvSpPr>
        <p:spPr>
          <a:xfrm>
            <a:off x="3089986" y="234435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1838130" y="233709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3" name="직사각형 42"/>
          <p:cNvSpPr/>
          <p:nvPr/>
        </p:nvSpPr>
        <p:spPr>
          <a:xfrm>
            <a:off x="2483499" y="135043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2591579" y="1446947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483499" y="1617481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3145238">
            <a:off x="2080019" y="1598510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9153990">
            <a:off x="3202209" y="1610606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21427401">
            <a:off x="2883100" y="2381887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630800">
            <a:off x="2424666" y="2373678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483499" y="1026480"/>
            <a:ext cx="618932" cy="4944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096243" y="2805644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52" name="폭발 2 51"/>
          <p:cNvSpPr/>
          <p:nvPr/>
        </p:nvSpPr>
        <p:spPr>
          <a:xfrm>
            <a:off x="2353219" y="2729339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482895" y="2873648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54" name="타원 53"/>
          <p:cNvSpPr/>
          <p:nvPr/>
        </p:nvSpPr>
        <p:spPr>
          <a:xfrm>
            <a:off x="3077547" y="2836752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55" name="타원 54"/>
          <p:cNvSpPr/>
          <p:nvPr/>
        </p:nvSpPr>
        <p:spPr>
          <a:xfrm>
            <a:off x="3486888" y="2012604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56" name="타원 55"/>
          <p:cNvSpPr/>
          <p:nvPr/>
        </p:nvSpPr>
        <p:spPr>
          <a:xfrm>
            <a:off x="1980544" y="2044241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57" name="폭발 2 56"/>
          <p:cNvSpPr/>
          <p:nvPr/>
        </p:nvSpPr>
        <p:spPr>
          <a:xfrm>
            <a:off x="2505619" y="2881739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폭발 2 57"/>
          <p:cNvSpPr/>
          <p:nvPr/>
        </p:nvSpPr>
        <p:spPr>
          <a:xfrm>
            <a:off x="2115500" y="2590904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폭발 2 58"/>
          <p:cNvSpPr/>
          <p:nvPr/>
        </p:nvSpPr>
        <p:spPr>
          <a:xfrm>
            <a:off x="2986339" y="2705575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폭발 2 59"/>
          <p:cNvSpPr/>
          <p:nvPr/>
        </p:nvSpPr>
        <p:spPr>
          <a:xfrm>
            <a:off x="3427805" y="1944172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폭발 2 60"/>
          <p:cNvSpPr/>
          <p:nvPr/>
        </p:nvSpPr>
        <p:spPr>
          <a:xfrm>
            <a:off x="1930170" y="1965705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394822" y="929744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63" name="폭발 2 62"/>
          <p:cNvSpPr/>
          <p:nvPr/>
        </p:nvSpPr>
        <p:spPr>
          <a:xfrm>
            <a:off x="2082570" y="2118105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폭발 2 63"/>
          <p:cNvSpPr/>
          <p:nvPr/>
        </p:nvSpPr>
        <p:spPr>
          <a:xfrm>
            <a:off x="2581468" y="828991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폭발 2 64"/>
          <p:cNvSpPr/>
          <p:nvPr/>
        </p:nvSpPr>
        <p:spPr>
          <a:xfrm>
            <a:off x="2733868" y="981391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폭발 2 65"/>
          <p:cNvSpPr/>
          <p:nvPr/>
        </p:nvSpPr>
        <p:spPr>
          <a:xfrm>
            <a:off x="2611173" y="991565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폭발 2 66"/>
          <p:cNvSpPr/>
          <p:nvPr/>
        </p:nvSpPr>
        <p:spPr>
          <a:xfrm>
            <a:off x="2344762" y="789458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48193" y="3798832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48193" y="6088727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6689" y="548100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1" name="직사각형 70"/>
          <p:cNvSpPr/>
          <p:nvPr/>
        </p:nvSpPr>
        <p:spPr>
          <a:xfrm>
            <a:off x="826689" y="510716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2" name="직사각형 71"/>
          <p:cNvSpPr/>
          <p:nvPr/>
        </p:nvSpPr>
        <p:spPr>
          <a:xfrm>
            <a:off x="817359" y="4695845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3" name="직사각형 72"/>
          <p:cNvSpPr/>
          <p:nvPr/>
        </p:nvSpPr>
        <p:spPr>
          <a:xfrm>
            <a:off x="3918232" y="4695845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4" name="직사각형 73"/>
          <p:cNvSpPr/>
          <p:nvPr/>
        </p:nvSpPr>
        <p:spPr>
          <a:xfrm>
            <a:off x="3918232" y="5080131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5" name="직사각형 74"/>
          <p:cNvSpPr/>
          <p:nvPr/>
        </p:nvSpPr>
        <p:spPr>
          <a:xfrm>
            <a:off x="3918232" y="546441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6" name="직사각형 75"/>
          <p:cNvSpPr/>
          <p:nvPr/>
        </p:nvSpPr>
        <p:spPr>
          <a:xfrm>
            <a:off x="4107954" y="527227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7" name="직사각형 76"/>
          <p:cNvSpPr/>
          <p:nvPr/>
        </p:nvSpPr>
        <p:spPr>
          <a:xfrm>
            <a:off x="3090917" y="5322879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8" name="직사각형 77"/>
          <p:cNvSpPr/>
          <p:nvPr/>
        </p:nvSpPr>
        <p:spPr>
          <a:xfrm>
            <a:off x="1839061" y="531561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1" name="직사각형 80"/>
          <p:cNvSpPr/>
          <p:nvPr/>
        </p:nvSpPr>
        <p:spPr>
          <a:xfrm>
            <a:off x="2484430" y="432895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9" name="직사각형 98"/>
          <p:cNvSpPr/>
          <p:nvPr/>
        </p:nvSpPr>
        <p:spPr>
          <a:xfrm>
            <a:off x="2592510" y="4425468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484430" y="4596002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 rot="3145238">
            <a:off x="2080950" y="4577031"/>
            <a:ext cx="285361" cy="711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 rot="19153990">
            <a:off x="3203140" y="4589127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 rot="21427401">
            <a:off x="2884031" y="5360408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 rot="630800">
            <a:off x="2425597" y="5352199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484430" y="4005001"/>
            <a:ext cx="618932" cy="4944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2097174" y="5784165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08" name="폭발 2 107"/>
          <p:cNvSpPr/>
          <p:nvPr/>
        </p:nvSpPr>
        <p:spPr>
          <a:xfrm>
            <a:off x="2354150" y="5707860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2483826" y="5852169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10" name="타원 109"/>
          <p:cNvSpPr/>
          <p:nvPr/>
        </p:nvSpPr>
        <p:spPr>
          <a:xfrm>
            <a:off x="3078478" y="5815273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11" name="타원 110"/>
          <p:cNvSpPr/>
          <p:nvPr/>
        </p:nvSpPr>
        <p:spPr>
          <a:xfrm>
            <a:off x="3487819" y="4991125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12" name="타원 111"/>
          <p:cNvSpPr/>
          <p:nvPr/>
        </p:nvSpPr>
        <p:spPr>
          <a:xfrm>
            <a:off x="1981475" y="5022762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13" name="폭발 2 112"/>
          <p:cNvSpPr/>
          <p:nvPr/>
        </p:nvSpPr>
        <p:spPr>
          <a:xfrm>
            <a:off x="2506550" y="5860260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폭발 2 113"/>
          <p:cNvSpPr/>
          <p:nvPr/>
        </p:nvSpPr>
        <p:spPr>
          <a:xfrm>
            <a:off x="2116431" y="5569425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폭발 2 114"/>
          <p:cNvSpPr/>
          <p:nvPr/>
        </p:nvSpPr>
        <p:spPr>
          <a:xfrm>
            <a:off x="2987270" y="5684096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폭발 2 115"/>
          <p:cNvSpPr/>
          <p:nvPr/>
        </p:nvSpPr>
        <p:spPr>
          <a:xfrm>
            <a:off x="3428736" y="4922693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폭발 2 116"/>
          <p:cNvSpPr/>
          <p:nvPr/>
        </p:nvSpPr>
        <p:spPr>
          <a:xfrm>
            <a:off x="1931101" y="4944226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/>
          <p:cNvSpPr/>
          <p:nvPr/>
        </p:nvSpPr>
        <p:spPr>
          <a:xfrm>
            <a:off x="2395753" y="3908265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19" name="폭발 2 118"/>
          <p:cNvSpPr/>
          <p:nvPr/>
        </p:nvSpPr>
        <p:spPr>
          <a:xfrm>
            <a:off x="2083501" y="5096626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폭발 2 119"/>
          <p:cNvSpPr/>
          <p:nvPr/>
        </p:nvSpPr>
        <p:spPr>
          <a:xfrm>
            <a:off x="2582399" y="3807512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폭발 2 120"/>
          <p:cNvSpPr/>
          <p:nvPr/>
        </p:nvSpPr>
        <p:spPr>
          <a:xfrm>
            <a:off x="2734799" y="3959912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폭발 2 121"/>
          <p:cNvSpPr/>
          <p:nvPr/>
        </p:nvSpPr>
        <p:spPr>
          <a:xfrm>
            <a:off x="2612104" y="3970086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폭발 2 122"/>
          <p:cNvSpPr/>
          <p:nvPr/>
        </p:nvSpPr>
        <p:spPr>
          <a:xfrm>
            <a:off x="2345693" y="3767979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364790" y="3907213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125" name="타원 124"/>
          <p:cNvSpPr/>
          <p:nvPr/>
        </p:nvSpPr>
        <p:spPr>
          <a:xfrm>
            <a:off x="1184363" y="4389794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126" name="타원 125"/>
          <p:cNvSpPr/>
          <p:nvPr/>
        </p:nvSpPr>
        <p:spPr>
          <a:xfrm>
            <a:off x="2112622" y="4513375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127" name="폭발 2 126"/>
          <p:cNvSpPr/>
          <p:nvPr/>
        </p:nvSpPr>
        <p:spPr>
          <a:xfrm>
            <a:off x="2764504" y="4122486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폭발 2 127"/>
          <p:cNvSpPr/>
          <p:nvPr/>
        </p:nvSpPr>
        <p:spPr>
          <a:xfrm>
            <a:off x="2290104" y="4570519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폭발 2 128"/>
          <p:cNvSpPr/>
          <p:nvPr/>
        </p:nvSpPr>
        <p:spPr>
          <a:xfrm>
            <a:off x="2173036" y="4405048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폭발 2 129"/>
          <p:cNvSpPr/>
          <p:nvPr/>
        </p:nvSpPr>
        <p:spPr>
          <a:xfrm>
            <a:off x="1971975" y="4388572"/>
            <a:ext cx="307525" cy="200137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6"/>
          <p:cNvCxnSpPr>
            <a:stCxn id="124" idx="6"/>
            <a:endCxn id="125" idx="0"/>
          </p:cNvCxnSpPr>
          <p:nvPr/>
        </p:nvCxnSpPr>
        <p:spPr>
          <a:xfrm>
            <a:off x="663369" y="4047788"/>
            <a:ext cx="670284" cy="3420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>
            <a:stCxn id="125" idx="6"/>
            <a:endCxn id="126" idx="2"/>
          </p:cNvCxnSpPr>
          <p:nvPr/>
        </p:nvCxnSpPr>
        <p:spPr>
          <a:xfrm>
            <a:off x="1482942" y="4530369"/>
            <a:ext cx="629680" cy="1235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타원 130"/>
          <p:cNvSpPr/>
          <p:nvPr/>
        </p:nvSpPr>
        <p:spPr>
          <a:xfrm>
            <a:off x="411615" y="4322623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133" name="타원 132"/>
          <p:cNvSpPr/>
          <p:nvPr/>
        </p:nvSpPr>
        <p:spPr>
          <a:xfrm>
            <a:off x="316079" y="4663077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134" name="타원 133"/>
          <p:cNvSpPr/>
          <p:nvPr/>
        </p:nvSpPr>
        <p:spPr>
          <a:xfrm>
            <a:off x="344591" y="5205675"/>
            <a:ext cx="298579" cy="281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cxnSp>
        <p:nvCxnSpPr>
          <p:cNvPr id="14" name="구부러진 연결선 13"/>
          <p:cNvCxnSpPr>
            <a:endCxn id="108" idx="0"/>
          </p:cNvCxnSpPr>
          <p:nvPr/>
        </p:nvCxnSpPr>
        <p:spPr>
          <a:xfrm>
            <a:off x="516622" y="5507614"/>
            <a:ext cx="1975943" cy="2177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133" idx="4"/>
            <a:endCxn id="107" idx="5"/>
          </p:cNvCxnSpPr>
          <p:nvPr/>
        </p:nvCxnSpPr>
        <p:spPr>
          <a:xfrm rot="16200000" flipH="1">
            <a:off x="868741" y="4540854"/>
            <a:ext cx="1079915" cy="1886658"/>
          </a:xfrm>
          <a:prstGeom prst="curvedConnector3">
            <a:avLst>
              <a:gd name="adj1" fmla="val 12498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3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보스와의 전투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4980" y="1209085"/>
            <a:ext cx="5271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보스는 플레이어를 </a:t>
            </a:r>
            <a:r>
              <a:rPr lang="ko-KR" altLang="en-US" dirty="0" err="1" smtClean="0"/>
              <a:t>스턴</a:t>
            </a:r>
            <a:r>
              <a:rPr lang="ko-KR" altLang="en-US" dirty="0" smtClean="0"/>
              <a:t> 상태에 빠뜨림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이는 자연스레 풀리기도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플레이어가 때려주면 풀리기도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32991" y="894787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32991" y="3184682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852868" y="2898251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39" name="직사각형 38"/>
          <p:cNvSpPr/>
          <p:nvPr/>
        </p:nvSpPr>
        <p:spPr>
          <a:xfrm>
            <a:off x="1011487" y="257696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0" name="직사각형 39"/>
          <p:cNvSpPr/>
          <p:nvPr/>
        </p:nvSpPr>
        <p:spPr>
          <a:xfrm>
            <a:off x="1011487" y="220312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1" name="직사각형 40"/>
          <p:cNvSpPr/>
          <p:nvPr/>
        </p:nvSpPr>
        <p:spPr>
          <a:xfrm>
            <a:off x="1002157" y="179180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4103030" y="179180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3" name="직사각형 42"/>
          <p:cNvSpPr/>
          <p:nvPr/>
        </p:nvSpPr>
        <p:spPr>
          <a:xfrm>
            <a:off x="4103030" y="217608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4103030" y="256037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5" name="직사각형 44"/>
          <p:cNvSpPr/>
          <p:nvPr/>
        </p:nvSpPr>
        <p:spPr>
          <a:xfrm>
            <a:off x="4292752" y="2368229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6" name="직사각형 45"/>
          <p:cNvSpPr/>
          <p:nvPr/>
        </p:nvSpPr>
        <p:spPr>
          <a:xfrm>
            <a:off x="3275715" y="241883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7" name="직사각형 46"/>
          <p:cNvSpPr/>
          <p:nvPr/>
        </p:nvSpPr>
        <p:spPr>
          <a:xfrm>
            <a:off x="2023859" y="241157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8" name="직사각형 47"/>
          <p:cNvSpPr/>
          <p:nvPr/>
        </p:nvSpPr>
        <p:spPr>
          <a:xfrm>
            <a:off x="2669228" y="142491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669228" y="1100956"/>
            <a:ext cx="618932" cy="494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777308" y="1521423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669228" y="1691957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3145238">
            <a:off x="2265748" y="1672986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19153990">
            <a:off x="3387938" y="1685082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21427401">
            <a:off x="3068829" y="2456363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630800">
            <a:off x="2610395" y="2448154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구름 5"/>
          <p:cNvSpPr/>
          <p:nvPr/>
        </p:nvSpPr>
        <p:spPr>
          <a:xfrm>
            <a:off x="856735" y="2704480"/>
            <a:ext cx="378941" cy="310569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헤롱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550506" y="3892971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50506" y="6182866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970383" y="5896435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58" name="직사각형 57"/>
          <p:cNvSpPr/>
          <p:nvPr/>
        </p:nvSpPr>
        <p:spPr>
          <a:xfrm>
            <a:off x="1129002" y="557514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9" name="직사각형 58"/>
          <p:cNvSpPr/>
          <p:nvPr/>
        </p:nvSpPr>
        <p:spPr>
          <a:xfrm>
            <a:off x="1129002" y="520130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0" name="직사각형 59"/>
          <p:cNvSpPr/>
          <p:nvPr/>
        </p:nvSpPr>
        <p:spPr>
          <a:xfrm>
            <a:off x="1119672" y="478998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1" name="직사각형 60"/>
          <p:cNvSpPr/>
          <p:nvPr/>
        </p:nvSpPr>
        <p:spPr>
          <a:xfrm>
            <a:off x="4220545" y="478998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2" name="직사각형 61"/>
          <p:cNvSpPr/>
          <p:nvPr/>
        </p:nvSpPr>
        <p:spPr>
          <a:xfrm>
            <a:off x="4220545" y="517427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3" name="직사각형 62"/>
          <p:cNvSpPr/>
          <p:nvPr/>
        </p:nvSpPr>
        <p:spPr>
          <a:xfrm>
            <a:off x="4220545" y="555855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4" name="직사각형 63"/>
          <p:cNvSpPr/>
          <p:nvPr/>
        </p:nvSpPr>
        <p:spPr>
          <a:xfrm>
            <a:off x="4410267" y="536641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5" name="직사각형 64"/>
          <p:cNvSpPr/>
          <p:nvPr/>
        </p:nvSpPr>
        <p:spPr>
          <a:xfrm>
            <a:off x="3393230" y="541701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6" name="직사각형 65"/>
          <p:cNvSpPr/>
          <p:nvPr/>
        </p:nvSpPr>
        <p:spPr>
          <a:xfrm>
            <a:off x="2141374" y="540975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7" name="직사각형 66"/>
          <p:cNvSpPr/>
          <p:nvPr/>
        </p:nvSpPr>
        <p:spPr>
          <a:xfrm>
            <a:off x="2786743" y="4423097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8" name="직사각형 67"/>
          <p:cNvSpPr/>
          <p:nvPr/>
        </p:nvSpPr>
        <p:spPr>
          <a:xfrm>
            <a:off x="2786743" y="4099140"/>
            <a:ext cx="618932" cy="494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894823" y="4519607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786743" y="4690141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3145238">
            <a:off x="2383263" y="4671170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19153990">
            <a:off x="3505453" y="4683266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21427401">
            <a:off x="3186344" y="5454547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630800">
            <a:off x="2727910" y="5446338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구름 74"/>
          <p:cNvSpPr/>
          <p:nvPr/>
        </p:nvSpPr>
        <p:spPr>
          <a:xfrm>
            <a:off x="974250" y="5702664"/>
            <a:ext cx="378941" cy="310569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헤롱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1335967" y="5901717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</a:p>
        </p:txBody>
      </p:sp>
      <p:sp>
        <p:nvSpPr>
          <p:cNvPr id="7" name="폭발 1 6"/>
          <p:cNvSpPr/>
          <p:nvPr/>
        </p:nvSpPr>
        <p:spPr>
          <a:xfrm>
            <a:off x="992547" y="5643688"/>
            <a:ext cx="593939" cy="396613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513538" y="3975286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6513538" y="6265181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6804680" y="5973749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80" name="직사각형 79"/>
          <p:cNvSpPr/>
          <p:nvPr/>
        </p:nvSpPr>
        <p:spPr>
          <a:xfrm>
            <a:off x="7092034" y="5657461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1" name="직사각형 80"/>
          <p:cNvSpPr/>
          <p:nvPr/>
        </p:nvSpPr>
        <p:spPr>
          <a:xfrm>
            <a:off x="7092034" y="528362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2" name="직사각형 81"/>
          <p:cNvSpPr/>
          <p:nvPr/>
        </p:nvSpPr>
        <p:spPr>
          <a:xfrm>
            <a:off x="7082704" y="4872299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3" name="직사각형 82"/>
          <p:cNvSpPr/>
          <p:nvPr/>
        </p:nvSpPr>
        <p:spPr>
          <a:xfrm>
            <a:off x="10183577" y="4872299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4" name="직사각형 83"/>
          <p:cNvSpPr/>
          <p:nvPr/>
        </p:nvSpPr>
        <p:spPr>
          <a:xfrm>
            <a:off x="10183577" y="5256585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5" name="직사각형 84"/>
          <p:cNvSpPr/>
          <p:nvPr/>
        </p:nvSpPr>
        <p:spPr>
          <a:xfrm>
            <a:off x="10183577" y="5640871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6" name="직사각형 85"/>
          <p:cNvSpPr/>
          <p:nvPr/>
        </p:nvSpPr>
        <p:spPr>
          <a:xfrm>
            <a:off x="10373299" y="5448728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7" name="직사각형 86"/>
          <p:cNvSpPr/>
          <p:nvPr/>
        </p:nvSpPr>
        <p:spPr>
          <a:xfrm>
            <a:off x="9356262" y="549933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8" name="직사각형 87"/>
          <p:cNvSpPr/>
          <p:nvPr/>
        </p:nvSpPr>
        <p:spPr>
          <a:xfrm>
            <a:off x="8104406" y="549207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89" name="직사각형 88"/>
          <p:cNvSpPr/>
          <p:nvPr/>
        </p:nvSpPr>
        <p:spPr>
          <a:xfrm>
            <a:off x="8749775" y="450541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0" name="직사각형 89"/>
          <p:cNvSpPr/>
          <p:nvPr/>
        </p:nvSpPr>
        <p:spPr>
          <a:xfrm>
            <a:off x="8749775" y="4181455"/>
            <a:ext cx="618932" cy="494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8857855" y="4601922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8749775" y="4772456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 rot="3145238">
            <a:off x="8346295" y="4753485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 rot="19153990">
            <a:off x="9468485" y="4765581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 rot="21427401">
            <a:off x="9149376" y="5536862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 rot="630800">
            <a:off x="8690942" y="5528653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7298999" y="5984032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2</a:t>
            </a:r>
          </a:p>
        </p:txBody>
      </p:sp>
      <p:cxnSp>
        <p:nvCxnSpPr>
          <p:cNvPr id="9" name="직선 화살표 연결선 8"/>
          <p:cNvCxnSpPr>
            <a:endCxn id="55" idx="0"/>
          </p:cNvCxnSpPr>
          <p:nvPr/>
        </p:nvCxnSpPr>
        <p:spPr>
          <a:xfrm>
            <a:off x="3050228" y="3407691"/>
            <a:ext cx="117515" cy="48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5" idx="3"/>
            <a:endCxn id="77" idx="1"/>
          </p:cNvCxnSpPr>
          <p:nvPr/>
        </p:nvCxnSpPr>
        <p:spPr>
          <a:xfrm>
            <a:off x="5784980" y="5091955"/>
            <a:ext cx="728558" cy="8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보스와의 전투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4980" y="1209085"/>
            <a:ext cx="5271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보스를 죽이면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선택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1. </a:t>
            </a:r>
            <a:r>
              <a:rPr lang="ko-KR" altLang="en-US" dirty="0" smtClean="0"/>
              <a:t>마을로 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보상을 얻기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던전</a:t>
            </a:r>
            <a:r>
              <a:rPr lang="ko-KR" altLang="en-US" dirty="0" smtClean="0"/>
              <a:t> 계속 탐험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보스를 많이 잡으면 잡을수록 보상이 </a:t>
            </a:r>
            <a:r>
              <a:rPr lang="en-US" altLang="ko-KR" dirty="0" smtClean="0"/>
              <a:t>%</a:t>
            </a:r>
            <a:r>
              <a:rPr lang="ko-KR" altLang="en-US" dirty="0" smtClean="0"/>
              <a:t>로 늘어남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32991" y="894787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32991" y="3184682"/>
            <a:ext cx="5215812" cy="162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852868" y="2898251"/>
            <a:ext cx="298579" cy="2811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39" name="직사각형 38"/>
          <p:cNvSpPr/>
          <p:nvPr/>
        </p:nvSpPr>
        <p:spPr>
          <a:xfrm>
            <a:off x="1011487" y="257696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0" name="직사각형 39"/>
          <p:cNvSpPr/>
          <p:nvPr/>
        </p:nvSpPr>
        <p:spPr>
          <a:xfrm>
            <a:off x="1011487" y="220312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1" name="직사각형 40"/>
          <p:cNvSpPr/>
          <p:nvPr/>
        </p:nvSpPr>
        <p:spPr>
          <a:xfrm>
            <a:off x="1002157" y="179180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2" name="직사각형 41"/>
          <p:cNvSpPr/>
          <p:nvPr/>
        </p:nvSpPr>
        <p:spPr>
          <a:xfrm>
            <a:off x="4103030" y="1791800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3" name="직사각형 42"/>
          <p:cNvSpPr/>
          <p:nvPr/>
        </p:nvSpPr>
        <p:spPr>
          <a:xfrm>
            <a:off x="4103030" y="2176086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4103030" y="2560372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5" name="직사각형 44"/>
          <p:cNvSpPr/>
          <p:nvPr/>
        </p:nvSpPr>
        <p:spPr>
          <a:xfrm>
            <a:off x="4292752" y="2368229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6" name="직사각형 45"/>
          <p:cNvSpPr/>
          <p:nvPr/>
        </p:nvSpPr>
        <p:spPr>
          <a:xfrm>
            <a:off x="3275715" y="2418834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7" name="직사각형 46"/>
          <p:cNvSpPr/>
          <p:nvPr/>
        </p:nvSpPr>
        <p:spPr>
          <a:xfrm>
            <a:off x="2023859" y="241157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8" name="직사각형 47"/>
          <p:cNvSpPr/>
          <p:nvPr/>
        </p:nvSpPr>
        <p:spPr>
          <a:xfrm>
            <a:off x="2669228" y="1424913"/>
            <a:ext cx="743338" cy="1275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913355" y="2393475"/>
            <a:ext cx="618932" cy="4944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337825" y="2048456"/>
            <a:ext cx="402771" cy="191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 rot="4716434">
            <a:off x="3688204" y="2375994"/>
            <a:ext cx="650034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7861672">
            <a:off x="3085876" y="2248012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19153990">
            <a:off x="4611511" y="2481057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5601619">
            <a:off x="3179261" y="2561993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6055754">
            <a:off x="2610395" y="2448154"/>
            <a:ext cx="285361" cy="711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구름 5"/>
          <p:cNvSpPr/>
          <p:nvPr/>
        </p:nvSpPr>
        <p:spPr>
          <a:xfrm>
            <a:off x="856735" y="2704480"/>
            <a:ext cx="378941" cy="310569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헤롱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8984" y="4835611"/>
            <a:ext cx="2893582" cy="15981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마을로</a:t>
            </a:r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4103030" y="4053296"/>
            <a:ext cx="2893582" cy="15981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던전</a:t>
            </a:r>
            <a:r>
              <a:rPr lang="ko-KR" altLang="en-US" dirty="0" smtClean="0"/>
              <a:t> 계속 탐험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37" idx="2"/>
            <a:endCxn id="8" idx="0"/>
          </p:cNvCxnSpPr>
          <p:nvPr/>
        </p:nvCxnSpPr>
        <p:spPr>
          <a:xfrm flipH="1">
            <a:off x="1965775" y="3347194"/>
            <a:ext cx="1075122" cy="148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7" idx="2"/>
            <a:endCxn id="119" idx="0"/>
          </p:cNvCxnSpPr>
          <p:nvPr/>
        </p:nvCxnSpPr>
        <p:spPr>
          <a:xfrm>
            <a:off x="3040897" y="3347194"/>
            <a:ext cx="2508924" cy="70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9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smtClean="0">
                <a:solidFill>
                  <a:srgbClr val="ED7D31"/>
                </a:solidFill>
              </a:rPr>
              <a:t>– </a:t>
            </a:r>
            <a:r>
              <a:rPr lang="ko-KR" altLang="en-US" sz="3200" b="1" smtClean="0">
                <a:solidFill>
                  <a:srgbClr val="ED7D31"/>
                </a:solidFill>
              </a:rPr>
              <a:t>마을 강화요소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4980" y="1209085"/>
            <a:ext cx="5271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마을에서는 플레이어의 능력을 강화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용병을 강화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특수 화폐 사용하여 플레이어의 </a:t>
            </a:r>
            <a:r>
              <a:rPr lang="ko-KR" altLang="en-US" dirty="0" err="1" smtClean="0"/>
              <a:t>능력치</a:t>
            </a:r>
            <a:r>
              <a:rPr lang="ko-KR" altLang="en-US" dirty="0" smtClean="0"/>
              <a:t> 강화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83049" y="983696"/>
            <a:ext cx="3025262" cy="873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마을</a:t>
            </a:r>
            <a:endParaRPr lang="en-US" altLang="ko-KR" dirty="0"/>
          </a:p>
        </p:txBody>
      </p:sp>
      <p:sp>
        <p:nvSpPr>
          <p:cNvPr id="31" name="직사각형 30"/>
          <p:cNvSpPr/>
          <p:nvPr/>
        </p:nvSpPr>
        <p:spPr>
          <a:xfrm>
            <a:off x="388314" y="3187317"/>
            <a:ext cx="3025262" cy="873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플레이어 공격력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크리티컬확률</a:t>
            </a:r>
            <a:r>
              <a:rPr lang="ko-KR" altLang="en-US" dirty="0" smtClean="0"/>
              <a:t> 등등 강화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골드 소모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9" name="직선 화살표 연결선 8"/>
          <p:cNvCxnSpPr>
            <a:stCxn id="30" idx="2"/>
            <a:endCxn id="31" idx="0"/>
          </p:cNvCxnSpPr>
          <p:nvPr/>
        </p:nvCxnSpPr>
        <p:spPr>
          <a:xfrm flipH="1">
            <a:off x="1900945" y="1856792"/>
            <a:ext cx="94735" cy="133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537163" y="3187317"/>
            <a:ext cx="3025262" cy="873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용병 강화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골드 소모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11" name="직선 화살표 연결선 10"/>
          <p:cNvCxnSpPr>
            <a:stCxn id="30" idx="2"/>
            <a:endCxn id="34" idx="0"/>
          </p:cNvCxnSpPr>
          <p:nvPr/>
        </p:nvCxnSpPr>
        <p:spPr>
          <a:xfrm>
            <a:off x="1995680" y="1856792"/>
            <a:ext cx="3054114" cy="133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908247" y="3187317"/>
            <a:ext cx="3025262" cy="873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무언가 </a:t>
            </a:r>
            <a:r>
              <a:rPr lang="en-US" altLang="ko-KR" dirty="0" smtClean="0"/>
              <a:t>SNG</a:t>
            </a:r>
            <a:r>
              <a:rPr lang="ko-KR" altLang="en-US" dirty="0" smtClean="0"/>
              <a:t>같은 요소</a:t>
            </a:r>
            <a:r>
              <a:rPr lang="en-US" altLang="ko-KR" dirty="0" smtClean="0"/>
              <a:t>?</a:t>
            </a:r>
          </a:p>
          <a:p>
            <a:pPr algn="ctr"/>
            <a:r>
              <a:rPr lang="ko-KR" altLang="en-US" dirty="0" smtClean="0"/>
              <a:t>자동으로 </a:t>
            </a:r>
            <a:r>
              <a:rPr lang="ko-KR" altLang="en-US" dirty="0" err="1" smtClean="0"/>
              <a:t>사냥보내기</a:t>
            </a:r>
            <a:r>
              <a:rPr lang="en-US" altLang="ko-KR" dirty="0" smtClean="0"/>
              <a:t>?</a:t>
            </a:r>
          </a:p>
          <a:p>
            <a:pPr algn="ctr"/>
            <a:r>
              <a:rPr lang="en-US" altLang="ko-KR" dirty="0" smtClean="0"/>
              <a:t>-&gt; </a:t>
            </a:r>
            <a:r>
              <a:rPr lang="ko-KR" altLang="en-US" dirty="0" smtClean="0"/>
              <a:t>골드 및 아이템 획득</a:t>
            </a:r>
            <a:endParaRPr lang="en-US" altLang="ko-KR" dirty="0"/>
          </a:p>
        </p:txBody>
      </p:sp>
      <p:cxnSp>
        <p:nvCxnSpPr>
          <p:cNvPr id="16" name="직선 화살표 연결선 15"/>
          <p:cNvCxnSpPr>
            <a:stCxn id="30" idx="2"/>
            <a:endCxn id="55" idx="0"/>
          </p:cNvCxnSpPr>
          <p:nvPr/>
        </p:nvCxnSpPr>
        <p:spPr>
          <a:xfrm>
            <a:off x="1995680" y="1856792"/>
            <a:ext cx="6425198" cy="133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88314" y="4442744"/>
            <a:ext cx="3025262" cy="873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플레이어 영구 강화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특수 화폐 사용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13" name="직선 화살표 연결선 12"/>
          <p:cNvCxnSpPr>
            <a:stCxn id="30" idx="2"/>
            <a:endCxn id="12" idx="0"/>
          </p:cNvCxnSpPr>
          <p:nvPr/>
        </p:nvCxnSpPr>
        <p:spPr>
          <a:xfrm flipH="1">
            <a:off x="1900945" y="1856792"/>
            <a:ext cx="94735" cy="258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37163" y="4442744"/>
            <a:ext cx="3025262" cy="873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용병 등급 강화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고용 칸수 증가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특수 화폐 사용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18" name="직선 화살표 연결선 17"/>
          <p:cNvCxnSpPr>
            <a:stCxn id="30" idx="2"/>
            <a:endCxn id="17" idx="0"/>
          </p:cNvCxnSpPr>
          <p:nvPr/>
        </p:nvCxnSpPr>
        <p:spPr>
          <a:xfrm>
            <a:off x="1995680" y="1856792"/>
            <a:ext cx="3054114" cy="258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4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용병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(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보류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)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853" y="807308"/>
            <a:ext cx="10643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용병은 플레이어가 </a:t>
            </a:r>
            <a:r>
              <a:rPr lang="ko-KR" altLang="en-US" dirty="0" err="1" smtClean="0"/>
              <a:t>소유하는게</a:t>
            </a:r>
            <a:r>
              <a:rPr lang="ko-KR" altLang="en-US" dirty="0" smtClean="0"/>
              <a:t> 아님</a:t>
            </a:r>
            <a:r>
              <a:rPr lang="en-US" altLang="ko-KR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모험을 떠날때</a:t>
            </a:r>
            <a:r>
              <a:rPr lang="en-US" altLang="ko-KR" smtClean="0"/>
              <a:t>, </a:t>
            </a:r>
            <a:r>
              <a:rPr lang="ko-KR" altLang="en-US" smtClean="0"/>
              <a:t>자신이 고용할 수 있는 최대 용병 수만큼 랜덤하게 뽑고 모험을 출발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7750" y="3344563"/>
            <a:ext cx="766119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용병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23317" y="3344562"/>
            <a:ext cx="766119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용병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08884" y="3344562"/>
            <a:ext cx="766119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용병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060354" y="3344562"/>
            <a:ext cx="766119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용병</a:t>
            </a:r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45922" y="3344561"/>
            <a:ext cx="766119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용병</a:t>
            </a:r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7708" y="2698230"/>
            <a:ext cx="1179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smtClean="0"/>
              <a:t>플레이어의 용병 고용 가능 횟수가 </a:t>
            </a:r>
            <a:r>
              <a:rPr lang="en-US" altLang="ko-KR" dirty="0" smtClean="0"/>
              <a:t>3</a:t>
            </a:r>
            <a:r>
              <a:rPr lang="ko-KR" altLang="en-US" smtClean="0"/>
              <a:t>칸이고</a:t>
            </a:r>
            <a:r>
              <a:rPr lang="en-US" altLang="ko-KR" dirty="0" smtClean="0"/>
              <a:t>, </a:t>
            </a:r>
            <a:r>
              <a:rPr lang="ko-KR" altLang="en-US" smtClean="0"/>
              <a:t>용병의 종류가 </a:t>
            </a:r>
            <a:r>
              <a:rPr lang="en-US" altLang="ko-KR" dirty="0" smtClean="0"/>
              <a:t>5</a:t>
            </a:r>
            <a:r>
              <a:rPr lang="ko-KR" altLang="en-US" smtClean="0"/>
              <a:t>종이 해제 되어있으면</a:t>
            </a:r>
            <a:r>
              <a:rPr lang="en-US" altLang="ko-KR" dirty="0" smtClean="0"/>
              <a:t>, 5</a:t>
            </a:r>
            <a:r>
              <a:rPr lang="ko-KR" altLang="en-US" smtClean="0"/>
              <a:t>종의 용병중 랜덤하게 </a:t>
            </a:r>
            <a:r>
              <a:rPr lang="en-US" altLang="ko-KR" dirty="0" smtClean="0"/>
              <a:t>3</a:t>
            </a:r>
            <a:r>
              <a:rPr lang="ko-KR" altLang="en-US" smtClean="0"/>
              <a:t>명을 데리고 감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1849" y="4135395"/>
            <a:ext cx="1145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smtClean="0"/>
              <a:t>용병의 강화는</a:t>
            </a:r>
            <a:r>
              <a:rPr lang="en-US" altLang="ko-KR" dirty="0" smtClean="0"/>
              <a:t>, </a:t>
            </a:r>
            <a:r>
              <a:rPr lang="ko-KR" altLang="en-US" smtClean="0"/>
              <a:t>용병이 고용되는 칸수를 강화하는 것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4224" y="4640651"/>
            <a:ext cx="1408673" cy="1430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빈자리 </a:t>
            </a:r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 smtClean="0"/>
              <a:t>LV 10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108884" y="4640651"/>
            <a:ext cx="1408673" cy="1430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빈자리 </a:t>
            </a:r>
            <a:r>
              <a:rPr lang="en-US" altLang="ko-KR" dirty="0" smtClean="0"/>
              <a:t>2</a:t>
            </a:r>
          </a:p>
          <a:p>
            <a:pPr algn="ctr"/>
            <a:r>
              <a:rPr lang="en-US" altLang="ko-KR" smtClean="0"/>
              <a:t>LV 5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826473" y="4640650"/>
            <a:ext cx="1408673" cy="1430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빈자리 </a:t>
            </a:r>
            <a:r>
              <a:rPr lang="en-US" altLang="ko-KR" smtClean="0"/>
              <a:t>3</a:t>
            </a:r>
          </a:p>
          <a:p>
            <a:pPr algn="ctr"/>
            <a:r>
              <a:rPr lang="en-US" altLang="ko-KR" dirty="0" smtClean="0"/>
              <a:t>LV 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07675" y="4876800"/>
            <a:ext cx="6252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smtClean="0"/>
              <a:t>이 상황이라면</a:t>
            </a:r>
            <a:r>
              <a:rPr lang="en-US" altLang="ko-KR" dirty="0" smtClean="0"/>
              <a:t>, </a:t>
            </a:r>
            <a:r>
              <a:rPr lang="ko-KR" altLang="en-US" smtClean="0"/>
              <a:t>같은 용병 </a:t>
            </a:r>
            <a:r>
              <a:rPr lang="en-US" altLang="ko-KR" dirty="0" smtClean="0"/>
              <a:t>1</a:t>
            </a:r>
            <a:r>
              <a:rPr lang="ko-KR" altLang="en-US" smtClean="0"/>
              <a:t>이 고용되도</a:t>
            </a:r>
            <a:r>
              <a:rPr lang="en-US" altLang="ko-KR" dirty="0" smtClean="0"/>
              <a:t>, </a:t>
            </a:r>
            <a:r>
              <a:rPr lang="ko-KR" altLang="en-US" smtClean="0"/>
              <a:t>해당 용병이 자리 </a:t>
            </a:r>
            <a:r>
              <a:rPr lang="en-US" altLang="ko-KR" dirty="0" smtClean="0"/>
              <a:t>1</a:t>
            </a:r>
            <a:r>
              <a:rPr lang="ko-KR" altLang="en-US" smtClean="0"/>
              <a:t>에 부여되는지</a:t>
            </a:r>
            <a:r>
              <a:rPr lang="en-US" altLang="ko-KR" dirty="0" smtClean="0"/>
              <a:t>, 2</a:t>
            </a:r>
            <a:r>
              <a:rPr lang="ko-KR" altLang="en-US" smtClean="0"/>
              <a:t>에 부여되는지에 따라 능력치가 달라짐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3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631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목차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281" y="856735"/>
            <a:ext cx="496741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게임의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게임 플레이 시나리오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3.1 </a:t>
            </a:r>
            <a:r>
              <a:rPr lang="ko-KR" altLang="en-US" sz="1600" dirty="0" smtClean="0"/>
              <a:t>일반적인 플레이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3.2 </a:t>
            </a:r>
            <a:r>
              <a:rPr lang="ko-KR" altLang="en-US" sz="1600" dirty="0" smtClean="0"/>
              <a:t>환생이라는 시나리오</a:t>
            </a:r>
            <a:endParaRPr lang="en-US" altLang="ko-KR" sz="1600" dirty="0" smtClean="0"/>
          </a:p>
          <a:p>
            <a:r>
              <a:rPr lang="en-US" altLang="ko-KR" sz="1600" dirty="0" smtClean="0"/>
              <a:t>     3.2 </a:t>
            </a:r>
            <a:r>
              <a:rPr lang="ko-KR" altLang="en-US" sz="1600" dirty="0" smtClean="0"/>
              <a:t>모험의 흐름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3.3 </a:t>
            </a:r>
            <a:r>
              <a:rPr lang="ko-KR" altLang="en-US" sz="1600" dirty="0" smtClean="0"/>
              <a:t>전투 방식 설명</a:t>
            </a:r>
            <a:endParaRPr lang="en-US" altLang="ko-KR" sz="1600" dirty="0" smtClean="0"/>
          </a:p>
          <a:p>
            <a:r>
              <a:rPr lang="en-US" altLang="ko-KR" sz="1600" dirty="0" smtClean="0"/>
              <a:t>     3.4 </a:t>
            </a:r>
            <a:r>
              <a:rPr lang="ko-KR" altLang="en-US" sz="1600" dirty="0" smtClean="0"/>
              <a:t>마을에서의 흐름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6956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용병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(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보류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)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853" y="807308"/>
            <a:ext cx="10643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용병은 무기가 달라지고</a:t>
            </a:r>
            <a:r>
              <a:rPr lang="en-US" altLang="ko-KR" dirty="0" smtClean="0"/>
              <a:t>, </a:t>
            </a:r>
            <a:r>
              <a:rPr lang="ko-KR" altLang="en-US" smtClean="0"/>
              <a:t>그에 따라 효과도 달라지게 제작할 예정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공격 스타일은 전사</a:t>
            </a:r>
            <a:r>
              <a:rPr lang="en-US" altLang="ko-KR" dirty="0" smtClean="0"/>
              <a:t>, </a:t>
            </a:r>
            <a:r>
              <a:rPr lang="ko-KR" altLang="en-US" smtClean="0"/>
              <a:t>궁수</a:t>
            </a:r>
            <a:r>
              <a:rPr lang="en-US" altLang="ko-KR" dirty="0" smtClean="0"/>
              <a:t>, </a:t>
            </a:r>
            <a:r>
              <a:rPr lang="ko-KR" altLang="en-US" smtClean="0"/>
              <a:t>마법사 이 </a:t>
            </a:r>
            <a:r>
              <a:rPr lang="en-US" altLang="ko-KR" dirty="0" smtClean="0"/>
              <a:t>3</a:t>
            </a:r>
            <a:r>
              <a:rPr lang="ko-KR" altLang="en-US" smtClean="0"/>
              <a:t>가지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용병의 잠금 해제는</a:t>
            </a:r>
            <a:r>
              <a:rPr lang="en-US" altLang="ko-KR" dirty="0" smtClean="0"/>
              <a:t>, </a:t>
            </a:r>
            <a:r>
              <a:rPr lang="ko-KR" altLang="en-US" smtClean="0"/>
              <a:t>특정 몬스터를 잡는 미션</a:t>
            </a:r>
            <a:r>
              <a:rPr lang="en-US" altLang="ko-KR" dirty="0" smtClean="0"/>
              <a:t>(X</a:t>
            </a:r>
            <a:r>
              <a:rPr lang="ko-KR" altLang="en-US" smtClean="0"/>
              <a:t>회 잡기</a:t>
            </a:r>
            <a:r>
              <a:rPr lang="en-US" altLang="ko-KR" dirty="0" smtClean="0"/>
              <a:t>) </a:t>
            </a:r>
            <a:r>
              <a:rPr lang="ko-KR" altLang="en-US" smtClean="0"/>
              <a:t>혹은 어느 모험지역까지 탐험 완료하기</a:t>
            </a:r>
            <a:r>
              <a:rPr lang="en-US" altLang="ko-KR" dirty="0" smtClean="0"/>
              <a:t>, </a:t>
            </a:r>
            <a:r>
              <a:rPr lang="ko-KR" altLang="en-US" smtClean="0"/>
              <a:t>혹은 특수 화폐를 사용하여 획득함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11" y="292387"/>
            <a:ext cx="5586903" cy="5586903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rgbClr val="ED7D31"/>
                </a:solidFill>
              </a:rPr>
              <a:t>게임의 </a:t>
            </a:r>
            <a:r>
              <a:rPr lang="ko-KR" altLang="en-US" sz="3200" b="1" dirty="0" err="1" smtClean="0">
                <a:solidFill>
                  <a:srgbClr val="ED7D31"/>
                </a:solidFill>
              </a:rPr>
              <a:t>컨셉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57" y="4276296"/>
            <a:ext cx="2265271" cy="142237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721483" y="2610811"/>
            <a:ext cx="235365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3800" b="1" i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VS</a:t>
            </a:r>
            <a:endParaRPr lang="en-US" altLang="ko-KR" sz="13800" b="1" i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6156" y="5514009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ED7D31"/>
                </a:solidFill>
              </a:rPr>
              <a:t>플레이어</a:t>
            </a:r>
            <a:endParaRPr lang="ko-KR" altLang="en-US" dirty="0">
              <a:solidFill>
                <a:srgbClr val="ED7D3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2457" y="5879290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ED7D31"/>
                </a:solidFill>
              </a:rPr>
              <a:t>거인</a:t>
            </a:r>
            <a:endParaRPr lang="ko-KR" alt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1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77" y="2591576"/>
            <a:ext cx="7152080" cy="4005165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rgbClr val="ED7D31"/>
                </a:solidFill>
              </a:rPr>
              <a:t>게임의 </a:t>
            </a:r>
            <a:r>
              <a:rPr lang="ko-KR" altLang="en-US" sz="3200" b="1" dirty="0" err="1" smtClean="0">
                <a:solidFill>
                  <a:srgbClr val="ED7D31"/>
                </a:solidFill>
              </a:rPr>
              <a:t>컨셉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281" y="1080670"/>
            <a:ext cx="9200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/>
              <a:t>작은 플레이어의 영웅이 거대한 </a:t>
            </a:r>
            <a:r>
              <a:rPr lang="ko-KR" altLang="en-US" sz="1600" dirty="0" err="1" smtClean="0"/>
              <a:t>몬스터를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헌팅하는</a:t>
            </a:r>
            <a:r>
              <a:rPr lang="ko-KR" altLang="en-US" sz="1600" dirty="0" smtClean="0"/>
              <a:t> 게임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완다와</a:t>
            </a:r>
            <a:r>
              <a:rPr lang="ko-KR" altLang="en-US" sz="1600" dirty="0" smtClean="0"/>
              <a:t> 거상을 떠올리면 될듯하다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하지만 그렇게 압도적으로 큰 거인은 아니고 플레이어의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배정도 높이에 해당하는 </a:t>
            </a:r>
            <a:r>
              <a:rPr lang="ko-KR" altLang="en-US" sz="1600" dirty="0" err="1" smtClean="0"/>
              <a:t>몬스터를</a:t>
            </a:r>
            <a:r>
              <a:rPr lang="ko-KR" altLang="en-US" sz="1600" dirty="0" smtClean="0"/>
              <a:t> 사냥</a:t>
            </a:r>
            <a:r>
              <a:rPr lang="en-US" altLang="ko-KR" sz="1600" dirty="0" smtClean="0"/>
              <a:t>)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그래픽은 아래의 게임을 </a:t>
            </a:r>
            <a:r>
              <a:rPr lang="en-US" altLang="ko-KR" sz="1600" dirty="0" smtClean="0"/>
              <a:t>2D</a:t>
            </a:r>
            <a:r>
              <a:rPr lang="ko-KR" altLang="en-US" sz="1600" dirty="0" smtClean="0"/>
              <a:t>로 표현한다고 생각하면 됨</a:t>
            </a:r>
            <a:r>
              <a:rPr lang="en-US" altLang="ko-KR" sz="1600" dirty="0" smtClean="0"/>
              <a:t>. (</a:t>
            </a:r>
            <a:r>
              <a:rPr lang="ko-KR" altLang="en-US" sz="1600" dirty="0" err="1" smtClean="0"/>
              <a:t>메이플</a:t>
            </a:r>
            <a:r>
              <a:rPr lang="ko-KR" altLang="en-US" sz="1600" dirty="0" smtClean="0"/>
              <a:t> 스토리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혹은 </a:t>
            </a:r>
            <a:r>
              <a:rPr lang="ko-KR" altLang="en-US" sz="1600" dirty="0" err="1" smtClean="0"/>
              <a:t>플랫포머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" y="2477025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 </a:t>
            </a:r>
            <a:r>
              <a:rPr lang="ko-KR" altLang="en-US" sz="3200" b="1" dirty="0" err="1" smtClean="0">
                <a:solidFill>
                  <a:srgbClr val="ED7D31"/>
                </a:solidFill>
              </a:rPr>
              <a:t>컨셉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290" y="839755"/>
            <a:ext cx="105529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게임의 핵심 재미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보스한테 매달려서 특수 부위들을 파괴하는 파괴 시스템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다른 플레이어들과 보스를 협동하여 잡는 협동 시스템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자신이 고용한 용병과 같이 보스를 사냥하는 용병 시스템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체력이 없는 대신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보스는 플레이어가 다가와서 </a:t>
            </a:r>
            <a:r>
              <a:rPr lang="ko-KR" altLang="en-US" dirty="0" err="1" smtClean="0"/>
              <a:t>딜링하는</a:t>
            </a:r>
            <a:r>
              <a:rPr lang="ko-KR" altLang="en-US" dirty="0" smtClean="0"/>
              <a:t> 것을 주로 방해하는 동작들을 많이 실행함으로써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못하는 경우는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시간이 오래 걸릴 뿐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스턴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멀리 날리기 등등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올라타는 것 방해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지형지물을 잘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보스에 최대한 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많이 올라 </a:t>
            </a:r>
            <a:r>
              <a:rPr lang="ko-KR" altLang="en-US" dirty="0" err="1" smtClean="0"/>
              <a:t>부파를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빨리하는</a:t>
            </a:r>
            <a:r>
              <a:rPr lang="ko-KR" altLang="en-US" dirty="0" smtClean="0"/>
              <a:t> 것이 빠른 </a:t>
            </a:r>
            <a:r>
              <a:rPr lang="ko-KR" altLang="en-US" dirty="0" err="1" smtClean="0"/>
              <a:t>클리어의</a:t>
            </a:r>
            <a:r>
              <a:rPr lang="ko-KR" altLang="en-US" dirty="0" smtClean="0"/>
              <a:t> 지름길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806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일반적인 플레이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0588" y="1399593"/>
            <a:ext cx="1978090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게임 접속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34381" y="1399593"/>
            <a:ext cx="2759930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마을에서 시작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025431" y="776570"/>
            <a:ext cx="5835921" cy="14306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자신에게 알맞은 모험지역 선택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체력을 표시 </a:t>
            </a:r>
            <a:r>
              <a:rPr lang="en-US" altLang="ko-KR" dirty="0" smtClean="0"/>
              <a:t>XXX~XXX </a:t>
            </a:r>
          </a:p>
          <a:p>
            <a:pPr algn="ctr"/>
            <a:r>
              <a:rPr lang="ko-KR" altLang="en-US" dirty="0" smtClean="0"/>
              <a:t>플레이어는 자신의 공격력을 고려하여 입장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270588" y="2429071"/>
            <a:ext cx="3717872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자동으로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용병이 </a:t>
            </a:r>
            <a:r>
              <a:rPr lang="ko-KR" altLang="en-US" dirty="0" smtClean="0"/>
              <a:t>고용됨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보류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696409" y="2429071"/>
            <a:ext cx="3717872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던전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70588" y="3374573"/>
            <a:ext cx="3717872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보스 만나면 사냥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보물창고 들르기 등등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696409" y="3374573"/>
            <a:ext cx="5016758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탐험을 끝내면 현재까지 잡은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합산하여 보상 지급</a:t>
            </a:r>
            <a:r>
              <a:rPr lang="en-US" altLang="ko-KR" dirty="0" smtClean="0"/>
              <a:t>(</a:t>
            </a:r>
            <a:r>
              <a:rPr lang="ko-KR" altLang="en-US" dirty="0" smtClean="0"/>
              <a:t>골드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0588" y="4444484"/>
            <a:ext cx="2220685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마을로 이동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034381" y="4320075"/>
            <a:ext cx="2461350" cy="9455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골드 소모 </a:t>
            </a:r>
            <a:r>
              <a:rPr lang="en-US" altLang="ko-KR" dirty="0" smtClean="0"/>
              <a:t>-&gt;</a:t>
            </a:r>
          </a:p>
          <a:p>
            <a:pPr algn="ctr"/>
            <a:r>
              <a:rPr lang="ko-KR" altLang="en-US" dirty="0" smtClean="0"/>
              <a:t>플레이어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용병 강화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7" idx="3"/>
            <a:endCxn id="12" idx="1"/>
          </p:cNvCxnSpPr>
          <p:nvPr/>
        </p:nvCxnSpPr>
        <p:spPr>
          <a:xfrm>
            <a:off x="2248678" y="1707503"/>
            <a:ext cx="785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  <a:endCxn id="14" idx="1"/>
          </p:cNvCxnSpPr>
          <p:nvPr/>
        </p:nvCxnSpPr>
        <p:spPr>
          <a:xfrm flipV="1">
            <a:off x="5794311" y="1491889"/>
            <a:ext cx="231120" cy="21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15" idx="0"/>
          </p:cNvCxnSpPr>
          <p:nvPr/>
        </p:nvCxnSpPr>
        <p:spPr>
          <a:xfrm rot="5400000">
            <a:off x="5425527" y="-1088795"/>
            <a:ext cx="221863" cy="6813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5" idx="3"/>
            <a:endCxn id="16" idx="1"/>
          </p:cNvCxnSpPr>
          <p:nvPr/>
        </p:nvCxnSpPr>
        <p:spPr>
          <a:xfrm>
            <a:off x="3988460" y="2736981"/>
            <a:ext cx="70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6" idx="3"/>
            <a:endCxn id="17" idx="0"/>
          </p:cNvCxnSpPr>
          <p:nvPr/>
        </p:nvCxnSpPr>
        <p:spPr>
          <a:xfrm flipH="1">
            <a:off x="2129524" y="2736981"/>
            <a:ext cx="6284757" cy="637592"/>
          </a:xfrm>
          <a:prstGeom prst="bentConnector4">
            <a:avLst>
              <a:gd name="adj1" fmla="val -3637"/>
              <a:gd name="adj2" fmla="val 74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7" idx="3"/>
            <a:endCxn id="18" idx="1"/>
          </p:cNvCxnSpPr>
          <p:nvPr/>
        </p:nvCxnSpPr>
        <p:spPr>
          <a:xfrm>
            <a:off x="3988460" y="3682483"/>
            <a:ext cx="70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8" idx="3"/>
            <a:endCxn id="19" idx="0"/>
          </p:cNvCxnSpPr>
          <p:nvPr/>
        </p:nvCxnSpPr>
        <p:spPr>
          <a:xfrm flipH="1">
            <a:off x="1380931" y="3682483"/>
            <a:ext cx="8332236" cy="762001"/>
          </a:xfrm>
          <a:prstGeom prst="bentConnector4">
            <a:avLst>
              <a:gd name="adj1" fmla="val -2744"/>
              <a:gd name="adj2" fmla="val 70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9" idx="3"/>
            <a:endCxn id="20" idx="1"/>
          </p:cNvCxnSpPr>
          <p:nvPr/>
        </p:nvCxnSpPr>
        <p:spPr>
          <a:xfrm>
            <a:off x="2491273" y="4752394"/>
            <a:ext cx="543108" cy="40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0" idx="3"/>
            <a:endCxn id="14" idx="3"/>
          </p:cNvCxnSpPr>
          <p:nvPr/>
        </p:nvCxnSpPr>
        <p:spPr>
          <a:xfrm flipV="1">
            <a:off x="5495731" y="1491889"/>
            <a:ext cx="6365621" cy="3300937"/>
          </a:xfrm>
          <a:prstGeom prst="bentConnector3">
            <a:avLst>
              <a:gd name="adj1" fmla="val 103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환생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  (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보류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?)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0588" y="1399593"/>
            <a:ext cx="1978090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게임 접속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34381" y="1399593"/>
            <a:ext cx="2759930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마을에서 시작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025431" y="776570"/>
            <a:ext cx="5835921" cy="14306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자신에게 알맞은 모험지역 선택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체력을 표시 </a:t>
            </a:r>
            <a:r>
              <a:rPr lang="en-US" altLang="ko-KR" dirty="0" smtClean="0"/>
              <a:t>XXX~XXX </a:t>
            </a:r>
          </a:p>
          <a:p>
            <a:pPr algn="ctr"/>
            <a:r>
              <a:rPr lang="ko-KR" altLang="en-US" dirty="0" smtClean="0"/>
              <a:t>플레이어는 자신의 공격력을 고려하여 입장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270588" y="2429071"/>
            <a:ext cx="3717872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자동으로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용병이 </a:t>
            </a:r>
            <a:r>
              <a:rPr lang="ko-KR" altLang="en-US" dirty="0" smtClean="0"/>
              <a:t>고용됨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보류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696409" y="2429071"/>
            <a:ext cx="3717872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던전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70588" y="3374573"/>
            <a:ext cx="3717872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보스 만나면 사냥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보물창고 들르기 등등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696409" y="3374573"/>
            <a:ext cx="5016758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탐험을 끝내면 현재까지 잡은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합산하여 보상 지급</a:t>
            </a:r>
            <a:r>
              <a:rPr lang="en-US" altLang="ko-KR" dirty="0" smtClean="0"/>
              <a:t>(</a:t>
            </a:r>
            <a:r>
              <a:rPr lang="ko-KR" altLang="en-US" dirty="0" smtClean="0"/>
              <a:t>골드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0588" y="4444484"/>
            <a:ext cx="2220685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마을로 이동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034381" y="4320075"/>
            <a:ext cx="2461350" cy="9455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골드 소모 </a:t>
            </a:r>
            <a:r>
              <a:rPr lang="en-US" altLang="ko-KR" dirty="0" smtClean="0"/>
              <a:t>-&gt;</a:t>
            </a:r>
          </a:p>
          <a:p>
            <a:pPr algn="ctr"/>
            <a:r>
              <a:rPr lang="ko-KR" altLang="en-US" dirty="0" smtClean="0"/>
              <a:t>플레이어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용병 강화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7" idx="3"/>
            <a:endCxn id="12" idx="1"/>
          </p:cNvCxnSpPr>
          <p:nvPr/>
        </p:nvCxnSpPr>
        <p:spPr>
          <a:xfrm>
            <a:off x="2248678" y="1707503"/>
            <a:ext cx="785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  <a:endCxn id="14" idx="1"/>
          </p:cNvCxnSpPr>
          <p:nvPr/>
        </p:nvCxnSpPr>
        <p:spPr>
          <a:xfrm flipV="1">
            <a:off x="5794311" y="1491889"/>
            <a:ext cx="231120" cy="21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15" idx="0"/>
          </p:cNvCxnSpPr>
          <p:nvPr/>
        </p:nvCxnSpPr>
        <p:spPr>
          <a:xfrm rot="5400000">
            <a:off x="5425527" y="-1088795"/>
            <a:ext cx="221863" cy="6813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5" idx="3"/>
            <a:endCxn id="16" idx="1"/>
          </p:cNvCxnSpPr>
          <p:nvPr/>
        </p:nvCxnSpPr>
        <p:spPr>
          <a:xfrm>
            <a:off x="3988460" y="2736981"/>
            <a:ext cx="70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6" idx="3"/>
            <a:endCxn id="17" idx="0"/>
          </p:cNvCxnSpPr>
          <p:nvPr/>
        </p:nvCxnSpPr>
        <p:spPr>
          <a:xfrm flipH="1">
            <a:off x="2129524" y="2736981"/>
            <a:ext cx="6284757" cy="637592"/>
          </a:xfrm>
          <a:prstGeom prst="bentConnector4">
            <a:avLst>
              <a:gd name="adj1" fmla="val -3637"/>
              <a:gd name="adj2" fmla="val 74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7" idx="3"/>
            <a:endCxn id="18" idx="1"/>
          </p:cNvCxnSpPr>
          <p:nvPr/>
        </p:nvCxnSpPr>
        <p:spPr>
          <a:xfrm>
            <a:off x="3988460" y="3682483"/>
            <a:ext cx="70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8" idx="3"/>
            <a:endCxn id="19" idx="0"/>
          </p:cNvCxnSpPr>
          <p:nvPr/>
        </p:nvCxnSpPr>
        <p:spPr>
          <a:xfrm flipH="1">
            <a:off x="1380931" y="3682483"/>
            <a:ext cx="8332236" cy="762001"/>
          </a:xfrm>
          <a:prstGeom prst="bentConnector4">
            <a:avLst>
              <a:gd name="adj1" fmla="val -2744"/>
              <a:gd name="adj2" fmla="val 70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9" idx="3"/>
            <a:endCxn id="20" idx="1"/>
          </p:cNvCxnSpPr>
          <p:nvPr/>
        </p:nvCxnSpPr>
        <p:spPr>
          <a:xfrm>
            <a:off x="2491273" y="4752394"/>
            <a:ext cx="543108" cy="40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0" idx="3"/>
            <a:endCxn id="14" idx="3"/>
          </p:cNvCxnSpPr>
          <p:nvPr/>
        </p:nvCxnSpPr>
        <p:spPr>
          <a:xfrm flipV="1">
            <a:off x="5495731" y="1491889"/>
            <a:ext cx="6365621" cy="3300937"/>
          </a:xfrm>
          <a:prstGeom prst="bentConnector3">
            <a:avLst>
              <a:gd name="adj1" fmla="val 103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꺾인 연결선 3"/>
          <p:cNvCxnSpPr>
            <a:stCxn id="19" idx="2"/>
            <a:endCxn id="24" idx="1"/>
          </p:cNvCxnSpPr>
          <p:nvPr/>
        </p:nvCxnSpPr>
        <p:spPr>
          <a:xfrm rot="16200000" flipH="1">
            <a:off x="941320" y="5499914"/>
            <a:ext cx="1150774" cy="2715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652484" y="5903168"/>
            <a:ext cx="2220685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플레이어 및 용병 강화 수치 초기화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426115" y="5903168"/>
            <a:ext cx="2220685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특수 재화 획득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097780" y="5738328"/>
            <a:ext cx="2410114" cy="780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특별한 아이템 구매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주로 공격력 </a:t>
            </a:r>
            <a:r>
              <a:rPr lang="en-US" altLang="ko-KR" dirty="0" smtClean="0"/>
              <a:t>+100%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3" name="꺾인 연결선 32"/>
          <p:cNvCxnSpPr>
            <a:stCxn id="24" idx="3"/>
            <a:endCxn id="29" idx="1"/>
          </p:cNvCxnSpPr>
          <p:nvPr/>
        </p:nvCxnSpPr>
        <p:spPr>
          <a:xfrm>
            <a:off x="3873169" y="6211078"/>
            <a:ext cx="5529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9" idx="3"/>
            <a:endCxn id="31" idx="1"/>
          </p:cNvCxnSpPr>
          <p:nvPr/>
        </p:nvCxnSpPr>
        <p:spPr>
          <a:xfrm flipV="1">
            <a:off x="6646800" y="6128658"/>
            <a:ext cx="450980" cy="82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1" idx="0"/>
            <a:endCxn id="12" idx="2"/>
          </p:cNvCxnSpPr>
          <p:nvPr/>
        </p:nvCxnSpPr>
        <p:spPr>
          <a:xfrm rot="16200000" flipV="1">
            <a:off x="4497135" y="1932625"/>
            <a:ext cx="3722915" cy="38884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281" y="849086"/>
            <a:ext cx="11859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플레이어는 기본적으로 한 </a:t>
            </a:r>
            <a:r>
              <a:rPr lang="ko-KR" altLang="en-US" dirty="0" err="1" smtClean="0"/>
              <a:t>회차에서</a:t>
            </a:r>
            <a:r>
              <a:rPr lang="ko-KR" altLang="en-US" dirty="0" smtClean="0"/>
              <a:t> 골드를 얻어서 플레이어</a:t>
            </a:r>
            <a:r>
              <a:rPr lang="en-US" altLang="ko-KR" dirty="0" smtClean="0"/>
              <a:t>/</a:t>
            </a:r>
            <a:r>
              <a:rPr lang="ko-KR" altLang="en-US" dirty="0" smtClean="0"/>
              <a:t>용병을 강화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환생을 통해 더욱 강력한 능력을 얻어 이전 </a:t>
            </a:r>
            <a:r>
              <a:rPr lang="ko-KR" altLang="en-US" dirty="0" err="1" smtClean="0"/>
              <a:t>회차에서는</a:t>
            </a:r>
            <a:r>
              <a:rPr lang="ko-KR" altLang="en-US" dirty="0" smtClean="0"/>
              <a:t> 사냥하지 못했던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사냥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위의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구조를 통해 끊임없는 </a:t>
            </a:r>
            <a:r>
              <a:rPr lang="ko-KR" altLang="en-US" dirty="0" err="1" smtClean="0"/>
              <a:t>컨텐츠를</a:t>
            </a:r>
            <a:r>
              <a:rPr lang="ko-KR" altLang="en-US" dirty="0" smtClean="0"/>
              <a:t>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리더보드를 적용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플레이어간에 경쟁심을 유도한다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반복적인 </a:t>
            </a:r>
            <a:r>
              <a:rPr lang="ko-KR" altLang="en-US" dirty="0" err="1" smtClean="0"/>
              <a:t>컨텐츠이지만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유저끼리 서로의 목표를 잡아줌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상대적으로 </a:t>
            </a:r>
            <a:r>
              <a:rPr lang="ko-KR" altLang="en-US" dirty="0" err="1" smtClean="0"/>
              <a:t>컨텐츠의</a:t>
            </a:r>
            <a:r>
              <a:rPr lang="ko-KR" altLang="en-US" dirty="0" smtClean="0"/>
              <a:t> 생명시간이 늘어남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6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601364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1009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ED7D31"/>
                </a:solidFill>
              </a:rPr>
              <a:t>게임의 플레이 시나리오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– </a:t>
            </a:r>
            <a:r>
              <a:rPr lang="ko-KR" altLang="en-US" sz="3200" b="1" dirty="0" smtClean="0">
                <a:solidFill>
                  <a:srgbClr val="ED7D31"/>
                </a:solidFill>
              </a:rPr>
              <a:t>전투 </a:t>
            </a:r>
            <a:r>
              <a:rPr lang="en-US" altLang="ko-KR" sz="3200" b="1" dirty="0" smtClean="0">
                <a:solidFill>
                  <a:srgbClr val="ED7D31"/>
                </a:solidFill>
              </a:rPr>
              <a:t>-</a:t>
            </a:r>
            <a:endParaRPr lang="ko-KR" altLang="en-US" sz="3200" b="1" dirty="0">
              <a:solidFill>
                <a:srgbClr val="ED7D3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0588" y="1399593"/>
            <a:ext cx="1978090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게임 접속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34381" y="1399593"/>
            <a:ext cx="2759930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마을에서 시작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025431" y="776570"/>
            <a:ext cx="5835921" cy="14306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자신에게 알맞은 모험지역 선택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체력을 표시 </a:t>
            </a:r>
            <a:r>
              <a:rPr lang="en-US" altLang="ko-KR" dirty="0" smtClean="0"/>
              <a:t>XXX~XXX </a:t>
            </a:r>
          </a:p>
          <a:p>
            <a:pPr algn="ctr"/>
            <a:r>
              <a:rPr lang="ko-KR" altLang="en-US" dirty="0" smtClean="0"/>
              <a:t>플레이어는 자신의 공격력을 고려하여 입장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21" name="직선 화살표 연결선 20"/>
          <p:cNvCxnSpPr>
            <a:stCxn id="7" idx="3"/>
            <a:endCxn id="12" idx="1"/>
          </p:cNvCxnSpPr>
          <p:nvPr/>
        </p:nvCxnSpPr>
        <p:spPr>
          <a:xfrm>
            <a:off x="2248678" y="1707503"/>
            <a:ext cx="785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  <a:endCxn id="14" idx="1"/>
          </p:cNvCxnSpPr>
          <p:nvPr/>
        </p:nvCxnSpPr>
        <p:spPr>
          <a:xfrm flipV="1">
            <a:off x="5794311" y="1491889"/>
            <a:ext cx="231120" cy="21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0618" y="3194570"/>
            <a:ext cx="1159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요부분부터</a:t>
            </a:r>
            <a:r>
              <a:rPr lang="ko-KR" altLang="en-US" dirty="0" smtClean="0"/>
              <a:t> 모험의 시작이라고 볼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588" y="3775004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0588" y="5738327"/>
            <a:ext cx="5215812" cy="434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46449" y="4889244"/>
            <a:ext cx="793102" cy="8490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플레이어</a:t>
            </a:r>
            <a:endParaRPr lang="ko-KR" altLang="en-US" sz="1050" dirty="0"/>
          </a:p>
        </p:txBody>
      </p:sp>
      <p:sp>
        <p:nvSpPr>
          <p:cNvPr id="10" name="오른쪽 화살표 9"/>
          <p:cNvSpPr/>
          <p:nvPr/>
        </p:nvSpPr>
        <p:spPr>
          <a:xfrm>
            <a:off x="5598367" y="4702629"/>
            <a:ext cx="427064" cy="34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26629" y="3775004"/>
            <a:ext cx="5234474" cy="239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226629" y="5738327"/>
            <a:ext cx="5215812" cy="434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땅</a:t>
            </a:r>
            <a:endParaRPr lang="ko-KR" altLang="en-US" dirty="0"/>
          </a:p>
        </p:txBody>
      </p:sp>
      <p:sp>
        <p:nvSpPr>
          <p:cNvPr id="11" name="해 10"/>
          <p:cNvSpPr/>
          <p:nvPr/>
        </p:nvSpPr>
        <p:spPr>
          <a:xfrm>
            <a:off x="3885610" y="4264089"/>
            <a:ext cx="1511559" cy="1474237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다음 모험 지역으로 가는 포탈</a:t>
            </a:r>
            <a:endParaRPr lang="ko-KR" altLang="en-US" sz="900" dirty="0"/>
          </a:p>
        </p:txBody>
      </p:sp>
      <p:sp>
        <p:nvSpPr>
          <p:cNvPr id="45" name="해 44"/>
          <p:cNvSpPr/>
          <p:nvPr/>
        </p:nvSpPr>
        <p:spPr>
          <a:xfrm>
            <a:off x="9958875" y="4264089"/>
            <a:ext cx="1511559" cy="1474237"/>
          </a:xfrm>
          <a:prstGeom prst="su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다음 모험 지역으로 가는 포탈</a:t>
            </a:r>
            <a:endParaRPr lang="ko-KR" altLang="en-US" sz="900" dirty="0"/>
          </a:p>
        </p:txBody>
      </p:sp>
      <p:sp>
        <p:nvSpPr>
          <p:cNvPr id="41" name="타원 40"/>
          <p:cNvSpPr/>
          <p:nvPr/>
        </p:nvSpPr>
        <p:spPr>
          <a:xfrm>
            <a:off x="9921552" y="4863968"/>
            <a:ext cx="793102" cy="8490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플레이어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8509518" y="6298163"/>
            <a:ext cx="268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지역으로 이동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47164" y="6298163"/>
            <a:ext cx="491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플레이어는 임의의 모험 지역에 생성됨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70588" y="2429071"/>
            <a:ext cx="3717872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자동으로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용병이 고용됨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696409" y="2429071"/>
            <a:ext cx="3717872" cy="615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던전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cxnSp>
        <p:nvCxnSpPr>
          <p:cNvPr id="25" name="꺾인 연결선 24"/>
          <p:cNvCxnSpPr>
            <a:endCxn id="22" idx="0"/>
          </p:cNvCxnSpPr>
          <p:nvPr/>
        </p:nvCxnSpPr>
        <p:spPr>
          <a:xfrm rot="5400000">
            <a:off x="5425527" y="-1088795"/>
            <a:ext cx="221863" cy="6813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2" idx="3"/>
            <a:endCxn id="24" idx="1"/>
          </p:cNvCxnSpPr>
          <p:nvPr/>
        </p:nvCxnSpPr>
        <p:spPr>
          <a:xfrm>
            <a:off x="3988460" y="2736981"/>
            <a:ext cx="70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951</Words>
  <Application>Microsoft Office PowerPoint</Application>
  <PresentationFormat>와이드스크린</PresentationFormat>
  <Paragraphs>214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todd032@naver.com</dc:creator>
  <cp:lastModifiedBy>todd032@naver.com</cp:lastModifiedBy>
  <cp:revision>113</cp:revision>
  <dcterms:created xsi:type="dcterms:W3CDTF">2015-03-09T13:12:03Z</dcterms:created>
  <dcterms:modified xsi:type="dcterms:W3CDTF">2015-06-14T11:39:28Z</dcterms:modified>
</cp:coreProperties>
</file>