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59" r:id="rId4"/>
    <p:sldId id="268" r:id="rId5"/>
    <p:sldId id="267" r:id="rId6"/>
    <p:sldId id="266" r:id="rId7"/>
    <p:sldId id="260" r:id="rId8"/>
    <p:sldId id="269" r:id="rId9"/>
    <p:sldId id="261" r:id="rId10"/>
    <p:sldId id="271" r:id="rId11"/>
    <p:sldId id="262" r:id="rId12"/>
    <p:sldId id="270" r:id="rId13"/>
    <p:sldId id="273" r:id="rId14"/>
    <p:sldId id="264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99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78C01-B74D-0B52-09A2-72E651B4F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2173FB-F8CE-FE25-9E73-7DF3EE6B3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144D1-8CAE-45FA-30B6-930FC74C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377E-2965-4FEE-B066-D02C710E84B8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6C646-3FE9-1EBA-5D77-20D8B90B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D61AB-C45B-6AAF-E058-22F1EBB9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41C1-F7E4-4084-A4A0-096D354CF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2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7507F-B70F-D58B-1C3E-E18F0A35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CB193F-20CF-61A1-3B3E-C18DCF8D3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78F4A-F17C-4AEF-44C9-F03EA2E0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377E-2965-4FEE-B066-D02C710E84B8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ADA9F-07F1-6DE3-6A71-811CC629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14078-44C3-2F50-DD9B-7F273FEE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41C1-F7E4-4084-A4A0-096D354CF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89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9CA4A4-8124-7156-80B4-151350796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8C7B70-C28E-DC07-0DF0-5A76CA5A9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D0CCA-B802-67C8-47DC-DBD7E751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377E-2965-4FEE-B066-D02C710E84B8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A77DC-83FB-25C8-9C45-58860575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0E42F-317B-72B4-4124-C7883EE9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41C1-F7E4-4084-A4A0-096D354CF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1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E7420-4A4C-3D89-88A9-4C2D5A37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7DE3C-C0E9-1C55-8C2B-D27C4388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B7789-C8B8-4691-0146-417D7943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377E-2965-4FEE-B066-D02C710E84B8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F1005-2A4D-07B5-4E67-90039F20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28759-9F75-08BB-B574-98C1F889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41C1-F7E4-4084-A4A0-096D354CF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5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43381-4DFA-9AA6-B411-27244E64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F2A4C-219D-E3BC-F044-DEF033917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B8A29-BC68-ACD0-0F08-CD00D24E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377E-2965-4FEE-B066-D02C710E84B8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E831F-47AC-0D98-18D9-05071E1A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4835F-80FC-FF94-DC0F-4FF9356C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41C1-F7E4-4084-A4A0-096D354CF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12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CF915-D5E0-2BA5-0A07-2A8B2C04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C8BBE-E8E5-ECF7-700E-92D155768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CF458D-AA4D-1526-3CB5-1DD019808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717140-18BA-90D1-527F-3F014D1E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377E-2965-4FEE-B066-D02C710E84B8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239845-2DF5-F658-1AA5-FDF7AC5D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FC03F3-E2B0-F724-552C-328BAF8D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41C1-F7E4-4084-A4A0-096D354CF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7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C07C5-3F24-CABE-0379-862728164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139AF-600B-9C96-0A3E-EA1BF163E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86965E-9A9A-EF01-A289-41C90FCDF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017F87-97E6-2419-436B-BDD601F25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6F8476-CD2A-4456-758D-528F3718D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55C023-60A2-5382-4647-4DEFA308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377E-2965-4FEE-B066-D02C710E84B8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F4387F-435C-E371-CDE7-D5324B2B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701146-AB41-B86F-3F63-7464C751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41C1-F7E4-4084-A4A0-096D354CF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03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FA64E-B7A5-8A50-92B7-A160BE71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2AD026-0B50-EAF6-7EA6-F2EECC19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377E-2965-4FEE-B066-D02C710E84B8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9BCDCB-6E5C-5272-B45F-C33E46C1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4988B8-D451-AF31-EE96-4FE0E826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41C1-F7E4-4084-A4A0-096D354CF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25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CE57A5-BB96-3CF3-0C7C-C330F22B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377E-2965-4FEE-B066-D02C710E84B8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025D59-0378-BF31-5F3F-816FBEBE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0D9D6C-9315-F6CE-77F4-CF03C663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41C1-F7E4-4084-A4A0-096D354CF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5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DFD5C-D56B-7E42-DBC7-BE2EA445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BA726-408B-F386-FC14-2D12678B7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6F765-9A63-3EA3-E2AF-D0A95621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AE18E-205E-6BF0-293F-BB50438F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377E-2965-4FEE-B066-D02C710E84B8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C1C69E-955C-B059-21E2-45F19D0F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65AC97-864F-285F-A6E5-71C29927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41C1-F7E4-4084-A4A0-096D354CF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5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66E65-E76A-98D6-40E1-6E7AC9BA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BA1AD1-D04B-7D71-68DC-C9A899C37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BEB7CD-F9EC-C58F-6C7A-8179AFC20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10241-1D40-3FF0-15F1-FE337F84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377E-2965-4FEE-B066-D02C710E84B8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3819A0-159B-B4CD-4756-FB600B0B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A74923-EE0F-DF58-AB58-7D7791FE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41C1-F7E4-4084-A4A0-096D354CF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9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C73F24-54C2-1C95-2605-000AE764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6AD27-A5D0-0087-817E-5A7AABAE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0EDC8-1D58-E987-D5EE-F9C1E8A76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377E-2965-4FEE-B066-D02C710E84B8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57B01-F9B3-E5C8-18CA-522651059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97C57-713E-1A9F-1B14-09AB81CB2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41C1-F7E4-4084-A4A0-096D354CF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9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FFCCCC"/>
            </a:gs>
            <a:gs pos="0">
              <a:srgbClr val="FF9999"/>
            </a:gs>
            <a:gs pos="77000">
              <a:srgbClr val="FFCCCC"/>
            </a:gs>
            <a:gs pos="100000">
              <a:srgbClr val="FFCCC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CBC926-BE55-F239-6E1C-8CDD47245DC7}"/>
              </a:ext>
            </a:extLst>
          </p:cNvPr>
          <p:cNvSpPr txBox="1"/>
          <p:nvPr/>
        </p:nvSpPr>
        <p:spPr>
          <a:xfrm>
            <a:off x="832513" y="1842448"/>
            <a:ext cx="10716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Cloud Native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云原生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2FB8CE-B94B-C498-36C6-51D4D237AD54}"/>
              </a:ext>
            </a:extLst>
          </p:cNvPr>
          <p:cNvSpPr txBox="1"/>
          <p:nvPr/>
        </p:nvSpPr>
        <p:spPr>
          <a:xfrm>
            <a:off x="941695" y="2858111"/>
            <a:ext cx="4667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next era is here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30A5FB-0C7C-70BA-4E5D-C75A619FDB11}"/>
              </a:ext>
            </a:extLst>
          </p:cNvPr>
          <p:cNvSpPr txBox="1"/>
          <p:nvPr/>
        </p:nvSpPr>
        <p:spPr>
          <a:xfrm>
            <a:off x="941695" y="5639488"/>
            <a:ext cx="312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Lai Wei Joey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E3F9CC7-C384-DD4E-952A-C5A2BB821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805" y="530838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1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A330FC-059D-260E-0E33-BB48C4811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657225"/>
            <a:ext cx="11744325" cy="6200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4632B6-1645-FCB7-EF0A-D23E416AE2A3}"/>
              </a:ext>
            </a:extLst>
          </p:cNvPr>
          <p:cNvSpPr txBox="1"/>
          <p:nvPr/>
        </p:nvSpPr>
        <p:spPr>
          <a:xfrm>
            <a:off x="5382442" y="195560"/>
            <a:ext cx="539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184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99"/>
            </a:gs>
            <a:gs pos="74000">
              <a:srgbClr val="FFCCCC"/>
            </a:gs>
            <a:gs pos="83000">
              <a:srgbClr val="FFCCCC"/>
            </a:gs>
            <a:gs pos="100000">
              <a:srgbClr val="FFCCCC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B61BEBF-4581-44A1-3D6F-1B2C138B949A}"/>
              </a:ext>
            </a:extLst>
          </p:cNvPr>
          <p:cNvSpPr txBox="1"/>
          <p:nvPr/>
        </p:nvSpPr>
        <p:spPr>
          <a:xfrm>
            <a:off x="955343" y="641445"/>
            <a:ext cx="539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编排与调度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0BD702-8B68-B0EF-6D53-A21A59DA93FA}"/>
              </a:ext>
            </a:extLst>
          </p:cNvPr>
          <p:cNvSpPr txBox="1"/>
          <p:nvPr/>
        </p:nvSpPr>
        <p:spPr>
          <a:xfrm>
            <a:off x="955343" y="1856095"/>
            <a:ext cx="7151427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单机不足以支持更多的容器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分布式环境下容器如何通信？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如何协调和调度这些容器？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如何在升级应用程序时不会中断服务？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如何监视应用程序的运行状况？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如何批量重新启动容器里的程序？</a:t>
            </a:r>
          </a:p>
        </p:txBody>
      </p:sp>
    </p:spTree>
    <p:extLst>
      <p:ext uri="{BB962C8B-B14F-4D97-AF65-F5344CB8AC3E}">
        <p14:creationId xmlns:p14="http://schemas.microsoft.com/office/powerpoint/2010/main" val="329019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CCCC"/>
            </a:gs>
            <a:gs pos="20000">
              <a:srgbClr val="FF9999"/>
            </a:gs>
            <a:gs pos="60000">
              <a:srgbClr val="FFCCCC"/>
            </a:gs>
            <a:gs pos="82000">
              <a:srgbClr val="FFCCCC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B61BEBF-4581-44A1-3D6F-1B2C138B949A}"/>
              </a:ext>
            </a:extLst>
          </p:cNvPr>
          <p:cNvSpPr txBox="1"/>
          <p:nvPr/>
        </p:nvSpPr>
        <p:spPr>
          <a:xfrm>
            <a:off x="955343" y="641445"/>
            <a:ext cx="539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2D90C0F-5BF0-6F86-5DC6-E87946DFA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30" y="296756"/>
            <a:ext cx="8711821" cy="626448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95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CCCC"/>
            </a:gs>
            <a:gs pos="20000">
              <a:srgbClr val="FF9999"/>
            </a:gs>
            <a:gs pos="60000">
              <a:srgbClr val="FFCCCC"/>
            </a:gs>
            <a:gs pos="82000">
              <a:srgbClr val="FFCCCC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B61BEBF-4581-44A1-3D6F-1B2C138B949A}"/>
              </a:ext>
            </a:extLst>
          </p:cNvPr>
          <p:cNvSpPr txBox="1"/>
          <p:nvPr/>
        </p:nvSpPr>
        <p:spPr>
          <a:xfrm>
            <a:off x="955343" y="641445"/>
            <a:ext cx="539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OpenShift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660428-74DE-BECC-0EF6-1AF3EE87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1792690"/>
            <a:ext cx="11344275" cy="46101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9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00">
              <a:srgbClr val="FFCCCC"/>
            </a:gs>
            <a:gs pos="0">
              <a:srgbClr val="FF9999"/>
            </a:gs>
            <a:gs pos="74000">
              <a:srgbClr val="FFCCCC"/>
            </a:gs>
            <a:gs pos="100000">
              <a:srgbClr val="FFCCCC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B61BEBF-4581-44A1-3D6F-1B2C138B949A}"/>
              </a:ext>
            </a:extLst>
          </p:cNvPr>
          <p:cNvSpPr txBox="1"/>
          <p:nvPr/>
        </p:nvSpPr>
        <p:spPr>
          <a:xfrm>
            <a:off x="955343" y="641445"/>
            <a:ext cx="539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服务网格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0BD702-8B68-B0EF-6D53-A21A59DA93FA}"/>
              </a:ext>
            </a:extLst>
          </p:cNvPr>
          <p:cNvSpPr txBox="1"/>
          <p:nvPr/>
        </p:nvSpPr>
        <p:spPr>
          <a:xfrm>
            <a:off x="4481015" y="272113"/>
            <a:ext cx="7151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服务网格从单个服务中移除控制服务间通信的逻辑，并将通信抽象到自己的基础设施层。它使用多个网络代理来路由和跟踪服务之间的通信。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6C14FD-25B3-7419-8DF8-2BF6548DF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442"/>
            <a:ext cx="12192000" cy="53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79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99"/>
            </a:gs>
            <a:gs pos="74000">
              <a:srgbClr val="FFCCCC"/>
            </a:gs>
            <a:gs pos="83000">
              <a:srgbClr val="FFCCCC"/>
            </a:gs>
            <a:gs pos="100000">
              <a:srgbClr val="FFCCCC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B61BEBF-4581-44A1-3D6F-1B2C138B949A}"/>
              </a:ext>
            </a:extLst>
          </p:cNvPr>
          <p:cNvSpPr txBox="1"/>
          <p:nvPr/>
        </p:nvSpPr>
        <p:spPr>
          <a:xfrm>
            <a:off x="955343" y="641445"/>
            <a:ext cx="539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Further Reading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91B109-78DF-9CD9-4E9A-E65C2B519196}"/>
              </a:ext>
            </a:extLst>
          </p:cNvPr>
          <p:cNvSpPr txBox="1"/>
          <p:nvPr/>
        </p:nvSpPr>
        <p:spPr>
          <a:xfrm>
            <a:off x="1091821" y="1856096"/>
            <a:ext cx="6414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https://jimmysong.io/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 Native DevOps with Kubernetes, 2nd Edition (Justin Domingus John Arundel)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de-DE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 in Action (Marko Luksa)</a:t>
            </a:r>
          </a:p>
        </p:txBody>
      </p:sp>
    </p:spTree>
    <p:extLst>
      <p:ext uri="{BB962C8B-B14F-4D97-AF65-F5344CB8AC3E}">
        <p14:creationId xmlns:p14="http://schemas.microsoft.com/office/powerpoint/2010/main" val="236749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9999"/>
            </a:gs>
            <a:gs pos="74000">
              <a:srgbClr val="FFCCCC"/>
            </a:gs>
            <a:gs pos="83000">
              <a:srgbClr val="FFCCCC"/>
            </a:gs>
            <a:gs pos="100000">
              <a:srgbClr val="FFCCC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B61BEBF-4581-44A1-3D6F-1B2C138B949A}"/>
              </a:ext>
            </a:extLst>
          </p:cNvPr>
          <p:cNvSpPr txBox="1"/>
          <p:nvPr/>
        </p:nvSpPr>
        <p:spPr>
          <a:xfrm>
            <a:off x="955343" y="641445"/>
            <a:ext cx="539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云原生定义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0BD702-8B68-B0EF-6D53-A21A59DA93FA}"/>
              </a:ext>
            </a:extLst>
          </p:cNvPr>
          <p:cNvSpPr txBox="1"/>
          <p:nvPr/>
        </p:nvSpPr>
        <p:spPr>
          <a:xfrm>
            <a:off x="7580972" y="1782395"/>
            <a:ext cx="437276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CNCF</a:t>
            </a:r>
          </a:p>
          <a:p>
            <a:r>
              <a:rPr lang="zh-CN" alt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最初的定义：</a:t>
            </a:r>
            <a:endParaRPr lang="en-US" altLang="zh-CN" sz="2000" b="0" i="0" dirty="0">
              <a:solidFill>
                <a:schemeClr val="accent1">
                  <a:lumMod val="75000"/>
                </a:schemeClr>
              </a:solidFill>
              <a:effectLst/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应用容器化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面向微服务架构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应用支持容器的编排调度</a:t>
            </a: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重定义：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云原生技术有利于各组织在公有云、私有云和混合云等新型动态环境中，构建和运行可弹性扩展的应用。云原生的代表技术包括容器、服务网格、微服务、不可变基础设施和声明式 </a:t>
            </a:r>
            <a:r>
              <a:rPr lang="en-US" altLang="zh-CN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API</a:t>
            </a:r>
            <a:r>
              <a:rPr lang="zh-CN" alt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D335A5-4850-FF7C-F9DC-707AB982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67" y="1839111"/>
            <a:ext cx="6825016" cy="45186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569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00">
              <a:srgbClr val="FFCCCC"/>
            </a:gs>
            <a:gs pos="0">
              <a:srgbClr val="FF9999"/>
            </a:gs>
            <a:gs pos="74000">
              <a:srgbClr val="FFCCCC"/>
            </a:gs>
            <a:gs pos="100000">
              <a:srgbClr val="FFCCCC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B61BEBF-4581-44A1-3D6F-1B2C138B949A}"/>
              </a:ext>
            </a:extLst>
          </p:cNvPr>
          <p:cNvSpPr txBox="1"/>
          <p:nvPr/>
        </p:nvSpPr>
        <p:spPr>
          <a:xfrm>
            <a:off x="955343" y="641445"/>
            <a:ext cx="539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0BD702-8B68-B0EF-6D53-A21A59DA93FA}"/>
              </a:ext>
            </a:extLst>
          </p:cNvPr>
          <p:cNvSpPr txBox="1"/>
          <p:nvPr/>
        </p:nvSpPr>
        <p:spPr>
          <a:xfrm>
            <a:off x="955343" y="1869743"/>
            <a:ext cx="4244454" cy="367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Cloud 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微服务化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Microservice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容器化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编排与调度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服务网格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 Mesh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47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00">
              <a:srgbClr val="FFCCCC"/>
            </a:gs>
            <a:gs pos="0">
              <a:srgbClr val="FF9999"/>
            </a:gs>
            <a:gs pos="74000">
              <a:srgbClr val="FFCCCC"/>
            </a:gs>
            <a:gs pos="100000">
              <a:srgbClr val="FFCCCC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B61BEBF-4581-44A1-3D6F-1B2C138B949A}"/>
              </a:ext>
            </a:extLst>
          </p:cNvPr>
          <p:cNvSpPr txBox="1"/>
          <p:nvPr/>
        </p:nvSpPr>
        <p:spPr>
          <a:xfrm>
            <a:off x="955343" y="641445"/>
            <a:ext cx="539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B8BFF9-08B2-6440-EE34-8E35E8BE8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3" y="641445"/>
            <a:ext cx="8543498" cy="578542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F02A92B-7D86-EE4F-1786-576B4EE459BC}"/>
              </a:ext>
            </a:extLst>
          </p:cNvPr>
          <p:cNvSpPr txBox="1"/>
          <p:nvPr/>
        </p:nvSpPr>
        <p:spPr>
          <a:xfrm>
            <a:off x="955343" y="2466713"/>
            <a:ext cx="2026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分时大型机：共享、按使用付费、计算资源化。</a:t>
            </a:r>
          </a:p>
        </p:txBody>
      </p:sp>
    </p:spTree>
    <p:extLst>
      <p:ext uri="{BB962C8B-B14F-4D97-AF65-F5344CB8AC3E}">
        <p14:creationId xmlns:p14="http://schemas.microsoft.com/office/powerpoint/2010/main" val="103382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00">
              <a:srgbClr val="FFCCCC"/>
            </a:gs>
            <a:gs pos="0">
              <a:srgbClr val="FF9999"/>
            </a:gs>
            <a:gs pos="74000">
              <a:srgbClr val="FFCCCC"/>
            </a:gs>
            <a:gs pos="100000">
              <a:srgbClr val="FFCCCC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B61BEBF-4581-44A1-3D6F-1B2C138B949A}"/>
              </a:ext>
            </a:extLst>
          </p:cNvPr>
          <p:cNvSpPr txBox="1"/>
          <p:nvPr/>
        </p:nvSpPr>
        <p:spPr>
          <a:xfrm>
            <a:off x="955343" y="641445"/>
            <a:ext cx="539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2AED240-2914-671D-9027-F5CC7C0C4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99" y="1732445"/>
            <a:ext cx="9421504" cy="475437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18304FC-1B72-B708-66AC-54E688DCF4DB}"/>
              </a:ext>
            </a:extLst>
          </p:cNvPr>
          <p:cNvSpPr txBox="1"/>
          <p:nvPr/>
        </p:nvSpPr>
        <p:spPr>
          <a:xfrm>
            <a:off x="3916907" y="641445"/>
            <a:ext cx="7506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central idea:  instead of buying a computer, you buy compute.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26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00">
              <a:srgbClr val="FFCCCC"/>
            </a:gs>
            <a:gs pos="0">
              <a:srgbClr val="FF9999"/>
            </a:gs>
            <a:gs pos="74000">
              <a:srgbClr val="FFCCCC"/>
            </a:gs>
            <a:gs pos="100000">
              <a:srgbClr val="FFCCCC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B61BEBF-4581-44A1-3D6F-1B2C138B949A}"/>
              </a:ext>
            </a:extLst>
          </p:cNvPr>
          <p:cNvSpPr txBox="1"/>
          <p:nvPr/>
        </p:nvSpPr>
        <p:spPr>
          <a:xfrm>
            <a:off x="955343" y="641445"/>
            <a:ext cx="539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4A4345-CA57-9D77-8C7A-004F4A85A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92" y="0"/>
            <a:ext cx="10739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5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00">
              <a:srgbClr val="FFCCCC"/>
            </a:gs>
            <a:gs pos="0">
              <a:srgbClr val="FF9999"/>
            </a:gs>
            <a:gs pos="74000">
              <a:srgbClr val="FFCCCC"/>
            </a:gs>
            <a:gs pos="100000">
              <a:srgbClr val="FFCCCC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B61BEBF-4581-44A1-3D6F-1B2C138B949A}"/>
              </a:ext>
            </a:extLst>
          </p:cNvPr>
          <p:cNvSpPr txBox="1"/>
          <p:nvPr/>
        </p:nvSpPr>
        <p:spPr>
          <a:xfrm>
            <a:off x="955343" y="641445"/>
            <a:ext cx="539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0BD702-8B68-B0EF-6D53-A21A59DA93FA}"/>
              </a:ext>
            </a:extLst>
          </p:cNvPr>
          <p:cNvSpPr txBox="1"/>
          <p:nvPr/>
        </p:nvSpPr>
        <p:spPr>
          <a:xfrm>
            <a:off x="3650775" y="641445"/>
            <a:ext cx="715142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将应用程序的各个组件拆分并打包成独立的服务，这样每个组件都可以很容易地被替换、升级、调试。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8805E6-A7A0-3B82-10A4-A8A450133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" t="2587" r="1544" b="3237"/>
          <a:stretch/>
        </p:blipFill>
        <p:spPr>
          <a:xfrm>
            <a:off x="522514" y="2198914"/>
            <a:ext cx="9753600" cy="415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4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99"/>
            </a:gs>
            <a:gs pos="22000">
              <a:srgbClr val="FFCCCC"/>
            </a:gs>
            <a:gs pos="51000">
              <a:srgbClr val="FFCCCC"/>
            </a:gs>
            <a:gs pos="100000">
              <a:srgbClr val="FFCCCC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B61BEBF-4581-44A1-3D6F-1B2C138B949A}"/>
              </a:ext>
            </a:extLst>
          </p:cNvPr>
          <p:cNvSpPr txBox="1"/>
          <p:nvPr/>
        </p:nvSpPr>
        <p:spPr>
          <a:xfrm>
            <a:off x="824090" y="178600"/>
            <a:ext cx="539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0BD702-8B68-B0EF-6D53-A21A59DA93FA}"/>
              </a:ext>
            </a:extLst>
          </p:cNvPr>
          <p:cNvSpPr txBox="1"/>
          <p:nvPr/>
        </p:nvSpPr>
        <p:spPr>
          <a:xfrm>
            <a:off x="5439727" y="486376"/>
            <a:ext cx="715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解决</a:t>
            </a:r>
            <a:r>
              <a:rPr lang="en-US" altLang="zh-C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IT</a:t>
            </a:r>
            <a:r>
              <a:rPr lang="zh-CN" alt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世界里“集装箱运输”的问题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5DDEED-20EE-5A91-C4C4-1F6E9929E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152" y="1071151"/>
            <a:ext cx="8532895" cy="56785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168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9999"/>
            </a:gs>
            <a:gs pos="22000">
              <a:srgbClr val="FFCCCC"/>
            </a:gs>
            <a:gs pos="51000">
              <a:srgbClr val="FFCCCC"/>
            </a:gs>
            <a:gs pos="100000">
              <a:srgbClr val="FFCCC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B61BEBF-4581-44A1-3D6F-1B2C138B949A}"/>
              </a:ext>
            </a:extLst>
          </p:cNvPr>
          <p:cNvSpPr txBox="1"/>
          <p:nvPr/>
        </p:nvSpPr>
        <p:spPr>
          <a:xfrm>
            <a:off x="824090" y="178600"/>
            <a:ext cx="539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0BD702-8B68-B0EF-6D53-A21A59DA93FA}"/>
              </a:ext>
            </a:extLst>
          </p:cNvPr>
          <p:cNvSpPr txBox="1"/>
          <p:nvPr/>
        </p:nvSpPr>
        <p:spPr>
          <a:xfrm>
            <a:off x="4743692" y="486376"/>
            <a:ext cx="715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1212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一种</a:t>
            </a:r>
            <a:r>
              <a:rPr lang="zh-CN" altLang="en-US" sz="2400" b="1" i="0" dirty="0">
                <a:solidFill>
                  <a:srgbClr val="1212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内核轻量级的操作系统层</a:t>
            </a:r>
            <a:r>
              <a:rPr lang="zh-CN" altLang="en-US" sz="2400" b="0" i="0" dirty="0">
                <a:solidFill>
                  <a:srgbClr val="1212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虚拟化技术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8B6C44-5B59-87E9-228B-B359FEBD6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" b="11839"/>
          <a:stretch/>
        </p:blipFill>
        <p:spPr>
          <a:xfrm>
            <a:off x="903112" y="1232453"/>
            <a:ext cx="9471378" cy="52530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15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316</Words>
  <Application>Microsoft Office PowerPoint</Application>
  <PresentationFormat>宽屏</PresentationFormat>
  <Paragraphs>45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Adobe 黑体 Std R</vt:lpstr>
      <vt:lpstr>-apple-system</vt:lpstr>
      <vt:lpstr>等线</vt:lpstr>
      <vt:lpstr>等线 Light</vt:lpstr>
      <vt:lpstr>微软雅黑</vt:lpstr>
      <vt:lpstr>Arial</vt:lpstr>
      <vt:lpstr>Arial Black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perlicue</dc:creator>
  <cp:lastModifiedBy>perlicue</cp:lastModifiedBy>
  <cp:revision>20</cp:revision>
  <dcterms:created xsi:type="dcterms:W3CDTF">2023-08-30T16:21:19Z</dcterms:created>
  <dcterms:modified xsi:type="dcterms:W3CDTF">2023-09-14T16:55:17Z</dcterms:modified>
</cp:coreProperties>
</file>