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RUTI%20SHARMA\OneDrive\Desktop\Courses\Data%20analysis\Cricket%20Match%20Analys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pivotSource>
    <c:name>[Cricket Match Analyses.xlsx]Sheet1!PivotTable1</c:name>
    <c:fmtId val="2"/>
  </c:pivotSource>
  <c:chart>
    <c:title>
      <c:overlay val="0"/>
    </c:title>
    <c:autoTitleDeleted val="0"/>
    <c:pivotFmts>
      <c:pivotFmt>
        <c:idx val="0"/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Bangladesh</c:v>
                </c:pt>
                <c:pt idx="1">
                  <c:v>England</c:v>
                </c:pt>
                <c:pt idx="2">
                  <c:v>India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13</c:v>
                </c:pt>
                <c:pt idx="1">
                  <c:v>17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6-431C-BB09-394E8572A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5377792"/>
        <c:axId val="105379328"/>
      </c:barChart>
      <c:catAx>
        <c:axId val="105377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5379328"/>
        <c:crosses val="autoZero"/>
        <c:auto val="1"/>
        <c:lblAlgn val="ctr"/>
        <c:lblOffset val="100"/>
        <c:noMultiLvlLbl val="0"/>
      </c:catAx>
      <c:valAx>
        <c:axId val="105379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53777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Win%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Win</c:v>
                </c:pt>
              </c:strCache>
            </c:strRef>
          </c:tx>
          <c:explosion val="25"/>
          <c:dPt>
            <c:idx val="0"/>
            <c:bubble3D val="0"/>
            <c:explosion val="0"/>
            <c:extLst>
              <c:ext xmlns:c16="http://schemas.microsoft.com/office/drawing/2014/chart" uri="{C3380CC4-5D6E-409C-BE32-E72D297353CC}">
                <c16:uniqueId val="{00000000-E5B6-47C4-8E83-B684E0E823B6}"/>
              </c:ext>
            </c:extLst>
          </c:dPt>
          <c:dPt>
            <c:idx val="1"/>
            <c:bubble3D val="0"/>
            <c:explosion val="0"/>
            <c:extLst>
              <c:ext xmlns:c16="http://schemas.microsoft.com/office/drawing/2014/chart" uri="{C3380CC4-5D6E-409C-BE32-E72D297353CC}">
                <c16:uniqueId val="{00000001-E5B6-47C4-8E83-B684E0E823B6}"/>
              </c:ext>
            </c:extLst>
          </c:dPt>
          <c:dPt>
            <c:idx val="2"/>
            <c:bubble3D val="0"/>
            <c:explosion val="7"/>
            <c:extLst>
              <c:ext xmlns:c16="http://schemas.microsoft.com/office/drawing/2014/chart" uri="{C3380CC4-5D6E-409C-BE32-E72D297353CC}">
                <c16:uniqueId val="{00000002-E5B6-47C4-8E83-B684E0E823B6}"/>
              </c:ext>
            </c:extLst>
          </c:dPt>
          <c:dPt>
            <c:idx val="3"/>
            <c:bubble3D val="0"/>
            <c:explosion val="1"/>
            <c:extLst>
              <c:ext xmlns:c16="http://schemas.microsoft.com/office/drawing/2014/chart" uri="{C3380CC4-5D6E-409C-BE32-E72D297353CC}">
                <c16:uniqueId val="{00000003-E5B6-47C4-8E83-B684E0E823B6}"/>
              </c:ext>
            </c:extLst>
          </c:dPt>
          <c:dLbls>
            <c:dLbl>
              <c:idx val="0"/>
              <c:layout>
                <c:manualLayout>
                  <c:x val="-6.6692093175853021E-2"/>
                  <c:y val="0.1362165354330708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5B6-47C4-8E83-B684E0E823B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Chasing</c:v>
                </c:pt>
                <c:pt idx="1">
                  <c:v>Playing First</c:v>
                </c:pt>
                <c:pt idx="2">
                  <c:v>Native Country</c:v>
                </c:pt>
                <c:pt idx="3">
                  <c:v>Foreign country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3.3</c:v>
                </c:pt>
                <c:pt idx="1">
                  <c:v>6.7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B6-47C4-8E83-B684E0E823B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Loss%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Win</c:v>
                </c:pt>
              </c:strCache>
            </c:strRef>
          </c:tx>
          <c:dPt>
            <c:idx val="2"/>
            <c:bubble3D val="0"/>
            <c:explosion val="7"/>
            <c:extLst>
              <c:ext xmlns:c16="http://schemas.microsoft.com/office/drawing/2014/chart" uri="{C3380CC4-5D6E-409C-BE32-E72D297353CC}">
                <c16:uniqueId val="{00000000-91C2-4010-BD23-33E5A112C9B3}"/>
              </c:ext>
            </c:extLst>
          </c:dPt>
          <c:dPt>
            <c:idx val="3"/>
            <c:bubble3D val="0"/>
            <c:explosion val="1"/>
            <c:extLst>
              <c:ext xmlns:c16="http://schemas.microsoft.com/office/drawing/2014/chart" uri="{C3380CC4-5D6E-409C-BE32-E72D297353CC}">
                <c16:uniqueId val="{00000001-91C2-4010-BD23-33E5A112C9B3}"/>
              </c:ext>
            </c:extLst>
          </c:dPt>
          <c:dLbls>
            <c:dLbl>
              <c:idx val="0"/>
              <c:layout>
                <c:manualLayout>
                  <c:x val="-0.12740956833575864"/>
                  <c:y val="6.519957159473072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C2-4010-BD23-33E5A112C9B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Chasing</c:v>
                </c:pt>
                <c:pt idx="1">
                  <c:v>Playing First</c:v>
                </c:pt>
                <c:pt idx="2">
                  <c:v>Native Country</c:v>
                </c:pt>
                <c:pt idx="3">
                  <c:v>Foreign country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7.2</c:v>
                </c:pt>
                <c:pt idx="1">
                  <c:v>2.7</c:v>
                </c:pt>
                <c:pt idx="2">
                  <c:v>6.3</c:v>
                </c:pt>
                <c:pt idx="3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C2-4010-BD23-33E5A112C9B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Win</c:v>
                </c:pt>
                <c:pt idx="1">
                  <c:v>Loss</c:v>
                </c:pt>
                <c:pt idx="2">
                  <c:v>Tie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11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7-4491-9FD4-FA680BA805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Win</c:v>
                </c:pt>
                <c:pt idx="1">
                  <c:v>Loss</c:v>
                </c:pt>
                <c:pt idx="2">
                  <c:v>Tie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B037-4491-9FD4-FA680BA805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Win</c:v>
                </c:pt>
                <c:pt idx="1">
                  <c:v>Loss</c:v>
                </c:pt>
                <c:pt idx="2">
                  <c:v>Tie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037-4491-9FD4-FA680BA805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7783168"/>
        <c:axId val="127828736"/>
      </c:barChart>
      <c:catAx>
        <c:axId val="11778316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27828736"/>
        <c:crosses val="autoZero"/>
        <c:auto val="1"/>
        <c:lblAlgn val="ctr"/>
        <c:lblOffset val="100"/>
        <c:noMultiLvlLbl val="0"/>
      </c:catAx>
      <c:valAx>
        <c:axId val="12782873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177831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BC-4C70-8785-3F68A1B096ED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BC-4C70-8785-3F68A1B096ED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BC-4C70-8785-3F68A1B096ED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BC-4C70-8785-3F68A1B096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Chasing</c:v>
                </c:pt>
                <c:pt idx="1">
                  <c:v>Playing First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0-4152-B7BA-8801020308E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887953160897703E-2"/>
          <c:y val="0.1054623884437496"/>
          <c:w val="0.93719444747129099"/>
          <c:h val="0.65319584229040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 f Matches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pattFill prst="pct90">
                <a:fgClr>
                  <a:srgbClr val="FF0000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AC-480E-BFBC-C9036BB404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Afghanistan</c:v>
                </c:pt>
                <c:pt idx="1">
                  <c:v>Australia</c:v>
                </c:pt>
                <c:pt idx="2">
                  <c:v>Bangladesh</c:v>
                </c:pt>
                <c:pt idx="3">
                  <c:v>England</c:v>
                </c:pt>
                <c:pt idx="4">
                  <c:v>Hong Kong</c:v>
                </c:pt>
                <c:pt idx="5">
                  <c:v>India</c:v>
                </c:pt>
                <c:pt idx="6">
                  <c:v>Ireland</c:v>
                </c:pt>
                <c:pt idx="7">
                  <c:v>Nepal</c:v>
                </c:pt>
                <c:pt idx="8">
                  <c:v>Netherlands</c:v>
                </c:pt>
                <c:pt idx="9">
                  <c:v>New Zealand</c:v>
                </c:pt>
                <c:pt idx="10">
                  <c:v>P.N.G.</c:v>
                </c:pt>
                <c:pt idx="11">
                  <c:v>Pakistan</c:v>
                </c:pt>
                <c:pt idx="12">
                  <c:v>Scotland</c:v>
                </c:pt>
                <c:pt idx="13">
                  <c:v>South Africa</c:v>
                </c:pt>
                <c:pt idx="14">
                  <c:v>Sri Lanka</c:v>
                </c:pt>
                <c:pt idx="15">
                  <c:v>U.A.E.</c:v>
                </c:pt>
                <c:pt idx="16">
                  <c:v>West Indies</c:v>
                </c:pt>
                <c:pt idx="17">
                  <c:v>Zimbabwe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20</c:v>
                </c:pt>
                <c:pt idx="1">
                  <c:v>13</c:v>
                </c:pt>
                <c:pt idx="2">
                  <c:v>20</c:v>
                </c:pt>
                <c:pt idx="3">
                  <c:v>24</c:v>
                </c:pt>
                <c:pt idx="4">
                  <c:v>6</c:v>
                </c:pt>
                <c:pt idx="5">
                  <c:v>20</c:v>
                </c:pt>
                <c:pt idx="6">
                  <c:v>13</c:v>
                </c:pt>
                <c:pt idx="7">
                  <c:v>3</c:v>
                </c:pt>
                <c:pt idx="8">
                  <c:v>2</c:v>
                </c:pt>
                <c:pt idx="9">
                  <c:v>13</c:v>
                </c:pt>
                <c:pt idx="10">
                  <c:v>4</c:v>
                </c:pt>
                <c:pt idx="11">
                  <c:v>18</c:v>
                </c:pt>
                <c:pt idx="12">
                  <c:v>11</c:v>
                </c:pt>
                <c:pt idx="13">
                  <c:v>17</c:v>
                </c:pt>
                <c:pt idx="14">
                  <c:v>17</c:v>
                </c:pt>
                <c:pt idx="15">
                  <c:v>11</c:v>
                </c:pt>
                <c:pt idx="16">
                  <c:v>18</c:v>
                </c:pt>
                <c:pt idx="17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AC-480E-BFBC-C9036BB404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87928312"/>
        <c:axId val="487930936"/>
      </c:barChart>
      <c:catAx>
        <c:axId val="487928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930936"/>
        <c:crosses val="autoZero"/>
        <c:auto val="1"/>
        <c:lblAlgn val="ctr"/>
        <c:lblOffset val="100"/>
        <c:noMultiLvlLbl val="0"/>
      </c:catAx>
      <c:valAx>
        <c:axId val="487930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7928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760261069893332E-2"/>
          <c:y val="0.12960134004820692"/>
          <c:w val="0.92122975347061564"/>
          <c:h val="0.786147408960895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1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Bulawayo</c:v>
                </c:pt>
                <c:pt idx="1">
                  <c:v>Dhaka</c:v>
                </c:pt>
                <c:pt idx="2">
                  <c:v>Harare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10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85-40A4-B6FC-2B612E119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39023728"/>
        <c:axId val="639029632"/>
      </c:barChart>
      <c:catAx>
        <c:axId val="63902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029632"/>
        <c:crosses val="autoZero"/>
        <c:auto val="1"/>
        <c:lblAlgn val="ctr"/>
        <c:lblOffset val="100"/>
        <c:noMultiLvlLbl val="0"/>
      </c:catAx>
      <c:valAx>
        <c:axId val="63902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023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By playing in native country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1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85000"/>
                      <a:satMod val="100000"/>
                      <a:lumMod val="100000"/>
                    </a:schemeClr>
                  </a:gs>
                  <a:gs pos="100000">
                    <a:schemeClr val="accent2">
                      <a:tint val="90000"/>
                      <a:shade val="100000"/>
                      <a:satMod val="150000"/>
                      <a:lumMod val="10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76200" dist="25400" dir="5400000" algn="ct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dPt>
          <c:dLbls>
            <c:spPr>
              <a:solidFill>
                <a:schemeClr val="lt1"/>
              </a:solidFill>
              <a:ln w="15875" cap="flat" cmpd="sng" algn="ctr">
                <a:solidFill>
                  <a:schemeClr val="dk1"/>
                </a:solidFill>
                <a:prstDash val="solid"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Won</c:v>
                </c:pt>
                <c:pt idx="1">
                  <c:v>Lost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B6-4F8B-ACF7-C3BA39FCA86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72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52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4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7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6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98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8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2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05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18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2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834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910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08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05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82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4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9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5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3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3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9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57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52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7DD06D-C7B2-416C-9AEA-57263CA39915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0A03C-9083-451F-89CC-DA37788869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46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204864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Book Antiqua" pitchFamily="18" charset="0"/>
              </a:rPr>
              <a:t>2018 Cricket World Cup Case Study</a:t>
            </a:r>
            <a:endParaRPr lang="en-US" sz="4800" dirty="0">
              <a:solidFill>
                <a:schemeClr val="tx2">
                  <a:lumMod val="60000"/>
                  <a:lumOff val="40000"/>
                </a:schemeClr>
              </a:solidFill>
              <a:latin typeface="Book Antiqu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293096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ook Antiqua" pitchFamily="18" charset="0"/>
              </a:rPr>
              <a:t>Feb 2022</a:t>
            </a:r>
          </a:p>
          <a:p>
            <a:r>
              <a:rPr lang="en-IN" sz="2400" dirty="0" err="1">
                <a:latin typeface="Book Antiqua" pitchFamily="18" charset="0"/>
              </a:rPr>
              <a:t>Shruti</a:t>
            </a:r>
            <a:r>
              <a:rPr lang="en-IN" sz="2400" dirty="0">
                <a:latin typeface="Book Antiqua" pitchFamily="18" charset="0"/>
              </a:rPr>
              <a:t> Sharma</a:t>
            </a:r>
            <a:endParaRPr lang="en-US" sz="2400" dirty="0">
              <a:latin typeface="Book Antiqua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1520" y="2348880"/>
            <a:ext cx="0" cy="12961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1520" y="4293096"/>
            <a:ext cx="0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968D76-5E6C-48AC-93E0-5F3A3D0710AE}"/>
              </a:ext>
            </a:extLst>
          </p:cNvPr>
          <p:cNvSpPr/>
          <p:nvPr/>
        </p:nvSpPr>
        <p:spPr>
          <a:xfrm>
            <a:off x="2293167" y="19398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 Light" panose="020B0303020204020204" pitchFamily="34" charset="0"/>
              </a:rPr>
              <a:t>Ground in which most ODIS     were played.</a:t>
            </a:r>
          </a:p>
          <a:p>
            <a:pPr marL="457200" indent="-457200"/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 Light" panose="020B0303020204020204" pitchFamily="34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6376B03-8DE6-4EE6-9667-9F6750C45B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276321"/>
              </p:ext>
            </p:extLst>
          </p:nvPr>
        </p:nvGraphicFramePr>
        <p:xfrm>
          <a:off x="1302803" y="1556792"/>
          <a:ext cx="6552728" cy="546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916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968D76-5E6C-48AC-93E0-5F3A3D0710AE}"/>
              </a:ext>
            </a:extLst>
          </p:cNvPr>
          <p:cNvSpPr/>
          <p:nvPr/>
        </p:nvSpPr>
        <p:spPr>
          <a:xfrm>
            <a:off x="2293166" y="193982"/>
            <a:ext cx="63112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 Light" panose="020B0303020204020204" pitchFamily="34" charset="0"/>
              </a:rPr>
              <a:t>Does playing in native country increases the win% 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9C9A7D-3C8E-419F-9213-7C07D9511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482300"/>
              </p:ext>
            </p:extLst>
          </p:nvPr>
        </p:nvGraphicFramePr>
        <p:xfrm>
          <a:off x="1523999" y="1916831"/>
          <a:ext cx="6648401" cy="4747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292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473AC-CC74-4397-B4AF-35A522FF138A}"/>
              </a:ext>
            </a:extLst>
          </p:cNvPr>
          <p:cNvSpPr/>
          <p:nvPr/>
        </p:nvSpPr>
        <p:spPr>
          <a:xfrm>
            <a:off x="4479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573EDB-6245-43CC-A5E9-27FBB78612D8}"/>
              </a:ext>
            </a:extLst>
          </p:cNvPr>
          <p:cNvSpPr/>
          <p:nvPr/>
        </p:nvSpPr>
        <p:spPr>
          <a:xfrm>
            <a:off x="676991" y="1844824"/>
            <a:ext cx="3802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Resources: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8A186-EDB4-4DA7-8528-61B630BC480E}"/>
              </a:ext>
            </a:extLst>
          </p:cNvPr>
          <p:cNvSpPr txBox="1"/>
          <p:nvPr/>
        </p:nvSpPr>
        <p:spPr>
          <a:xfrm>
            <a:off x="755576" y="2844515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https://en.wikipedia.org/wiki/List_of_One_Day_International_cricket_grounds</a:t>
            </a:r>
          </a:p>
        </p:txBody>
      </p:sp>
    </p:spTree>
    <p:extLst>
      <p:ext uri="{BB962C8B-B14F-4D97-AF65-F5344CB8AC3E}">
        <p14:creationId xmlns:p14="http://schemas.microsoft.com/office/powerpoint/2010/main" val="87701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-3420888" y="-819472"/>
            <a:ext cx="7200800" cy="799288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276872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Century Gothic" pitchFamily="34" charset="0"/>
              </a:rPr>
              <a:t>Question to be Answered</a:t>
            </a:r>
            <a:endParaRPr lang="en-US" sz="36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39552" y="4149080"/>
            <a:ext cx="2376264" cy="0"/>
          </a:xfrm>
          <a:prstGeom prst="line">
            <a:avLst/>
          </a:prstGeom>
          <a:ln w="57150"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3968" y="1340768"/>
            <a:ext cx="4464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Corbel Light" pitchFamily="34" charset="0"/>
              </a:rPr>
              <a:t>What was the performance of the teams based on certain criteria ? Is that criteria related to their results?</a:t>
            </a:r>
            <a:endParaRPr lang="en-US" sz="4000" dirty="0">
              <a:latin typeface="Corbel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1680" y="404664"/>
            <a:ext cx="56886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/>
            <a:r>
              <a:rPr lang="en-IN" sz="3200" dirty="0">
                <a:latin typeface="Corbel Light" pitchFamily="34" charset="0"/>
              </a:rPr>
              <a:t>Top 3 countries winning  the most number of  ODIs</a:t>
            </a:r>
            <a:endParaRPr lang="en-US" sz="3200" dirty="0">
              <a:latin typeface="Corbel Light" pitchFamily="3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187624" y="1628800"/>
          <a:ext cx="7272808" cy="4938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608" y="188640"/>
            <a:ext cx="66967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/>
            <a:r>
              <a:rPr lang="en-IN" sz="3200" b="1" dirty="0">
                <a:latin typeface="Corbel Light" pitchFamily="34" charset="0"/>
                <a:cs typeface="Arial" pitchFamily="34" charset="0"/>
              </a:rPr>
              <a:t>Mapping the country corresponding to the playing ground</a:t>
            </a:r>
            <a:endParaRPr lang="en-US" sz="3200" b="1" dirty="0">
              <a:latin typeface="Corbel Light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700808"/>
            <a:ext cx="352342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-1692696" y="1916832"/>
            <a:ext cx="6120680" cy="4437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64904"/>
            <a:ext cx="35283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Corbel Light" pitchFamily="34" charset="0"/>
                <a:cs typeface="Arial" pitchFamily="34" charset="0"/>
              </a:rPr>
              <a:t>The playing grounds corresponding to every match were given. Using spreadsheet functions , making a different column for country, the mapping of playing ground was done. </a:t>
            </a:r>
            <a:r>
              <a:rPr lang="en-IN" sz="2000" b="1" u="sng" dirty="0">
                <a:solidFill>
                  <a:schemeClr val="bg1"/>
                </a:solidFill>
                <a:latin typeface="Corbel Light" pitchFamily="34" charset="0"/>
                <a:cs typeface="Arial" pitchFamily="34" charset="0"/>
              </a:rPr>
              <a:t>This organisation made it easier finding the teams playing in native countries and foreign countries</a:t>
            </a:r>
            <a:r>
              <a:rPr lang="en-IN" sz="2000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b="1" u="sng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620688"/>
            <a:ext cx="66247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/>
            <a:r>
              <a:rPr lang="en-IN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 Light" pitchFamily="34" charset="0"/>
              </a:rPr>
              <a:t>The Country who played most matches</a:t>
            </a:r>
          </a:p>
          <a:p>
            <a:pPr marL="457200" indent="-457200" algn="ctr"/>
            <a:r>
              <a:rPr lang="en-IN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 Light" pitchFamily="34" charset="0"/>
              </a:rPr>
              <a:t> in native  ground.</a:t>
            </a:r>
          </a:p>
        </p:txBody>
      </p:sp>
      <p:pic>
        <p:nvPicPr>
          <p:cNvPr id="1026" name="Picture 2" descr="C:\Users\SHRUTI SHARMA\AppData\Local\Microsoft\Windows\INetCache\IE\P7HA9RCB\flag-of-zimbabw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4114032" cy="2057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C:\Users\SHRUTI SHARMA\AppData\Local\Microsoft\Windows\INetCache\IE\8CY6CXA7\flag-of-bangladesh-bangladesh-flag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844824"/>
            <a:ext cx="3600400" cy="2160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1475656" y="414908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itchFamily="34" charset="0"/>
              </a:rPr>
              <a:t>Zimbabwe : 11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2160" y="41490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itchFamily="34" charset="0"/>
              </a:rPr>
              <a:t>Bangladesh:11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5856" y="260648"/>
            <a:ext cx="3072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 Light" pitchFamily="34" charset="0"/>
              </a:rPr>
              <a:t>Top 3 wins by runs</a:t>
            </a:r>
            <a:endParaRPr lang="en-US" sz="3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rbel Ligh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708920"/>
            <a:ext cx="5616624" cy="146410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51" name="Picture 3" descr="C:\Users\SHRUTI SHARMA\AppData\Local\Microsoft\Windows\INetCache\IE\P7HA9RCB\pakistan_grungy_flag_by_think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268760"/>
            <a:ext cx="1944976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 descr="C:\Users\SHRUTI SHARMA\AppData\Local\Microsoft\Windows\INetCache\IE\8CY6CXA7\Flag_of_India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437112"/>
            <a:ext cx="1800200" cy="1199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 descr="C:\Users\SHRUTI SHARMA\AppData\Local\Microsoft\Windows\INetCache\IE\9NT74HBT\irishflag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4437112"/>
            <a:ext cx="1825350" cy="1134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779912" y="908720"/>
            <a:ext cx="204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 Light" pitchFamily="34" charset="0"/>
              </a:rPr>
              <a:t>1</a:t>
            </a:r>
            <a:r>
              <a:rPr lang="en-IN" b="1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 Light" pitchFamily="34" charset="0"/>
              </a:rPr>
              <a:t>st</a:t>
            </a:r>
            <a:r>
              <a:rPr lang="en-IN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 Light" pitchFamily="34" charset="0"/>
              </a:rPr>
              <a:t> : Pakistan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rbel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 Light" pitchFamily="34" charset="0"/>
              </a:rPr>
              <a:t>2</a:t>
            </a:r>
            <a:r>
              <a:rPr lang="en-IN" b="1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 Light" pitchFamily="34" charset="0"/>
              </a:rPr>
              <a:t>nd</a:t>
            </a:r>
            <a:r>
              <a:rPr lang="en-IN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 Light" pitchFamily="34" charset="0"/>
              </a:rPr>
              <a:t> : India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rbel Ligh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8104" y="5589240"/>
            <a:ext cx="170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 Light" pitchFamily="34" charset="0"/>
              </a:rPr>
              <a:t>3</a:t>
            </a:r>
            <a:r>
              <a:rPr lang="en-IN" sz="1600" b="1" baseline="30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 Light" pitchFamily="34" charset="0"/>
              </a:rPr>
              <a:t>rd</a:t>
            </a:r>
            <a:r>
              <a:rPr lang="en-IN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 Light" pitchFamily="34" charset="0"/>
              </a:rPr>
              <a:t> : Ireland</a:t>
            </a:r>
            <a:endParaRPr lang="en-US" sz="1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rbel Light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0"/>
            <a:ext cx="0" cy="6858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260648"/>
            <a:ext cx="9144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20472" y="0"/>
            <a:ext cx="0" cy="68580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4" y="260648"/>
            <a:ext cx="54266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 Light" pitchFamily="34" charset="0"/>
              </a:rPr>
              <a:t>Performance  of  Sri Lanka</a:t>
            </a:r>
            <a:endParaRPr lang="en-US" sz="4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rbel Light" pitchFamily="34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0" y="1052736"/>
          <a:ext cx="4283968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4860032" y="1124744"/>
          <a:ext cx="3672408" cy="2852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1691680" y="4149080"/>
          <a:ext cx="5064224" cy="239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/>
          <p:cNvSpPr/>
          <p:nvPr/>
        </p:nvSpPr>
        <p:spPr>
          <a:xfrm>
            <a:off x="3491880" y="4005064"/>
            <a:ext cx="17281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rbel Light" pitchFamily="34" charset="0"/>
              </a:rPr>
              <a:t>           Total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rbel Light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805771"/>
            <a:ext cx="6102424" cy="95410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>
            <a:spAutoFit/>
          </a:bodyPr>
          <a:lstStyle/>
          <a:p>
            <a:pPr marL="457200" indent="-457200" algn="ctr"/>
            <a:r>
              <a:rPr lang="en-IN" sz="2800" b="1" dirty="0">
                <a:latin typeface="Corbel Light" pitchFamily="34" charset="0"/>
              </a:rPr>
              <a:t>Did India win mostly by chasing or </a:t>
            </a:r>
          </a:p>
          <a:p>
            <a:pPr marL="457200" indent="-457200" algn="ctr"/>
            <a:r>
              <a:rPr lang="en-IN" sz="2800" b="1" dirty="0">
                <a:latin typeface="Corbel Light" pitchFamily="34" charset="0"/>
              </a:rPr>
              <a:t>playing first?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786169D-F1A4-4C52-B586-FC3C2234C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101274"/>
              </p:ext>
            </p:extLst>
          </p:nvPr>
        </p:nvGraphicFramePr>
        <p:xfrm>
          <a:off x="1524000" y="207022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Graphic 3" descr="Cricket">
            <a:extLst>
              <a:ext uri="{FF2B5EF4-FFF2-40B4-BE49-F238E27FC236}">
                <a16:creationId xmlns:a16="http://schemas.microsoft.com/office/drawing/2014/main" id="{1A1B8E1F-1FCF-439D-96D4-7FA86011A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645024"/>
            <a:ext cx="914400" cy="914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968D76-5E6C-48AC-93E0-5F3A3D0710AE}"/>
              </a:ext>
            </a:extLst>
          </p:cNvPr>
          <p:cNvSpPr/>
          <p:nvPr/>
        </p:nvSpPr>
        <p:spPr>
          <a:xfrm>
            <a:off x="2504019" y="53968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/>
            <a:r>
              <a:rPr lang="en-US" sz="2800" b="1" dirty="0">
                <a:latin typeface="Corbel Light" panose="020B0303020204020204" pitchFamily="34" charset="0"/>
              </a:rPr>
              <a:t>Country playing the most number of ODIs </a:t>
            </a:r>
            <a:r>
              <a:rPr lang="en-US" b="1" dirty="0">
                <a:latin typeface="Corbel Light" panose="020B0303020204020204" pitchFamily="34" charset="0"/>
              </a:rPr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1F1E57-88ED-4BF6-969B-3B6BD4EA1C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430564"/>
              </p:ext>
            </p:extLst>
          </p:nvPr>
        </p:nvGraphicFramePr>
        <p:xfrm>
          <a:off x="0" y="1410792"/>
          <a:ext cx="9158335" cy="5258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1608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539</TotalTime>
  <Words>211</Words>
  <Application>Microsoft Office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Book Antiqua</vt:lpstr>
      <vt:lpstr>Century Gothic</vt:lpstr>
      <vt:lpstr>Corbel Light</vt:lpstr>
      <vt:lpstr>Tw Cen MT</vt:lpstr>
      <vt:lpstr>Tw Cen MT Condensed</vt:lpstr>
      <vt:lpstr>Wingdings 3</vt:lpstr>
      <vt:lpstr>Integral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SHRUTI SHARMA</dc:creator>
  <cp:lastModifiedBy>SHRUTI SHARMA</cp:lastModifiedBy>
  <cp:revision>10</cp:revision>
  <dcterms:created xsi:type="dcterms:W3CDTF">2022-02-19T13:23:19Z</dcterms:created>
  <dcterms:modified xsi:type="dcterms:W3CDTF">2022-02-24T05:29:50Z</dcterms:modified>
</cp:coreProperties>
</file>