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Playfair Display" panose="02020500000000000000" charset="0"/>
      <p:regular r:id="rId34"/>
      <p:bold r:id="rId35"/>
      <p:italic r:id="rId36"/>
      <p:boldItalic r:id="rId37"/>
    </p:embeddedFont>
    <p:embeddedFont>
      <p:font typeface="MS PGothic" panose="020B0600070205080204" pitchFamily="34" charset="-128"/>
      <p:regular r:id="rId38"/>
    </p:embeddedFont>
    <p:embeddedFont>
      <p:font typeface="Lato" panose="02020500000000000000" charset="-12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02" y="1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4" name="Shape 2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Shape 13"/>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Shape 1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Shape 50"/>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Shape 5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Shape 1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Shape 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Shape 2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Shape 2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Shape 2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Shape 3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Shape 33"/>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Shape 3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Shape 3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Shape 41"/>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Shape 42"/>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Shape 4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Shape 4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7" name="Shape 4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H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spcBef>
                <a:spcPts val="0"/>
              </a:spcBef>
              <a:spcAft>
                <a:spcPts val="0"/>
              </a:spcAft>
              <a:buNone/>
            </a:pPr>
            <a:fld id="{00000000-1234-1234-1234-123412341234}" type="slidenum">
              <a:rPr lang="zh-HK"/>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1.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zh-HK" b="0">
                <a:latin typeface="MS PGothic"/>
                <a:ea typeface="MS PGothic"/>
                <a:cs typeface="MS PGothic"/>
                <a:sym typeface="MS PGothic"/>
              </a:rPr>
              <a:t>如果時間倒退，勇士在對上一次騎士?</a:t>
            </a:r>
            <a:endParaRPr b="0">
              <a:latin typeface="MS PGothic"/>
              <a:ea typeface="MS PGothic"/>
              <a:cs typeface="MS PGothic"/>
              <a:sym typeface="MS PGothic"/>
            </a:endParaRPr>
          </a:p>
        </p:txBody>
      </p:sp>
      <p:sp>
        <p:nvSpPr>
          <p:cNvPr id="60" name="Shape 60"/>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zh-HK" sz="1200">
                <a:latin typeface="MS PGothic"/>
                <a:ea typeface="MS PGothic"/>
                <a:cs typeface="MS PGothic"/>
                <a:sym typeface="MS PGothic"/>
              </a:rPr>
              <a:t>NBA比賽結果預測分析</a:t>
            </a:r>
            <a:endParaRPr sz="1200">
              <a:latin typeface="MS PGothic"/>
              <a:ea typeface="MS PGothic"/>
              <a:cs typeface="MS PGothic"/>
              <a:sym typeface="MS PGothic"/>
            </a:endParaRPr>
          </a:p>
          <a:p>
            <a:pPr marL="0" lvl="0" indent="0" algn="r">
              <a:spcBef>
                <a:spcPts val="0"/>
              </a:spcBef>
              <a:spcAft>
                <a:spcPts val="0"/>
              </a:spcAft>
              <a:buNone/>
            </a:pPr>
            <a:r>
              <a:rPr lang="zh-HK" sz="1200">
                <a:latin typeface="MS PGothic"/>
                <a:ea typeface="MS PGothic"/>
                <a:cs typeface="MS PGothic"/>
                <a:sym typeface="MS PGothic"/>
              </a:rPr>
              <a:t>(情緒指數、Apriori)</a:t>
            </a:r>
            <a:endParaRPr sz="1200">
              <a:latin typeface="MS PGothic"/>
              <a:ea typeface="MS PGothic"/>
              <a:cs typeface="MS PGothic"/>
              <a:sym typeface="MS PGothic"/>
            </a:endParaRPr>
          </a:p>
        </p:txBody>
      </p:sp>
      <p:pic>
        <p:nvPicPr>
          <p:cNvPr id="61" name="Shape 61"/>
          <p:cNvPicPr preferRelativeResize="0"/>
          <p:nvPr/>
        </p:nvPicPr>
        <p:blipFill>
          <a:blip r:embed="rId3">
            <a:alphaModFix/>
          </a:blip>
          <a:stretch>
            <a:fillRect/>
          </a:stretch>
        </p:blipFill>
        <p:spPr>
          <a:xfrm>
            <a:off x="6396450" y="756150"/>
            <a:ext cx="2747550" cy="3638375"/>
          </a:xfrm>
          <a:prstGeom prst="rect">
            <a:avLst/>
          </a:prstGeom>
          <a:noFill/>
          <a:ln>
            <a:noFill/>
          </a:ln>
        </p:spPr>
      </p:pic>
      <p:pic>
        <p:nvPicPr>
          <p:cNvPr id="62" name="Shape 62"/>
          <p:cNvPicPr preferRelativeResize="0"/>
          <p:nvPr/>
        </p:nvPicPr>
        <p:blipFill>
          <a:blip r:embed="rId4">
            <a:alphaModFix/>
          </a:blip>
          <a:stretch>
            <a:fillRect/>
          </a:stretch>
        </p:blipFill>
        <p:spPr>
          <a:xfrm>
            <a:off x="-100" y="756150"/>
            <a:ext cx="2747550" cy="3638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Shape 140"/>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41" name="Shape 141"/>
          <p:cNvPicPr preferRelativeResize="0"/>
          <p:nvPr/>
        </p:nvPicPr>
        <p:blipFill>
          <a:blip r:embed="rId4">
            <a:alphaModFix/>
          </a:blip>
          <a:stretch>
            <a:fillRect/>
          </a:stretch>
        </p:blipFill>
        <p:spPr>
          <a:xfrm>
            <a:off x="695700" y="589675"/>
            <a:ext cx="7752600" cy="3964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Shape 146"/>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47" name="Shape 147"/>
          <p:cNvPicPr preferRelativeResize="0"/>
          <p:nvPr/>
        </p:nvPicPr>
        <p:blipFill>
          <a:blip r:embed="rId4">
            <a:alphaModFix/>
          </a:blip>
          <a:stretch>
            <a:fillRect/>
          </a:stretch>
        </p:blipFill>
        <p:spPr>
          <a:xfrm>
            <a:off x="2071700" y="152400"/>
            <a:ext cx="5000589" cy="4838699"/>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p:nvPr/>
        </p:nvSpPr>
        <p:spPr>
          <a:xfrm>
            <a:off x="604975" y="1570167"/>
            <a:ext cx="3000000" cy="9417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zh-HK" sz="5000" b="1">
                <a:solidFill>
                  <a:srgbClr val="D9D9D9"/>
                </a:solidFill>
              </a:rPr>
              <a:t>爬資料</a:t>
            </a:r>
            <a:endParaRPr sz="5000" b="1">
              <a:solidFill>
                <a:srgbClr val="D9D9D9"/>
              </a:solidFill>
            </a:endParaRPr>
          </a:p>
        </p:txBody>
      </p:sp>
      <p:sp>
        <p:nvSpPr>
          <p:cNvPr id="153" name="Shape 153"/>
          <p:cNvSpPr txBox="1"/>
          <p:nvPr/>
        </p:nvSpPr>
        <p:spPr>
          <a:xfrm>
            <a:off x="604975" y="657175"/>
            <a:ext cx="3000000" cy="9417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zh-HK" sz="5000" b="1">
                <a:solidFill>
                  <a:srgbClr val="D9D9D9"/>
                </a:solidFill>
              </a:rPr>
              <a:t>預準備</a:t>
            </a:r>
            <a:endParaRPr sz="5000" b="1">
              <a:solidFill>
                <a:srgbClr val="D9D9D9"/>
              </a:solidFill>
            </a:endParaRPr>
          </a:p>
        </p:txBody>
      </p:sp>
      <p:sp>
        <p:nvSpPr>
          <p:cNvPr id="154" name="Shape 154"/>
          <p:cNvSpPr txBox="1"/>
          <p:nvPr/>
        </p:nvSpPr>
        <p:spPr>
          <a:xfrm>
            <a:off x="604975" y="2483158"/>
            <a:ext cx="3000000" cy="9417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zh-HK" sz="5000" b="1">
                <a:solidFill>
                  <a:srgbClr val="D9D9D9"/>
                </a:solidFill>
              </a:rPr>
              <a:t>上標籤</a:t>
            </a:r>
            <a:endParaRPr sz="5000" b="1">
              <a:solidFill>
                <a:srgbClr val="D9D9D9"/>
              </a:solidFill>
            </a:endParaRPr>
          </a:p>
        </p:txBody>
      </p:sp>
      <p:sp>
        <p:nvSpPr>
          <p:cNvPr id="155" name="Shape 155"/>
          <p:cNvSpPr txBox="1"/>
          <p:nvPr/>
        </p:nvSpPr>
        <p:spPr>
          <a:xfrm>
            <a:off x="604975" y="3396150"/>
            <a:ext cx="3000000" cy="9417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zh-HK" sz="5000" b="1"/>
              <a:t>算分數</a:t>
            </a:r>
            <a:endParaRPr sz="5000" b="1"/>
          </a:p>
        </p:txBody>
      </p:sp>
      <p:cxnSp>
        <p:nvCxnSpPr>
          <p:cNvPr id="156" name="Shape 156"/>
          <p:cNvCxnSpPr/>
          <p:nvPr/>
        </p:nvCxnSpPr>
        <p:spPr>
          <a:xfrm>
            <a:off x="3481175" y="3850426"/>
            <a:ext cx="739800" cy="0"/>
          </a:xfrm>
          <a:prstGeom prst="straightConnector1">
            <a:avLst/>
          </a:prstGeom>
          <a:noFill/>
          <a:ln w="28575" cap="flat" cmpd="sng">
            <a:solidFill>
              <a:srgbClr val="000000"/>
            </a:solidFill>
            <a:prstDash val="solid"/>
            <a:round/>
            <a:headEnd type="none" w="med" len="med"/>
            <a:tailEnd type="none" w="med" len="med"/>
          </a:ln>
        </p:spPr>
      </p:cxnSp>
      <p:cxnSp>
        <p:nvCxnSpPr>
          <p:cNvPr id="157" name="Shape 157"/>
          <p:cNvCxnSpPr/>
          <p:nvPr/>
        </p:nvCxnSpPr>
        <p:spPr>
          <a:xfrm>
            <a:off x="4202100" y="3090617"/>
            <a:ext cx="739800" cy="0"/>
          </a:xfrm>
          <a:prstGeom prst="straightConnector1">
            <a:avLst/>
          </a:prstGeom>
          <a:noFill/>
          <a:ln w="28575" cap="flat" cmpd="sng">
            <a:solidFill>
              <a:srgbClr val="000000"/>
            </a:solidFill>
            <a:prstDash val="solid"/>
            <a:round/>
            <a:headEnd type="none" w="med" len="med"/>
            <a:tailEnd type="none" w="med" len="med"/>
          </a:ln>
        </p:spPr>
      </p:cxnSp>
      <p:cxnSp>
        <p:nvCxnSpPr>
          <p:cNvPr id="158" name="Shape 158"/>
          <p:cNvCxnSpPr/>
          <p:nvPr/>
        </p:nvCxnSpPr>
        <p:spPr>
          <a:xfrm rot="10800000">
            <a:off x="4220975" y="3090614"/>
            <a:ext cx="8700" cy="755100"/>
          </a:xfrm>
          <a:prstGeom prst="straightConnector1">
            <a:avLst/>
          </a:prstGeom>
          <a:noFill/>
          <a:ln w="28575" cap="flat" cmpd="sng">
            <a:solidFill>
              <a:srgbClr val="000000"/>
            </a:solidFill>
            <a:prstDash val="solid"/>
            <a:round/>
            <a:headEnd type="none" w="med" len="med"/>
            <a:tailEnd type="none" w="med" len="med"/>
          </a:ln>
        </p:spPr>
      </p:cxnSp>
      <p:sp>
        <p:nvSpPr>
          <p:cNvPr id="159" name="Shape 159"/>
          <p:cNvSpPr txBox="1"/>
          <p:nvPr/>
        </p:nvSpPr>
        <p:spPr>
          <a:xfrm>
            <a:off x="5135025" y="2262793"/>
            <a:ext cx="3924900" cy="4980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zh-HK" sz="3000" b="1"/>
              <a:t># 根據 NTUSD 算分</a:t>
            </a:r>
            <a:endParaRPr sz="3000" b="1"/>
          </a:p>
        </p:txBody>
      </p:sp>
      <p:sp>
        <p:nvSpPr>
          <p:cNvPr id="160" name="Shape 160"/>
          <p:cNvSpPr txBox="1"/>
          <p:nvPr/>
        </p:nvSpPr>
        <p:spPr>
          <a:xfrm>
            <a:off x="4644700" y="2866825"/>
            <a:ext cx="4302000" cy="498000"/>
          </a:xfrm>
          <a:prstGeom prst="rect">
            <a:avLst/>
          </a:prstGeom>
          <a:noFill/>
          <a:ln>
            <a:noFill/>
          </a:ln>
        </p:spPr>
        <p:txBody>
          <a:bodyPr spcFirstLastPara="1" wrap="square" lIns="91425" tIns="91425" rIns="91425" bIns="91425" anchor="ctr" anchorCtr="0">
            <a:noAutofit/>
          </a:bodyPr>
          <a:lstStyle/>
          <a:p>
            <a:pPr marL="0" lvl="0" indent="457200" rtl="0">
              <a:lnSpc>
                <a:spcPct val="115000"/>
              </a:lnSpc>
              <a:spcBef>
                <a:spcPts val="0"/>
              </a:spcBef>
              <a:spcAft>
                <a:spcPts val="0"/>
              </a:spcAft>
              <a:buNone/>
            </a:pPr>
            <a:r>
              <a:rPr lang="zh-HK" sz="3000" b="1"/>
              <a:t># 計算貼文情緒分數</a:t>
            </a:r>
            <a:endParaRPr sz="3000" b="1"/>
          </a:p>
        </p:txBody>
      </p:sp>
      <p:sp>
        <p:nvSpPr>
          <p:cNvPr id="161" name="Shape 161"/>
          <p:cNvSpPr txBox="1"/>
          <p:nvPr/>
        </p:nvSpPr>
        <p:spPr>
          <a:xfrm>
            <a:off x="4644700" y="3470868"/>
            <a:ext cx="4606500" cy="498000"/>
          </a:xfrm>
          <a:prstGeom prst="rect">
            <a:avLst/>
          </a:prstGeom>
          <a:noFill/>
          <a:ln>
            <a:noFill/>
          </a:ln>
        </p:spPr>
        <p:txBody>
          <a:bodyPr spcFirstLastPara="1" wrap="square" lIns="91425" tIns="91425" rIns="91425" bIns="91425" anchor="ctr" anchorCtr="0">
            <a:noAutofit/>
          </a:bodyPr>
          <a:lstStyle/>
          <a:p>
            <a:pPr marL="0" lvl="0" indent="457200" algn="just" rtl="0">
              <a:lnSpc>
                <a:spcPct val="115000"/>
              </a:lnSpc>
              <a:spcBef>
                <a:spcPts val="0"/>
              </a:spcBef>
              <a:spcAft>
                <a:spcPts val="0"/>
              </a:spcAft>
              <a:buNone/>
            </a:pPr>
            <a:r>
              <a:rPr lang="zh-HK" sz="3000" b="1"/>
              <a:t># 判斷貼文看好與否</a:t>
            </a:r>
            <a:endParaRPr sz="30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p:nvPr/>
        </p:nvSpPr>
        <p:spPr>
          <a:xfrm>
            <a:off x="2162700" y="1071750"/>
            <a:ext cx="48186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HK" sz="6000" b="1">
                <a:solidFill>
                  <a:schemeClr val="dk1"/>
                </a:solidFill>
                <a:latin typeface="Playfair Display"/>
                <a:ea typeface="Playfair Display"/>
                <a:cs typeface="Playfair Display"/>
                <a:sym typeface="Playfair Display"/>
              </a:rPr>
              <a:t>情感分析結果</a:t>
            </a:r>
            <a:endParaRPr sz="6000" b="1">
              <a:solidFill>
                <a:schemeClr val="dk1"/>
              </a:solidFill>
              <a:latin typeface="Playfair Display"/>
              <a:ea typeface="Playfair Display"/>
              <a:cs typeface="Playfair Display"/>
              <a:sym typeface="Playfair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HK"/>
              <a:t>Game 1</a:t>
            </a:r>
            <a:endParaRPr/>
          </a:p>
        </p:txBody>
      </p:sp>
      <p:sp>
        <p:nvSpPr>
          <p:cNvPr id="172" name="Shape 172"/>
          <p:cNvSpPr txBox="1">
            <a:spLocks noGrp="1"/>
          </p:cNvSpPr>
          <p:nvPr>
            <p:ph type="body" idx="1"/>
          </p:nvPr>
        </p:nvSpPr>
        <p:spPr>
          <a:xfrm>
            <a:off x="637696" y="1152475"/>
            <a:ext cx="42603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HK" sz="3200" b="1">
                <a:solidFill>
                  <a:srgbClr val="5E696C"/>
                </a:solidFill>
                <a:latin typeface="Playfair Display"/>
                <a:ea typeface="Playfair Display"/>
                <a:cs typeface="Playfair Display"/>
                <a:sym typeface="Playfair Display"/>
              </a:rPr>
              <a:t>Result</a:t>
            </a:r>
            <a:endParaRPr b="1">
              <a:solidFill>
                <a:srgbClr val="5E696C"/>
              </a:solidFill>
            </a:endParaRPr>
          </a:p>
          <a:p>
            <a:pPr marL="457200" lvl="0" indent="-342900" rtl="0">
              <a:spcBef>
                <a:spcPts val="1600"/>
              </a:spcBef>
              <a:spcAft>
                <a:spcPts val="0"/>
              </a:spcAft>
              <a:buClr>
                <a:srgbClr val="5E696C"/>
              </a:buClr>
              <a:buSzPts val="1800"/>
              <a:buChar char="-"/>
            </a:pPr>
            <a:r>
              <a:rPr lang="zh-HK">
                <a:solidFill>
                  <a:srgbClr val="5E696C"/>
                </a:solidFill>
              </a:rPr>
              <a:t>騎士 114：124 勇士</a:t>
            </a:r>
            <a:endParaRPr>
              <a:solidFill>
                <a:srgbClr val="5E696C"/>
              </a:solidFill>
            </a:endParaRPr>
          </a:p>
          <a:p>
            <a:pPr marL="457200" lvl="0" indent="-342900" rtl="0">
              <a:spcBef>
                <a:spcPts val="0"/>
              </a:spcBef>
              <a:spcAft>
                <a:spcPts val="0"/>
              </a:spcAft>
              <a:buClr>
                <a:srgbClr val="5E696C"/>
              </a:buClr>
              <a:buSzPts val="1800"/>
              <a:buChar char="-"/>
            </a:pPr>
            <a:r>
              <a:rPr lang="zh-HK">
                <a:solidFill>
                  <a:srgbClr val="5E696C"/>
                </a:solidFill>
              </a:rPr>
              <a:t>勇士勝</a:t>
            </a:r>
            <a:endParaRPr>
              <a:solidFill>
                <a:srgbClr val="5E696C"/>
              </a:solidFill>
            </a:endParaRPr>
          </a:p>
          <a:p>
            <a:pPr marL="0" lvl="0" indent="0" rtl="0">
              <a:spcBef>
                <a:spcPts val="0"/>
              </a:spcBef>
              <a:spcAft>
                <a:spcPts val="1600"/>
              </a:spcAft>
              <a:buNone/>
            </a:pPr>
            <a:endParaRPr>
              <a:solidFill>
                <a:srgbClr val="5E696C"/>
              </a:solidFill>
            </a:endParaRPr>
          </a:p>
        </p:txBody>
      </p:sp>
      <p:sp>
        <p:nvSpPr>
          <p:cNvPr id="173" name="Shape 173"/>
          <p:cNvSpPr txBox="1">
            <a:spLocks noGrp="1"/>
          </p:cNvSpPr>
          <p:nvPr>
            <p:ph type="body" idx="1"/>
          </p:nvPr>
        </p:nvSpPr>
        <p:spPr>
          <a:xfrm>
            <a:off x="4339840" y="1152475"/>
            <a:ext cx="42603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HK" sz="3200" b="1">
                <a:solidFill>
                  <a:srgbClr val="5E696C"/>
                </a:solidFill>
                <a:latin typeface="Playfair Display"/>
                <a:ea typeface="Playfair Display"/>
                <a:cs typeface="Playfair Display"/>
                <a:sym typeface="Playfair Display"/>
              </a:rPr>
              <a:t>Prediction</a:t>
            </a:r>
            <a:endParaRPr b="1">
              <a:solidFill>
                <a:srgbClr val="5E696C"/>
              </a:solidFill>
            </a:endParaRPr>
          </a:p>
          <a:p>
            <a:pPr marL="0" lvl="0" indent="0" rtl="0">
              <a:spcBef>
                <a:spcPts val="1600"/>
              </a:spcBef>
              <a:spcAft>
                <a:spcPts val="0"/>
              </a:spcAft>
              <a:buNone/>
            </a:pPr>
            <a:r>
              <a:rPr lang="zh-HK">
                <a:solidFill>
                  <a:srgbClr val="5E696C"/>
                </a:solidFill>
              </a:rPr>
              <a:t>情感總分</a:t>
            </a:r>
            <a:endParaRPr>
              <a:solidFill>
                <a:srgbClr val="5E696C"/>
              </a:solidFill>
            </a:endParaRPr>
          </a:p>
          <a:p>
            <a:pPr marL="457200" lvl="0" indent="-342900" rtl="0">
              <a:spcBef>
                <a:spcPts val="0"/>
              </a:spcBef>
              <a:spcAft>
                <a:spcPts val="0"/>
              </a:spcAft>
              <a:buClr>
                <a:srgbClr val="5E696C"/>
              </a:buClr>
              <a:buSzPts val="1800"/>
              <a:buChar char="-"/>
            </a:pPr>
            <a:r>
              <a:rPr lang="zh-HK">
                <a:solidFill>
                  <a:srgbClr val="5E696C"/>
                </a:solidFill>
              </a:rPr>
              <a:t>騎士：-19 分</a:t>
            </a:r>
            <a:endParaRPr>
              <a:solidFill>
                <a:srgbClr val="5E696C"/>
              </a:solidFill>
            </a:endParaRPr>
          </a:p>
          <a:p>
            <a:pPr marL="457200" lvl="0" indent="-342900" rtl="0">
              <a:spcBef>
                <a:spcPts val="0"/>
              </a:spcBef>
              <a:spcAft>
                <a:spcPts val="0"/>
              </a:spcAft>
              <a:buClr>
                <a:srgbClr val="5E696C"/>
              </a:buClr>
              <a:buSzPts val="1800"/>
              <a:buChar char="-"/>
            </a:pPr>
            <a:r>
              <a:rPr lang="zh-HK">
                <a:solidFill>
                  <a:srgbClr val="5E696C"/>
                </a:solidFill>
              </a:rPr>
              <a:t>勇士：-17 分</a:t>
            </a:r>
            <a:endParaRPr>
              <a:solidFill>
                <a:srgbClr val="5E696C"/>
              </a:solidFill>
            </a:endParaRPr>
          </a:p>
          <a:p>
            <a:pPr marL="0" lvl="0" indent="0" rtl="0">
              <a:spcBef>
                <a:spcPts val="0"/>
              </a:spcBef>
              <a:spcAft>
                <a:spcPts val="0"/>
              </a:spcAft>
              <a:buNone/>
            </a:pPr>
            <a:endParaRPr>
              <a:solidFill>
                <a:srgbClr val="5E696C"/>
              </a:solidFill>
            </a:endParaRPr>
          </a:p>
          <a:p>
            <a:pPr marL="0" lvl="0" indent="0" rtl="0">
              <a:spcBef>
                <a:spcPts val="0"/>
              </a:spcBef>
              <a:spcAft>
                <a:spcPts val="0"/>
              </a:spcAft>
              <a:buNone/>
            </a:pPr>
            <a:r>
              <a:rPr lang="zh-HK">
                <a:solidFill>
                  <a:srgbClr val="5E696C"/>
                </a:solidFill>
              </a:rPr>
              <a:t>看好貼文數</a:t>
            </a:r>
            <a:endParaRPr>
              <a:solidFill>
                <a:srgbClr val="5E696C"/>
              </a:solidFill>
            </a:endParaRPr>
          </a:p>
          <a:p>
            <a:pPr marL="457200" lvl="0" indent="-342900" rtl="0">
              <a:spcBef>
                <a:spcPts val="0"/>
              </a:spcBef>
              <a:spcAft>
                <a:spcPts val="0"/>
              </a:spcAft>
              <a:buClr>
                <a:srgbClr val="5E696C"/>
              </a:buClr>
              <a:buSzPts val="1800"/>
              <a:buChar char="-"/>
            </a:pPr>
            <a:r>
              <a:rPr lang="zh-HK">
                <a:solidFill>
                  <a:srgbClr val="5E696C"/>
                </a:solidFill>
              </a:rPr>
              <a:t>騎士：-3 篇</a:t>
            </a:r>
            <a:endParaRPr>
              <a:solidFill>
                <a:srgbClr val="5E696C"/>
              </a:solidFill>
            </a:endParaRPr>
          </a:p>
          <a:p>
            <a:pPr marL="457200" lvl="0" indent="-342900" rtl="0">
              <a:spcBef>
                <a:spcPts val="0"/>
              </a:spcBef>
              <a:spcAft>
                <a:spcPts val="0"/>
              </a:spcAft>
              <a:buClr>
                <a:srgbClr val="5E696C"/>
              </a:buClr>
              <a:buSzPts val="1800"/>
              <a:buChar char="-"/>
            </a:pPr>
            <a:r>
              <a:rPr lang="zh-HK">
                <a:solidFill>
                  <a:srgbClr val="5E696C"/>
                </a:solidFill>
              </a:rPr>
              <a:t>勇士：-2 篇</a:t>
            </a:r>
            <a:endParaRPr>
              <a:solidFill>
                <a:srgbClr val="5E696C"/>
              </a:solidFill>
            </a:endParaRPr>
          </a:p>
          <a:p>
            <a:pPr marL="0" lvl="0" indent="0" rtl="0">
              <a:spcBef>
                <a:spcPts val="0"/>
              </a:spcBef>
              <a:spcAft>
                <a:spcPts val="1600"/>
              </a:spcAft>
              <a:buNone/>
            </a:pPr>
            <a:endParaRPr>
              <a:solidFill>
                <a:srgbClr val="5E696C"/>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HK"/>
              <a:t>Game 2</a:t>
            </a:r>
            <a:endParaRPr/>
          </a:p>
        </p:txBody>
      </p:sp>
      <p:sp>
        <p:nvSpPr>
          <p:cNvPr id="179" name="Shape 179"/>
          <p:cNvSpPr txBox="1">
            <a:spLocks noGrp="1"/>
          </p:cNvSpPr>
          <p:nvPr>
            <p:ph type="body" idx="1"/>
          </p:nvPr>
        </p:nvSpPr>
        <p:spPr>
          <a:xfrm>
            <a:off x="637696" y="1152475"/>
            <a:ext cx="42603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HK" sz="3200" b="1">
                <a:solidFill>
                  <a:srgbClr val="5E696C"/>
                </a:solidFill>
                <a:latin typeface="Playfair Display"/>
                <a:ea typeface="Playfair Display"/>
                <a:cs typeface="Playfair Display"/>
                <a:sym typeface="Playfair Display"/>
              </a:rPr>
              <a:t>Result</a:t>
            </a:r>
            <a:endParaRPr b="1">
              <a:solidFill>
                <a:srgbClr val="5E696C"/>
              </a:solidFill>
            </a:endParaRPr>
          </a:p>
          <a:p>
            <a:pPr marL="457200" lvl="0" indent="-342900" rtl="0">
              <a:spcBef>
                <a:spcPts val="1600"/>
              </a:spcBef>
              <a:spcAft>
                <a:spcPts val="0"/>
              </a:spcAft>
              <a:buClr>
                <a:srgbClr val="5E696C"/>
              </a:buClr>
              <a:buSzPts val="1800"/>
              <a:buChar char="-"/>
            </a:pPr>
            <a:r>
              <a:rPr lang="zh-HK">
                <a:solidFill>
                  <a:srgbClr val="5E696C"/>
                </a:solidFill>
              </a:rPr>
              <a:t>騎士 103：122 勇士</a:t>
            </a:r>
            <a:endParaRPr>
              <a:solidFill>
                <a:srgbClr val="5E696C"/>
              </a:solidFill>
            </a:endParaRPr>
          </a:p>
          <a:p>
            <a:pPr marL="457200" lvl="0" indent="-342900" rtl="0">
              <a:spcBef>
                <a:spcPts val="0"/>
              </a:spcBef>
              <a:spcAft>
                <a:spcPts val="0"/>
              </a:spcAft>
              <a:buClr>
                <a:srgbClr val="5E696C"/>
              </a:buClr>
              <a:buSzPts val="1800"/>
              <a:buChar char="-"/>
            </a:pPr>
            <a:r>
              <a:rPr lang="zh-HK">
                <a:solidFill>
                  <a:srgbClr val="5E696C"/>
                </a:solidFill>
              </a:rPr>
              <a:t>勇士勝</a:t>
            </a:r>
            <a:endParaRPr>
              <a:solidFill>
                <a:srgbClr val="5E696C"/>
              </a:solidFill>
            </a:endParaRPr>
          </a:p>
          <a:p>
            <a:pPr marL="0" lvl="0" indent="0" rtl="0">
              <a:spcBef>
                <a:spcPts val="0"/>
              </a:spcBef>
              <a:spcAft>
                <a:spcPts val="1600"/>
              </a:spcAft>
              <a:buNone/>
            </a:pPr>
            <a:endParaRPr>
              <a:solidFill>
                <a:srgbClr val="5E696C"/>
              </a:solidFill>
            </a:endParaRPr>
          </a:p>
        </p:txBody>
      </p:sp>
      <p:sp>
        <p:nvSpPr>
          <p:cNvPr id="180" name="Shape 180"/>
          <p:cNvSpPr txBox="1">
            <a:spLocks noGrp="1"/>
          </p:cNvSpPr>
          <p:nvPr>
            <p:ph type="body" idx="1"/>
          </p:nvPr>
        </p:nvSpPr>
        <p:spPr>
          <a:xfrm>
            <a:off x="4339840" y="1152475"/>
            <a:ext cx="42603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HK" sz="3200" b="1">
                <a:solidFill>
                  <a:srgbClr val="5E696C"/>
                </a:solidFill>
                <a:latin typeface="Playfair Display"/>
                <a:ea typeface="Playfair Display"/>
                <a:cs typeface="Playfair Display"/>
                <a:sym typeface="Playfair Display"/>
              </a:rPr>
              <a:t>Prediction</a:t>
            </a:r>
            <a:endParaRPr b="1">
              <a:solidFill>
                <a:srgbClr val="5E696C"/>
              </a:solidFill>
            </a:endParaRPr>
          </a:p>
          <a:p>
            <a:pPr marL="0" lvl="0" indent="0" rtl="0">
              <a:spcBef>
                <a:spcPts val="1600"/>
              </a:spcBef>
              <a:spcAft>
                <a:spcPts val="0"/>
              </a:spcAft>
              <a:buNone/>
            </a:pPr>
            <a:r>
              <a:rPr lang="zh-HK">
                <a:solidFill>
                  <a:srgbClr val="5E696C"/>
                </a:solidFill>
              </a:rPr>
              <a:t>情感總分</a:t>
            </a:r>
            <a:endParaRPr>
              <a:solidFill>
                <a:srgbClr val="5E696C"/>
              </a:solidFill>
            </a:endParaRPr>
          </a:p>
          <a:p>
            <a:pPr marL="457200" lvl="0" indent="-342900" rtl="0">
              <a:spcBef>
                <a:spcPts val="0"/>
              </a:spcBef>
              <a:spcAft>
                <a:spcPts val="0"/>
              </a:spcAft>
              <a:buClr>
                <a:srgbClr val="5E696C"/>
              </a:buClr>
              <a:buSzPts val="1800"/>
              <a:buChar char="-"/>
            </a:pPr>
            <a:r>
              <a:rPr lang="zh-HK">
                <a:solidFill>
                  <a:srgbClr val="5E696C"/>
                </a:solidFill>
              </a:rPr>
              <a:t>騎士：-38 分</a:t>
            </a:r>
            <a:endParaRPr>
              <a:solidFill>
                <a:srgbClr val="5E696C"/>
              </a:solidFill>
            </a:endParaRPr>
          </a:p>
          <a:p>
            <a:pPr marL="457200" lvl="0" indent="-342900" rtl="0">
              <a:spcBef>
                <a:spcPts val="0"/>
              </a:spcBef>
              <a:spcAft>
                <a:spcPts val="0"/>
              </a:spcAft>
              <a:buClr>
                <a:srgbClr val="5E696C"/>
              </a:buClr>
              <a:buSzPts val="1800"/>
              <a:buChar char="-"/>
            </a:pPr>
            <a:r>
              <a:rPr lang="zh-HK">
                <a:solidFill>
                  <a:srgbClr val="5E696C"/>
                </a:solidFill>
              </a:rPr>
              <a:t>勇士：-12 分</a:t>
            </a:r>
            <a:endParaRPr>
              <a:solidFill>
                <a:srgbClr val="5E696C"/>
              </a:solidFill>
            </a:endParaRPr>
          </a:p>
          <a:p>
            <a:pPr marL="0" lvl="0" indent="0" rtl="0">
              <a:spcBef>
                <a:spcPts val="0"/>
              </a:spcBef>
              <a:spcAft>
                <a:spcPts val="0"/>
              </a:spcAft>
              <a:buNone/>
            </a:pPr>
            <a:endParaRPr>
              <a:solidFill>
                <a:srgbClr val="5E696C"/>
              </a:solidFill>
            </a:endParaRPr>
          </a:p>
          <a:p>
            <a:pPr marL="0" lvl="0" indent="0" rtl="0">
              <a:spcBef>
                <a:spcPts val="0"/>
              </a:spcBef>
              <a:spcAft>
                <a:spcPts val="0"/>
              </a:spcAft>
              <a:buNone/>
            </a:pPr>
            <a:r>
              <a:rPr lang="zh-HK">
                <a:solidFill>
                  <a:srgbClr val="5E696C"/>
                </a:solidFill>
              </a:rPr>
              <a:t>看好貼文數</a:t>
            </a:r>
            <a:endParaRPr>
              <a:solidFill>
                <a:srgbClr val="5E696C"/>
              </a:solidFill>
            </a:endParaRPr>
          </a:p>
          <a:p>
            <a:pPr marL="457200" lvl="0" indent="-342900" rtl="0">
              <a:spcBef>
                <a:spcPts val="0"/>
              </a:spcBef>
              <a:spcAft>
                <a:spcPts val="0"/>
              </a:spcAft>
              <a:buClr>
                <a:srgbClr val="5E696C"/>
              </a:buClr>
              <a:buSzPts val="1800"/>
              <a:buChar char="-"/>
            </a:pPr>
            <a:r>
              <a:rPr lang="zh-HK">
                <a:solidFill>
                  <a:srgbClr val="5E696C"/>
                </a:solidFill>
              </a:rPr>
              <a:t>騎士：-4 篇</a:t>
            </a:r>
            <a:endParaRPr>
              <a:solidFill>
                <a:srgbClr val="5E696C"/>
              </a:solidFill>
            </a:endParaRPr>
          </a:p>
          <a:p>
            <a:pPr marL="457200" lvl="0" indent="-342900" rtl="0">
              <a:spcBef>
                <a:spcPts val="0"/>
              </a:spcBef>
              <a:spcAft>
                <a:spcPts val="0"/>
              </a:spcAft>
              <a:buClr>
                <a:srgbClr val="5E696C"/>
              </a:buClr>
              <a:buSzPts val="1800"/>
              <a:buChar char="-"/>
            </a:pPr>
            <a:r>
              <a:rPr lang="zh-HK">
                <a:solidFill>
                  <a:srgbClr val="5E696C"/>
                </a:solidFill>
              </a:rPr>
              <a:t>勇士：+1 篇</a:t>
            </a:r>
            <a:endParaRPr>
              <a:solidFill>
                <a:srgbClr val="5E696C"/>
              </a:solidFill>
            </a:endParaRPr>
          </a:p>
          <a:p>
            <a:pPr marL="0" lvl="0" indent="0" rtl="0">
              <a:spcBef>
                <a:spcPts val="0"/>
              </a:spcBef>
              <a:spcAft>
                <a:spcPts val="1600"/>
              </a:spcAft>
              <a:buNone/>
            </a:pPr>
            <a:endParaRPr>
              <a:solidFill>
                <a:srgbClr val="5E696C"/>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HK"/>
              <a:t>Game 3</a:t>
            </a:r>
            <a:endParaRPr/>
          </a:p>
        </p:txBody>
      </p:sp>
      <p:sp>
        <p:nvSpPr>
          <p:cNvPr id="186" name="Shape 186"/>
          <p:cNvSpPr txBox="1">
            <a:spLocks noGrp="1"/>
          </p:cNvSpPr>
          <p:nvPr>
            <p:ph type="body" idx="1"/>
          </p:nvPr>
        </p:nvSpPr>
        <p:spPr>
          <a:xfrm>
            <a:off x="637696" y="1152475"/>
            <a:ext cx="42603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HK" sz="3200" b="1">
                <a:solidFill>
                  <a:srgbClr val="5E696C"/>
                </a:solidFill>
                <a:latin typeface="Playfair Display"/>
                <a:ea typeface="Playfair Display"/>
                <a:cs typeface="Playfair Display"/>
                <a:sym typeface="Playfair Display"/>
              </a:rPr>
              <a:t>Result</a:t>
            </a:r>
            <a:endParaRPr b="1">
              <a:solidFill>
                <a:srgbClr val="5E696C"/>
              </a:solidFill>
            </a:endParaRPr>
          </a:p>
          <a:p>
            <a:pPr marL="457200" lvl="0" indent="-342900" rtl="0">
              <a:spcBef>
                <a:spcPts val="1600"/>
              </a:spcBef>
              <a:spcAft>
                <a:spcPts val="0"/>
              </a:spcAft>
              <a:buClr>
                <a:srgbClr val="5E696C"/>
              </a:buClr>
              <a:buSzPts val="1800"/>
              <a:buChar char="-"/>
            </a:pPr>
            <a:r>
              <a:rPr lang="zh-HK">
                <a:solidFill>
                  <a:srgbClr val="5E696C"/>
                </a:solidFill>
              </a:rPr>
              <a:t>騎士 102：110 勇士</a:t>
            </a:r>
            <a:endParaRPr>
              <a:solidFill>
                <a:srgbClr val="5E696C"/>
              </a:solidFill>
            </a:endParaRPr>
          </a:p>
          <a:p>
            <a:pPr marL="457200" lvl="0" indent="-342900" rtl="0">
              <a:spcBef>
                <a:spcPts val="0"/>
              </a:spcBef>
              <a:spcAft>
                <a:spcPts val="0"/>
              </a:spcAft>
              <a:buClr>
                <a:srgbClr val="5E696C"/>
              </a:buClr>
              <a:buSzPts val="1800"/>
              <a:buChar char="-"/>
            </a:pPr>
            <a:r>
              <a:rPr lang="zh-HK">
                <a:solidFill>
                  <a:srgbClr val="5E696C"/>
                </a:solidFill>
              </a:rPr>
              <a:t>勇士勝</a:t>
            </a:r>
            <a:endParaRPr>
              <a:solidFill>
                <a:srgbClr val="5E696C"/>
              </a:solidFill>
            </a:endParaRPr>
          </a:p>
          <a:p>
            <a:pPr marL="0" lvl="0" indent="0" rtl="0">
              <a:spcBef>
                <a:spcPts val="0"/>
              </a:spcBef>
              <a:spcAft>
                <a:spcPts val="1600"/>
              </a:spcAft>
              <a:buNone/>
            </a:pPr>
            <a:endParaRPr>
              <a:solidFill>
                <a:srgbClr val="5E696C"/>
              </a:solidFill>
            </a:endParaRPr>
          </a:p>
        </p:txBody>
      </p:sp>
      <p:sp>
        <p:nvSpPr>
          <p:cNvPr id="187" name="Shape 187"/>
          <p:cNvSpPr txBox="1">
            <a:spLocks noGrp="1"/>
          </p:cNvSpPr>
          <p:nvPr>
            <p:ph type="body" idx="1"/>
          </p:nvPr>
        </p:nvSpPr>
        <p:spPr>
          <a:xfrm>
            <a:off x="4339840" y="1152475"/>
            <a:ext cx="42603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HK" sz="3200" b="1">
                <a:solidFill>
                  <a:srgbClr val="5E696C"/>
                </a:solidFill>
                <a:latin typeface="Playfair Display"/>
                <a:ea typeface="Playfair Display"/>
                <a:cs typeface="Playfair Display"/>
                <a:sym typeface="Playfair Display"/>
              </a:rPr>
              <a:t>Prediction</a:t>
            </a:r>
            <a:endParaRPr b="1">
              <a:solidFill>
                <a:srgbClr val="5E696C"/>
              </a:solidFill>
            </a:endParaRPr>
          </a:p>
          <a:p>
            <a:pPr marL="0" lvl="0" indent="0" rtl="0">
              <a:spcBef>
                <a:spcPts val="1600"/>
              </a:spcBef>
              <a:spcAft>
                <a:spcPts val="0"/>
              </a:spcAft>
              <a:buNone/>
            </a:pPr>
            <a:r>
              <a:rPr lang="zh-HK">
                <a:solidFill>
                  <a:srgbClr val="5E696C"/>
                </a:solidFill>
              </a:rPr>
              <a:t>情感總分</a:t>
            </a:r>
            <a:endParaRPr>
              <a:solidFill>
                <a:srgbClr val="5E696C"/>
              </a:solidFill>
            </a:endParaRPr>
          </a:p>
          <a:p>
            <a:pPr marL="457200" lvl="0" indent="-342900" rtl="0">
              <a:spcBef>
                <a:spcPts val="0"/>
              </a:spcBef>
              <a:spcAft>
                <a:spcPts val="0"/>
              </a:spcAft>
              <a:buClr>
                <a:srgbClr val="5E696C"/>
              </a:buClr>
              <a:buSzPts val="1800"/>
              <a:buChar char="-"/>
            </a:pPr>
            <a:r>
              <a:rPr lang="zh-HK">
                <a:solidFill>
                  <a:srgbClr val="5E696C"/>
                </a:solidFill>
              </a:rPr>
              <a:t>騎士：-21 分</a:t>
            </a:r>
            <a:endParaRPr>
              <a:solidFill>
                <a:srgbClr val="5E696C"/>
              </a:solidFill>
            </a:endParaRPr>
          </a:p>
          <a:p>
            <a:pPr marL="457200" lvl="0" indent="-342900" rtl="0">
              <a:spcBef>
                <a:spcPts val="0"/>
              </a:spcBef>
              <a:spcAft>
                <a:spcPts val="0"/>
              </a:spcAft>
              <a:buClr>
                <a:srgbClr val="5E696C"/>
              </a:buClr>
              <a:buSzPts val="1800"/>
              <a:buChar char="-"/>
            </a:pPr>
            <a:r>
              <a:rPr lang="zh-HK">
                <a:solidFill>
                  <a:srgbClr val="5E696C"/>
                </a:solidFill>
              </a:rPr>
              <a:t>勇士：+2 分</a:t>
            </a:r>
            <a:endParaRPr>
              <a:solidFill>
                <a:srgbClr val="5E696C"/>
              </a:solidFill>
            </a:endParaRPr>
          </a:p>
          <a:p>
            <a:pPr marL="0" lvl="0" indent="0" rtl="0">
              <a:spcBef>
                <a:spcPts val="0"/>
              </a:spcBef>
              <a:spcAft>
                <a:spcPts val="0"/>
              </a:spcAft>
              <a:buNone/>
            </a:pPr>
            <a:endParaRPr>
              <a:solidFill>
                <a:srgbClr val="5E696C"/>
              </a:solidFill>
            </a:endParaRPr>
          </a:p>
          <a:p>
            <a:pPr marL="0" lvl="0" indent="0" rtl="0">
              <a:spcBef>
                <a:spcPts val="0"/>
              </a:spcBef>
              <a:spcAft>
                <a:spcPts val="0"/>
              </a:spcAft>
              <a:buNone/>
            </a:pPr>
            <a:r>
              <a:rPr lang="zh-HK">
                <a:solidFill>
                  <a:srgbClr val="5E696C"/>
                </a:solidFill>
              </a:rPr>
              <a:t>看好貼文數</a:t>
            </a:r>
            <a:endParaRPr>
              <a:solidFill>
                <a:srgbClr val="5E696C"/>
              </a:solidFill>
            </a:endParaRPr>
          </a:p>
          <a:p>
            <a:pPr marL="457200" lvl="0" indent="-342900" rtl="0">
              <a:spcBef>
                <a:spcPts val="0"/>
              </a:spcBef>
              <a:spcAft>
                <a:spcPts val="0"/>
              </a:spcAft>
              <a:buClr>
                <a:srgbClr val="5E696C"/>
              </a:buClr>
              <a:buSzPts val="1800"/>
              <a:buChar char="-"/>
            </a:pPr>
            <a:r>
              <a:rPr lang="zh-HK">
                <a:solidFill>
                  <a:srgbClr val="5E696C"/>
                </a:solidFill>
              </a:rPr>
              <a:t>騎士：+2 篇</a:t>
            </a:r>
            <a:endParaRPr>
              <a:solidFill>
                <a:srgbClr val="5E696C"/>
              </a:solidFill>
            </a:endParaRPr>
          </a:p>
          <a:p>
            <a:pPr marL="457200" lvl="0" indent="-342900" rtl="0">
              <a:spcBef>
                <a:spcPts val="0"/>
              </a:spcBef>
              <a:spcAft>
                <a:spcPts val="0"/>
              </a:spcAft>
              <a:buClr>
                <a:srgbClr val="5E696C"/>
              </a:buClr>
              <a:buSzPts val="1800"/>
              <a:buChar char="-"/>
            </a:pPr>
            <a:r>
              <a:rPr lang="zh-HK">
                <a:solidFill>
                  <a:srgbClr val="5E696C"/>
                </a:solidFill>
              </a:rPr>
              <a:t>勇士：-1  篇</a:t>
            </a:r>
            <a:endParaRPr>
              <a:solidFill>
                <a:srgbClr val="5E696C"/>
              </a:solidFill>
            </a:endParaRPr>
          </a:p>
          <a:p>
            <a:pPr marL="0" lvl="0" indent="0" rtl="0">
              <a:spcBef>
                <a:spcPts val="0"/>
              </a:spcBef>
              <a:spcAft>
                <a:spcPts val="1600"/>
              </a:spcAft>
              <a:buNone/>
            </a:pPr>
            <a:endParaRPr>
              <a:solidFill>
                <a:srgbClr val="5E696C"/>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HK"/>
              <a:t>Game 4</a:t>
            </a:r>
            <a:endParaRPr/>
          </a:p>
        </p:txBody>
      </p:sp>
      <p:sp>
        <p:nvSpPr>
          <p:cNvPr id="193" name="Shape 193"/>
          <p:cNvSpPr txBox="1">
            <a:spLocks noGrp="1"/>
          </p:cNvSpPr>
          <p:nvPr>
            <p:ph type="body" idx="1"/>
          </p:nvPr>
        </p:nvSpPr>
        <p:spPr>
          <a:xfrm>
            <a:off x="637696" y="1152475"/>
            <a:ext cx="42603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HK" sz="3200" b="1">
                <a:solidFill>
                  <a:srgbClr val="5E696C"/>
                </a:solidFill>
                <a:latin typeface="Playfair Display"/>
                <a:ea typeface="Playfair Display"/>
                <a:cs typeface="Playfair Display"/>
                <a:sym typeface="Playfair Display"/>
              </a:rPr>
              <a:t>Result</a:t>
            </a:r>
            <a:endParaRPr b="1">
              <a:solidFill>
                <a:srgbClr val="5E696C"/>
              </a:solidFill>
            </a:endParaRPr>
          </a:p>
          <a:p>
            <a:pPr marL="457200" lvl="0" indent="-342900" rtl="0">
              <a:spcBef>
                <a:spcPts val="1600"/>
              </a:spcBef>
              <a:spcAft>
                <a:spcPts val="0"/>
              </a:spcAft>
              <a:buClr>
                <a:srgbClr val="5E696C"/>
              </a:buClr>
              <a:buSzPts val="1800"/>
              <a:buChar char="-"/>
            </a:pPr>
            <a:r>
              <a:rPr lang="zh-HK">
                <a:solidFill>
                  <a:srgbClr val="5E696C"/>
                </a:solidFill>
              </a:rPr>
              <a:t>騎士 85：108 勇士</a:t>
            </a:r>
            <a:endParaRPr>
              <a:solidFill>
                <a:srgbClr val="5E696C"/>
              </a:solidFill>
            </a:endParaRPr>
          </a:p>
          <a:p>
            <a:pPr marL="457200" lvl="0" indent="-342900" rtl="0">
              <a:spcBef>
                <a:spcPts val="0"/>
              </a:spcBef>
              <a:spcAft>
                <a:spcPts val="0"/>
              </a:spcAft>
              <a:buClr>
                <a:srgbClr val="5E696C"/>
              </a:buClr>
              <a:buSzPts val="1800"/>
              <a:buChar char="-"/>
            </a:pPr>
            <a:r>
              <a:rPr lang="zh-HK">
                <a:solidFill>
                  <a:srgbClr val="5E696C"/>
                </a:solidFill>
              </a:rPr>
              <a:t>勇士勝</a:t>
            </a:r>
            <a:endParaRPr>
              <a:solidFill>
                <a:srgbClr val="5E696C"/>
              </a:solidFill>
            </a:endParaRPr>
          </a:p>
          <a:p>
            <a:pPr marL="0" lvl="0" indent="0" rtl="0">
              <a:spcBef>
                <a:spcPts val="0"/>
              </a:spcBef>
              <a:spcAft>
                <a:spcPts val="1600"/>
              </a:spcAft>
              <a:buNone/>
            </a:pPr>
            <a:endParaRPr>
              <a:solidFill>
                <a:srgbClr val="5E696C"/>
              </a:solidFill>
            </a:endParaRPr>
          </a:p>
        </p:txBody>
      </p:sp>
      <p:sp>
        <p:nvSpPr>
          <p:cNvPr id="194" name="Shape 194"/>
          <p:cNvSpPr txBox="1">
            <a:spLocks noGrp="1"/>
          </p:cNvSpPr>
          <p:nvPr>
            <p:ph type="body" idx="1"/>
          </p:nvPr>
        </p:nvSpPr>
        <p:spPr>
          <a:xfrm>
            <a:off x="4339840" y="1152475"/>
            <a:ext cx="42603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HK" sz="3200" b="1">
                <a:solidFill>
                  <a:srgbClr val="5E696C"/>
                </a:solidFill>
                <a:latin typeface="Playfair Display"/>
                <a:ea typeface="Playfair Display"/>
                <a:cs typeface="Playfair Display"/>
                <a:sym typeface="Playfair Display"/>
              </a:rPr>
              <a:t>Prediction</a:t>
            </a:r>
            <a:endParaRPr b="1">
              <a:solidFill>
                <a:srgbClr val="5E696C"/>
              </a:solidFill>
            </a:endParaRPr>
          </a:p>
          <a:p>
            <a:pPr marL="0" lvl="0" indent="0" rtl="0">
              <a:spcBef>
                <a:spcPts val="1600"/>
              </a:spcBef>
              <a:spcAft>
                <a:spcPts val="0"/>
              </a:spcAft>
              <a:buNone/>
            </a:pPr>
            <a:r>
              <a:rPr lang="zh-HK">
                <a:solidFill>
                  <a:srgbClr val="5E696C"/>
                </a:solidFill>
              </a:rPr>
              <a:t>情感總分</a:t>
            </a:r>
            <a:endParaRPr>
              <a:solidFill>
                <a:srgbClr val="5E696C"/>
              </a:solidFill>
            </a:endParaRPr>
          </a:p>
          <a:p>
            <a:pPr marL="457200" lvl="0" indent="-342900" rtl="0">
              <a:spcBef>
                <a:spcPts val="0"/>
              </a:spcBef>
              <a:spcAft>
                <a:spcPts val="0"/>
              </a:spcAft>
              <a:buClr>
                <a:srgbClr val="5E696C"/>
              </a:buClr>
              <a:buSzPts val="1800"/>
              <a:buChar char="-"/>
            </a:pPr>
            <a:r>
              <a:rPr lang="zh-HK">
                <a:solidFill>
                  <a:srgbClr val="5E696C"/>
                </a:solidFill>
              </a:rPr>
              <a:t>騎士：-29 分</a:t>
            </a:r>
            <a:endParaRPr>
              <a:solidFill>
                <a:srgbClr val="5E696C"/>
              </a:solidFill>
            </a:endParaRPr>
          </a:p>
          <a:p>
            <a:pPr marL="457200" lvl="0" indent="-342900" rtl="0">
              <a:spcBef>
                <a:spcPts val="0"/>
              </a:spcBef>
              <a:spcAft>
                <a:spcPts val="0"/>
              </a:spcAft>
              <a:buClr>
                <a:srgbClr val="5E696C"/>
              </a:buClr>
              <a:buSzPts val="1800"/>
              <a:buChar char="-"/>
            </a:pPr>
            <a:r>
              <a:rPr lang="zh-HK">
                <a:solidFill>
                  <a:srgbClr val="5E696C"/>
                </a:solidFill>
              </a:rPr>
              <a:t>勇士：+35 分</a:t>
            </a:r>
            <a:endParaRPr>
              <a:solidFill>
                <a:srgbClr val="5E696C"/>
              </a:solidFill>
            </a:endParaRPr>
          </a:p>
          <a:p>
            <a:pPr marL="0" lvl="0" indent="0" rtl="0">
              <a:spcBef>
                <a:spcPts val="0"/>
              </a:spcBef>
              <a:spcAft>
                <a:spcPts val="0"/>
              </a:spcAft>
              <a:buNone/>
            </a:pPr>
            <a:endParaRPr>
              <a:solidFill>
                <a:srgbClr val="5E696C"/>
              </a:solidFill>
            </a:endParaRPr>
          </a:p>
          <a:p>
            <a:pPr marL="0" lvl="0" indent="0" rtl="0">
              <a:spcBef>
                <a:spcPts val="0"/>
              </a:spcBef>
              <a:spcAft>
                <a:spcPts val="0"/>
              </a:spcAft>
              <a:buNone/>
            </a:pPr>
            <a:r>
              <a:rPr lang="zh-HK">
                <a:solidFill>
                  <a:srgbClr val="5E696C"/>
                </a:solidFill>
              </a:rPr>
              <a:t>看好貼文數</a:t>
            </a:r>
            <a:endParaRPr>
              <a:solidFill>
                <a:srgbClr val="5E696C"/>
              </a:solidFill>
            </a:endParaRPr>
          </a:p>
          <a:p>
            <a:pPr marL="457200" lvl="0" indent="-342900" rtl="0">
              <a:spcBef>
                <a:spcPts val="0"/>
              </a:spcBef>
              <a:spcAft>
                <a:spcPts val="0"/>
              </a:spcAft>
              <a:buClr>
                <a:srgbClr val="5E696C"/>
              </a:buClr>
              <a:buSzPts val="1800"/>
              <a:buChar char="-"/>
            </a:pPr>
            <a:r>
              <a:rPr lang="zh-HK">
                <a:solidFill>
                  <a:srgbClr val="5E696C"/>
                </a:solidFill>
              </a:rPr>
              <a:t>騎士：-9 篇</a:t>
            </a:r>
            <a:endParaRPr>
              <a:solidFill>
                <a:srgbClr val="5E696C"/>
              </a:solidFill>
            </a:endParaRPr>
          </a:p>
          <a:p>
            <a:pPr marL="457200" lvl="0" indent="-342900" rtl="0">
              <a:spcBef>
                <a:spcPts val="0"/>
              </a:spcBef>
              <a:spcAft>
                <a:spcPts val="0"/>
              </a:spcAft>
              <a:buClr>
                <a:srgbClr val="5E696C"/>
              </a:buClr>
              <a:buSzPts val="1800"/>
              <a:buChar char="-"/>
            </a:pPr>
            <a:r>
              <a:rPr lang="zh-HK">
                <a:solidFill>
                  <a:srgbClr val="5E696C"/>
                </a:solidFill>
              </a:rPr>
              <a:t>勇士：+4 篇</a:t>
            </a:r>
            <a:endParaRPr>
              <a:solidFill>
                <a:srgbClr val="5E696C"/>
              </a:solidFill>
            </a:endParaRPr>
          </a:p>
          <a:p>
            <a:pPr marL="0" lvl="0" indent="0" rtl="0">
              <a:spcBef>
                <a:spcPts val="0"/>
              </a:spcBef>
              <a:spcAft>
                <a:spcPts val="1600"/>
              </a:spcAft>
              <a:buNone/>
            </a:pPr>
            <a:endParaRPr>
              <a:solidFill>
                <a:srgbClr val="5E696C"/>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zh-HK">
                <a:latin typeface="MS PGothic"/>
                <a:ea typeface="MS PGothic"/>
                <a:cs typeface="MS PGothic"/>
                <a:sym typeface="MS PGothic"/>
              </a:rPr>
              <a:t>就算命運注定，還是要全力改變命運。</a:t>
            </a:r>
            <a:endParaRPr>
              <a:latin typeface="MS PGothic"/>
              <a:ea typeface="MS PGothic"/>
              <a:cs typeface="MS PGothic"/>
              <a:sym typeface="MS P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311700" y="391350"/>
            <a:ext cx="8729700" cy="62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HK"/>
              <a:t>兩隊應該派誰上場好呢?</a:t>
            </a:r>
            <a:endParaRPr/>
          </a:p>
        </p:txBody>
      </p:sp>
      <p:sp>
        <p:nvSpPr>
          <p:cNvPr id="205" name="Shape 205"/>
          <p:cNvSpPr txBox="1">
            <a:spLocks noGrp="1"/>
          </p:cNvSpPr>
          <p:nvPr>
            <p:ph type="body" idx="1"/>
          </p:nvPr>
        </p:nvSpPr>
        <p:spPr>
          <a:xfrm>
            <a:off x="869625" y="21109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HK"/>
              <a:t>由前面的分析來看，我們可以看到大家普遍認為</a:t>
            </a:r>
            <a:r>
              <a:rPr lang="zh-HK" sz="2400" b="1">
                <a:solidFill>
                  <a:srgbClr val="4A86E8"/>
                </a:solidFill>
              </a:rPr>
              <a:t>勇士會贏騎士</a:t>
            </a:r>
            <a:endParaRPr sz="2400" b="1">
              <a:solidFill>
                <a:srgbClr val="4A86E8"/>
              </a:solidFill>
            </a:endParaRPr>
          </a:p>
          <a:p>
            <a:pPr marL="0" lvl="0" indent="0">
              <a:spcBef>
                <a:spcPts val="1600"/>
              </a:spcBef>
              <a:spcAft>
                <a:spcPts val="1600"/>
              </a:spcAft>
              <a:buNone/>
            </a:pPr>
            <a:r>
              <a:rPr lang="zh-HK"/>
              <a:t>。若要</a:t>
            </a:r>
            <a:r>
              <a:rPr lang="zh-HK" u="sng"/>
              <a:t>維持/翻轉</a:t>
            </a:r>
            <a:r>
              <a:rPr lang="zh-HK"/>
              <a:t>這個局面，兩隊應該分別派上那些球員呢?</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555400" y="1553800"/>
            <a:ext cx="8124900" cy="1798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zh-HK">
                <a:latin typeface="MS PGothic"/>
                <a:ea typeface="MS PGothic"/>
                <a:cs typeface="MS PGothic"/>
                <a:sym typeface="MS PGothic"/>
              </a:rPr>
              <a:t>當人人都可以是預言家，那集合大家的預言會發現甚麼呢?</a:t>
            </a:r>
            <a:endParaRPr>
              <a:latin typeface="MS PGothic"/>
              <a:ea typeface="MS PGothic"/>
              <a:cs typeface="MS PGothic"/>
              <a:sym typeface="MS P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HK"/>
              <a:t>Apriori 關聯性分析</a:t>
            </a:r>
            <a:endParaRPr/>
          </a:p>
        </p:txBody>
      </p:sp>
      <p:sp>
        <p:nvSpPr>
          <p:cNvPr id="211" name="Shape 21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HK"/>
              <a:t>我們打算分析贏球和輸球時各球員的</a:t>
            </a:r>
            <a:r>
              <a:rPr lang="zh-HK" sz="2400" b="1">
                <a:solidFill>
                  <a:srgbClr val="4A86E8"/>
                </a:solidFill>
              </a:rPr>
              <a:t>上場時間</a:t>
            </a:r>
            <a:r>
              <a:rPr lang="zh-HK"/>
              <a:t>來找到為了贏球的最佳球員上場。</a:t>
            </a:r>
            <a:endParaRPr/>
          </a:p>
          <a:p>
            <a:pPr marL="0" lvl="0" indent="0">
              <a:spcBef>
                <a:spcPts val="1600"/>
              </a:spcBef>
              <a:spcAft>
                <a:spcPts val="0"/>
              </a:spcAft>
              <a:buNone/>
            </a:pPr>
            <a:r>
              <a:rPr lang="zh-HK"/>
              <a:t>我們參考了"</a:t>
            </a:r>
            <a:r>
              <a:rPr lang="zh-HK">
                <a:solidFill>
                  <a:srgbClr val="5E696C"/>
                </a:solidFill>
              </a:rPr>
              <a:t>https://www.basketball-reference.com/teams/"作為爬蟲的主要資料來源</a:t>
            </a:r>
            <a:endParaRPr>
              <a:solidFill>
                <a:srgbClr val="5E696C"/>
              </a:solidFill>
            </a:endParaRPr>
          </a:p>
          <a:p>
            <a:pPr marL="0" lvl="0" indent="0">
              <a:spcBef>
                <a:spcPts val="1600"/>
              </a:spcBef>
              <a:spcAft>
                <a:spcPts val="1600"/>
              </a:spcAft>
              <a:buNone/>
            </a:pPr>
            <a:endParaRPr/>
          </a:p>
        </p:txBody>
      </p:sp>
      <p:pic>
        <p:nvPicPr>
          <p:cNvPr id="212" name="Shape 212"/>
          <p:cNvPicPr preferRelativeResize="0"/>
          <p:nvPr/>
        </p:nvPicPr>
        <p:blipFill>
          <a:blip r:embed="rId3">
            <a:alphaModFix/>
          </a:blip>
          <a:stretch>
            <a:fillRect/>
          </a:stretch>
        </p:blipFill>
        <p:spPr>
          <a:xfrm>
            <a:off x="2666850" y="3209925"/>
            <a:ext cx="3874875" cy="688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zh-HK"/>
              <a:t>勇士今年賽季資料(</a:t>
            </a:r>
            <a:r>
              <a:rPr lang="zh-HK">
                <a:solidFill>
                  <a:srgbClr val="5E696C"/>
                </a:solidFill>
              </a:rPr>
              <a:t>https://www.basketball-reference.com/teams/GSW/2018/gamelog/</a:t>
            </a:r>
            <a:r>
              <a:rPr lang="zh-HK"/>
              <a:t>)</a:t>
            </a:r>
            <a:endParaRPr/>
          </a:p>
        </p:txBody>
      </p:sp>
      <p:pic>
        <p:nvPicPr>
          <p:cNvPr id="218" name="Shape 218"/>
          <p:cNvPicPr preferRelativeResize="0"/>
          <p:nvPr/>
        </p:nvPicPr>
        <p:blipFill>
          <a:blip r:embed="rId3">
            <a:alphaModFix/>
          </a:blip>
          <a:stretch>
            <a:fillRect/>
          </a:stretch>
        </p:blipFill>
        <p:spPr>
          <a:xfrm>
            <a:off x="2806525" y="168598"/>
            <a:ext cx="4723530" cy="4118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HK"/>
              <a:t>分類</a:t>
            </a:r>
            <a:endParaRPr/>
          </a:p>
        </p:txBody>
      </p:sp>
      <p:sp>
        <p:nvSpPr>
          <p:cNvPr id="224" name="Shape 2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HK"/>
              <a:t>因為選手資料裡面的上場時間皆為</a:t>
            </a:r>
            <a:r>
              <a:rPr lang="zh-HK" sz="2400">
                <a:solidFill>
                  <a:srgbClr val="4A86E8"/>
                </a:solidFill>
              </a:rPr>
              <a:t>數字</a:t>
            </a:r>
            <a:r>
              <a:rPr lang="zh-HK"/>
              <a:t>。</a:t>
            </a:r>
            <a:endParaRPr/>
          </a:p>
          <a:p>
            <a:pPr marL="0" lvl="0" indent="0">
              <a:spcBef>
                <a:spcPts val="1600"/>
              </a:spcBef>
              <a:spcAft>
                <a:spcPts val="0"/>
              </a:spcAft>
              <a:buNone/>
            </a:pPr>
            <a:r>
              <a:rPr lang="zh-HK"/>
              <a:t>我們把上場時間分成三類，</a:t>
            </a:r>
            <a:endParaRPr/>
          </a:p>
          <a:p>
            <a:pPr marL="0" lvl="0" indent="0">
              <a:spcBef>
                <a:spcPts val="1600"/>
              </a:spcBef>
              <a:spcAft>
                <a:spcPts val="0"/>
              </a:spcAft>
              <a:buNone/>
            </a:pPr>
            <a:r>
              <a:rPr lang="zh-HK"/>
              <a:t>&gt;35min=high    35~25min=mid   25~15min=less，</a:t>
            </a:r>
            <a:endParaRPr/>
          </a:p>
          <a:p>
            <a:pPr marL="0" lvl="0" indent="0">
              <a:spcBef>
                <a:spcPts val="1600"/>
              </a:spcBef>
              <a:spcAft>
                <a:spcPts val="0"/>
              </a:spcAft>
              <a:buNone/>
            </a:pPr>
            <a:r>
              <a:rPr lang="zh-HK"/>
              <a:t>其餘的</a:t>
            </a:r>
            <a:r>
              <a:rPr lang="zh-HK">
                <a:solidFill>
                  <a:srgbClr val="4A86E8"/>
                </a:solidFill>
              </a:rPr>
              <a:t>不計入，</a:t>
            </a:r>
            <a:endParaRPr>
              <a:solidFill>
                <a:srgbClr val="4A86E8"/>
              </a:solidFill>
            </a:endParaRPr>
          </a:p>
          <a:p>
            <a:pPr marL="0" lvl="0" indent="0">
              <a:spcBef>
                <a:spcPts val="1600"/>
              </a:spcBef>
              <a:spcAft>
                <a:spcPts val="0"/>
              </a:spcAft>
              <a:buNone/>
            </a:pPr>
            <a:r>
              <a:rPr lang="zh-HK"/>
              <a:t>並將</a:t>
            </a:r>
            <a:r>
              <a:rPr lang="zh-HK" u="sng"/>
              <a:t>勝負結果</a:t>
            </a:r>
            <a:r>
              <a:rPr lang="zh-HK"/>
              <a:t>併入dataframe中。</a:t>
            </a:r>
            <a:endParaRPr/>
          </a:p>
          <a:p>
            <a:pPr marL="0" lvl="0" indent="0">
              <a:spcBef>
                <a:spcPts val="1600"/>
              </a:spcBef>
              <a:spcAft>
                <a:spcPts val="1600"/>
              </a:spcAft>
              <a:buNone/>
            </a:pPr>
            <a:endParaRPr/>
          </a:p>
        </p:txBody>
      </p:sp>
      <p:pic>
        <p:nvPicPr>
          <p:cNvPr id="225" name="Shape 225"/>
          <p:cNvPicPr preferRelativeResize="0"/>
          <p:nvPr/>
        </p:nvPicPr>
        <p:blipFill>
          <a:blip r:embed="rId3">
            <a:alphaModFix/>
          </a:blip>
          <a:stretch>
            <a:fillRect/>
          </a:stretch>
        </p:blipFill>
        <p:spPr>
          <a:xfrm>
            <a:off x="6396905" y="620093"/>
            <a:ext cx="2108075" cy="3903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HK"/>
              <a:t>花生甚麼事</a:t>
            </a:r>
            <a:endParaRPr/>
          </a:p>
        </p:txBody>
      </p:sp>
      <p:sp>
        <p:nvSpPr>
          <p:cNvPr id="231" name="Shape 231"/>
          <p:cNvSpPr txBox="1">
            <a:spLocks noGrp="1"/>
          </p:cNvSpPr>
          <p:nvPr>
            <p:ph type="body" idx="1"/>
          </p:nvPr>
        </p:nvSpPr>
        <p:spPr>
          <a:xfrm>
            <a:off x="311700" y="14581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zh-HK"/>
              <a:t>這裡我們跑完結果後遇到了一個比較大的</a:t>
            </a:r>
            <a:r>
              <a:rPr lang="zh-HK" u="sng"/>
              <a:t>問題</a:t>
            </a:r>
            <a:r>
              <a:rPr lang="zh-HK"/>
              <a:t>:</a:t>
            </a:r>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21062"/>
            <a:ext cx="9144000" cy="144755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HK"/>
              <a:t>這代表著：</a:t>
            </a:r>
            <a:r>
              <a:rPr lang="zh-HK" sz="3200" b="1">
                <a:solidFill>
                  <a:srgbClr val="4A86E8"/>
                </a:solidFill>
                <a:latin typeface="Playfair Display"/>
                <a:ea typeface="Playfair Display"/>
                <a:cs typeface="Playfair Display"/>
                <a:sym typeface="Playfair Display"/>
              </a:rPr>
              <a:t>打得越少越容易贏?</a:t>
            </a:r>
            <a:endParaRPr sz="3200" b="1">
              <a:solidFill>
                <a:srgbClr val="4A86E8"/>
              </a:solidFill>
              <a:latin typeface="Playfair Display"/>
              <a:ea typeface="Playfair Display"/>
              <a:cs typeface="Playfair Display"/>
              <a:sym typeface="Playfair Display"/>
            </a:endParaRPr>
          </a:p>
          <a:p>
            <a:pPr marL="0" lvl="0" indent="0">
              <a:spcBef>
                <a:spcPts val="1600"/>
              </a:spcBef>
              <a:spcAft>
                <a:spcPts val="0"/>
              </a:spcAft>
              <a:buNone/>
            </a:pPr>
            <a:r>
              <a:rPr lang="zh-HK"/>
              <a:t>我們立馬發現是</a:t>
            </a:r>
            <a:r>
              <a:rPr lang="zh-HK" sz="3000" b="1">
                <a:solidFill>
                  <a:schemeClr val="dk1"/>
                </a:solidFill>
              </a:rPr>
              <a:t>垃圾時間</a:t>
            </a:r>
            <a:r>
              <a:rPr lang="zh-HK"/>
              <a:t>的存在導致的。</a:t>
            </a:r>
            <a:endParaRPr/>
          </a:p>
          <a:p>
            <a:pPr marL="0" lvl="0" indent="0">
              <a:spcBef>
                <a:spcPts val="1600"/>
              </a:spcBef>
              <a:spcAft>
                <a:spcPts val="0"/>
              </a:spcAft>
              <a:buNone/>
            </a:pPr>
            <a:r>
              <a:rPr lang="zh-HK"/>
              <a:t>因為很多時候當球隊大幅領先時，球隊就換換上2線球員上場練兵。</a:t>
            </a:r>
            <a:endParaRPr/>
          </a:p>
          <a:p>
            <a:pPr marL="0" lvl="0" indent="0">
              <a:spcBef>
                <a:spcPts val="1600"/>
              </a:spcBef>
              <a:spcAft>
                <a:spcPts val="1600"/>
              </a:spcAft>
              <a:buNone/>
            </a:pPr>
            <a:r>
              <a:rPr lang="zh-HK"/>
              <a:t>更不用說第三節很強的勇士，造成了打越少越容易贏的假象。</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HK"/>
              <a:t>改進</a:t>
            </a:r>
            <a:endParaRPr/>
          </a:p>
        </p:txBody>
      </p:sp>
      <p:sp>
        <p:nvSpPr>
          <p:cNvPr id="243" name="Shape 2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HK"/>
              <a:t>因此我們決定將</a:t>
            </a:r>
            <a:r>
              <a:rPr lang="zh-HK" sz="2000" b="1">
                <a:solidFill>
                  <a:srgbClr val="4A86E8"/>
                </a:solidFill>
              </a:rPr>
              <a:t>比分差距過大(10分or15分)</a:t>
            </a:r>
            <a:r>
              <a:rPr lang="zh-HK"/>
              <a:t>的比賽排除不計入運算，</a:t>
            </a:r>
            <a:endParaRPr/>
          </a:p>
          <a:p>
            <a:pPr marL="0" lvl="0" indent="0">
              <a:spcBef>
                <a:spcPts val="1600"/>
              </a:spcBef>
              <a:spcAft>
                <a:spcPts val="0"/>
              </a:spcAft>
              <a:buNone/>
            </a:pPr>
            <a:r>
              <a:rPr lang="zh-HK"/>
              <a:t>排除後的解果如下：(10分)</a:t>
            </a:r>
            <a:endParaRPr/>
          </a:p>
          <a:p>
            <a:pPr marL="0" lvl="0" indent="0">
              <a:spcBef>
                <a:spcPts val="1600"/>
              </a:spcBef>
              <a:spcAft>
                <a:spcPts val="0"/>
              </a:spcAft>
              <a:buNone/>
            </a:pPr>
            <a:endParaRPr/>
          </a:p>
          <a:p>
            <a:pPr marL="0" lvl="0" indent="0">
              <a:spcBef>
                <a:spcPts val="1600"/>
              </a:spcBef>
              <a:spcAft>
                <a:spcPts val="0"/>
              </a:spcAft>
              <a:buNone/>
            </a:pPr>
            <a:endParaRPr/>
          </a:p>
          <a:p>
            <a:pPr marL="0" lvl="0" indent="0">
              <a:spcBef>
                <a:spcPts val="1600"/>
              </a:spcBef>
              <a:spcAft>
                <a:spcPts val="1600"/>
              </a:spcAft>
              <a:buNone/>
            </a:pPr>
            <a:r>
              <a:rPr lang="zh-HK"/>
              <a:t>(15分)</a:t>
            </a:r>
            <a:endParaRPr/>
          </a:p>
        </p:txBody>
      </p:sp>
      <p:pic>
        <p:nvPicPr>
          <p:cNvPr id="244" name="Shape 244"/>
          <p:cNvPicPr preferRelativeResize="0"/>
          <p:nvPr/>
        </p:nvPicPr>
        <p:blipFill>
          <a:blip r:embed="rId3">
            <a:alphaModFix/>
          </a:blip>
          <a:stretch>
            <a:fillRect/>
          </a:stretch>
        </p:blipFill>
        <p:spPr>
          <a:xfrm>
            <a:off x="143175" y="3792400"/>
            <a:ext cx="8864674" cy="776475"/>
          </a:xfrm>
          <a:prstGeom prst="rect">
            <a:avLst/>
          </a:prstGeom>
          <a:noFill/>
          <a:ln>
            <a:noFill/>
          </a:ln>
        </p:spPr>
      </p:pic>
      <p:pic>
        <p:nvPicPr>
          <p:cNvPr id="245" name="Shape 245"/>
          <p:cNvPicPr preferRelativeResize="0"/>
          <p:nvPr/>
        </p:nvPicPr>
        <p:blipFill>
          <a:blip r:embed="rId4">
            <a:alphaModFix/>
          </a:blip>
          <a:stretch>
            <a:fillRect/>
          </a:stretch>
        </p:blipFill>
        <p:spPr>
          <a:xfrm>
            <a:off x="79625" y="2136125"/>
            <a:ext cx="8864674" cy="584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HK"/>
              <a:t>結論</a:t>
            </a:r>
            <a:endParaRPr/>
          </a:p>
        </p:txBody>
      </p:sp>
      <p:sp>
        <p:nvSpPr>
          <p:cNvPr id="251" name="Shape 251"/>
          <p:cNvSpPr txBox="1">
            <a:spLocks noGrp="1"/>
          </p:cNvSpPr>
          <p:nvPr>
            <p:ph type="body" idx="1"/>
          </p:nvPr>
        </p:nvSpPr>
        <p:spPr>
          <a:xfrm>
            <a:off x="311700" y="1549900"/>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HK"/>
              <a:t>由上兩個表看來</a:t>
            </a:r>
            <a:endParaRPr/>
          </a:p>
          <a:p>
            <a:pPr marL="0" lvl="0" indent="0" rtl="0">
              <a:spcBef>
                <a:spcPts val="1600"/>
              </a:spcBef>
              <a:spcAft>
                <a:spcPts val="0"/>
              </a:spcAft>
              <a:buNone/>
            </a:pPr>
            <a:r>
              <a:rPr lang="zh-HK">
                <a:solidFill>
                  <a:srgbClr val="4A86E8"/>
                </a:solidFill>
              </a:rPr>
              <a:t>Andre Iguodala</a:t>
            </a:r>
            <a:r>
              <a:rPr lang="zh-HK">
                <a:solidFill>
                  <a:srgbClr val="5E696C"/>
                </a:solidFill>
              </a:rPr>
              <a:t>和</a:t>
            </a:r>
            <a:r>
              <a:rPr lang="zh-HK">
                <a:solidFill>
                  <a:srgbClr val="4A86E8"/>
                </a:solidFill>
              </a:rPr>
              <a:t>Draymond Green</a:t>
            </a:r>
            <a:r>
              <a:rPr lang="zh-HK">
                <a:solidFill>
                  <a:srgbClr val="5E696C"/>
                </a:solidFill>
              </a:rPr>
              <a:t>和</a:t>
            </a:r>
            <a:r>
              <a:rPr lang="zh-HK">
                <a:solidFill>
                  <a:srgbClr val="4A86E8"/>
                </a:solidFill>
              </a:rPr>
              <a:t>Klay Thompson</a:t>
            </a:r>
            <a:r>
              <a:rPr lang="zh-HK">
                <a:solidFill>
                  <a:srgbClr val="5E696C"/>
                </a:solidFill>
              </a:rPr>
              <a:t> 和</a:t>
            </a:r>
            <a:r>
              <a:rPr lang="zh-HK">
                <a:solidFill>
                  <a:srgbClr val="4A86E8"/>
                </a:solidFill>
              </a:rPr>
              <a:t>Kevin Durant</a:t>
            </a:r>
            <a:r>
              <a:rPr lang="zh-HK">
                <a:solidFill>
                  <a:srgbClr val="5E696C"/>
                </a:solidFill>
              </a:rPr>
              <a:t>  </a:t>
            </a:r>
            <a:endParaRPr>
              <a:solidFill>
                <a:srgbClr val="5E696C"/>
              </a:solidFill>
            </a:endParaRPr>
          </a:p>
          <a:p>
            <a:pPr marL="0" lvl="0" indent="0" rtl="0">
              <a:spcBef>
                <a:spcPts val="0"/>
              </a:spcBef>
              <a:spcAft>
                <a:spcPts val="0"/>
              </a:spcAft>
              <a:buNone/>
            </a:pPr>
            <a:endParaRPr>
              <a:solidFill>
                <a:srgbClr val="5E696C"/>
              </a:solidFill>
            </a:endParaRPr>
          </a:p>
          <a:p>
            <a:pPr marL="0" lvl="0" indent="0" rtl="0">
              <a:spcBef>
                <a:spcPts val="0"/>
              </a:spcBef>
              <a:spcAft>
                <a:spcPts val="0"/>
              </a:spcAft>
              <a:buNone/>
            </a:pPr>
            <a:r>
              <a:rPr lang="zh-HK">
                <a:solidFill>
                  <a:srgbClr val="5E696C"/>
                </a:solidFill>
              </a:rPr>
              <a:t>這四個人互相搭檔會是不錯的勝利方程式。</a:t>
            </a:r>
            <a:endParaRPr>
              <a:solidFill>
                <a:srgbClr val="5E696C"/>
              </a:solidFill>
            </a:endParaRPr>
          </a:p>
          <a:p>
            <a:pPr marL="0" lvl="0" indent="0">
              <a:spcBef>
                <a:spcPts val="0"/>
              </a:spcBef>
              <a:spcAft>
                <a:spcPts val="0"/>
              </a:spcAft>
              <a:buNone/>
            </a:pPr>
            <a:endParaRPr/>
          </a:p>
          <a:p>
            <a:pPr marL="0" lvl="0" indent="0">
              <a:spcBef>
                <a:spcPts val="1600"/>
              </a:spcBef>
              <a:spcAft>
                <a:spcPts val="16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HK"/>
              <a:t>那騎士呢?</a:t>
            </a:r>
            <a:endParaRPr/>
          </a:p>
        </p:txBody>
      </p:sp>
      <p:sp>
        <p:nvSpPr>
          <p:cNvPr id="257" name="Shape 257"/>
          <p:cNvSpPr txBox="1">
            <a:spLocks noGrp="1"/>
          </p:cNvSpPr>
          <p:nvPr>
            <p:ph type="body" idx="1"/>
          </p:nvPr>
        </p:nvSpPr>
        <p:spPr>
          <a:xfrm>
            <a:off x="1359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HK"/>
              <a:t>同理我們也對騎士做了一樣的分析：</a:t>
            </a:r>
            <a:endParaRPr/>
          </a:p>
          <a:p>
            <a:pPr marL="0" lvl="0" indent="0">
              <a:spcBef>
                <a:spcPts val="1600"/>
              </a:spcBef>
              <a:spcAft>
                <a:spcPts val="0"/>
              </a:spcAft>
              <a:buNone/>
            </a:pPr>
            <a:r>
              <a:rPr lang="zh-HK"/>
              <a:t>(10分)</a:t>
            </a:r>
            <a:endParaRPr/>
          </a:p>
          <a:p>
            <a:pPr marL="0" lvl="0" indent="0">
              <a:spcBef>
                <a:spcPts val="1600"/>
              </a:spcBef>
              <a:spcAft>
                <a:spcPts val="0"/>
              </a:spcAft>
              <a:buNone/>
            </a:pPr>
            <a:endParaRPr/>
          </a:p>
          <a:p>
            <a:pPr marL="0" lvl="0" indent="0">
              <a:spcBef>
                <a:spcPts val="1600"/>
              </a:spcBef>
              <a:spcAft>
                <a:spcPts val="0"/>
              </a:spcAft>
              <a:buNone/>
            </a:pPr>
            <a:r>
              <a:rPr lang="zh-HK"/>
              <a:t>(15分)</a:t>
            </a:r>
            <a:endParaRPr/>
          </a:p>
          <a:p>
            <a:pPr marL="0" lvl="0" indent="0">
              <a:spcBef>
                <a:spcPts val="1600"/>
              </a:spcBef>
              <a:spcAft>
                <a:spcPts val="1600"/>
              </a:spcAft>
              <a:buNone/>
            </a:pPr>
            <a:endParaRPr/>
          </a:p>
        </p:txBody>
      </p:sp>
      <p:pic>
        <p:nvPicPr>
          <p:cNvPr id="258" name="Shape 258"/>
          <p:cNvPicPr preferRelativeResize="0"/>
          <p:nvPr/>
        </p:nvPicPr>
        <p:blipFill>
          <a:blip r:embed="rId3">
            <a:alphaModFix/>
          </a:blip>
          <a:stretch>
            <a:fillRect/>
          </a:stretch>
        </p:blipFill>
        <p:spPr>
          <a:xfrm>
            <a:off x="929775" y="2887975"/>
            <a:ext cx="8133000" cy="1888675"/>
          </a:xfrm>
          <a:prstGeom prst="rect">
            <a:avLst/>
          </a:prstGeom>
          <a:noFill/>
          <a:ln>
            <a:noFill/>
          </a:ln>
        </p:spPr>
      </p:pic>
      <p:pic>
        <p:nvPicPr>
          <p:cNvPr id="259" name="Shape 259"/>
          <p:cNvPicPr preferRelativeResize="0"/>
          <p:nvPr/>
        </p:nvPicPr>
        <p:blipFill>
          <a:blip r:embed="rId4">
            <a:alphaModFix/>
          </a:blip>
          <a:stretch>
            <a:fillRect/>
          </a:stretch>
        </p:blipFill>
        <p:spPr>
          <a:xfrm>
            <a:off x="929775" y="1627025"/>
            <a:ext cx="8132999" cy="1093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HK"/>
              <a:t>就決定是你了姆斯</a:t>
            </a:r>
            <a:endParaRPr/>
          </a:p>
        </p:txBody>
      </p:sp>
      <p:sp>
        <p:nvSpPr>
          <p:cNvPr id="265" name="Shape 2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HK"/>
              <a:t>由上面可以看到，幾乎每一條方程式都有</a:t>
            </a:r>
            <a:r>
              <a:rPr lang="zh-HK" sz="2400">
                <a:solidFill>
                  <a:srgbClr val="FF0000"/>
                </a:solidFill>
              </a:rPr>
              <a:t>姆斯</a:t>
            </a:r>
            <a:r>
              <a:rPr lang="zh-HK"/>
              <a:t>，看來姆斯是最重要的球員。</a:t>
            </a:r>
            <a:endParaRPr/>
          </a:p>
          <a:p>
            <a:pPr marL="0" lvl="0" indent="0">
              <a:spcBef>
                <a:spcPts val="1600"/>
              </a:spcBef>
              <a:spcAft>
                <a:spcPts val="0"/>
              </a:spcAft>
              <a:buNone/>
            </a:pPr>
            <a:r>
              <a:rPr lang="zh-HK"/>
              <a:t>可能會上場最多時間帶領隊伍拿下勝利。(然後他就真的打好打滿48分鐘了)</a:t>
            </a:r>
            <a:endParaRPr/>
          </a:p>
          <a:p>
            <a:pPr marL="0" lvl="0" indent="0">
              <a:spcBef>
                <a:spcPts val="1600"/>
              </a:spcBef>
              <a:spcAft>
                <a:spcPts val="0"/>
              </a:spcAft>
              <a:buNone/>
            </a:pPr>
            <a:r>
              <a:rPr lang="zh-HK"/>
              <a:t>和他搭檔結果不錯的是</a:t>
            </a:r>
            <a:r>
              <a:rPr lang="zh-HK">
                <a:solidFill>
                  <a:srgbClr val="4A86E8"/>
                </a:solidFill>
              </a:rPr>
              <a:t>J.R Smith</a:t>
            </a:r>
            <a:r>
              <a:rPr lang="zh-HK"/>
              <a:t>、 </a:t>
            </a:r>
            <a:r>
              <a:rPr lang="zh-HK">
                <a:solidFill>
                  <a:srgbClr val="4A86E8"/>
                </a:solidFill>
              </a:rPr>
              <a:t>KevinLove</a:t>
            </a:r>
            <a:r>
              <a:rPr lang="zh-HK"/>
              <a:t> 還有</a:t>
            </a:r>
            <a:r>
              <a:rPr lang="zh-HK">
                <a:solidFill>
                  <a:srgbClr val="4A86E8"/>
                </a:solidFill>
              </a:rPr>
              <a:t>Jae Crowder</a:t>
            </a:r>
            <a:r>
              <a:rPr lang="zh-HK"/>
              <a:t>。</a:t>
            </a:r>
            <a:endParaRPr/>
          </a:p>
          <a:p>
            <a:pPr marL="0" lvl="0" indent="0">
              <a:spcBef>
                <a:spcPts val="1600"/>
              </a:spcBef>
              <a:spcAft>
                <a:spcPts val="0"/>
              </a:spcAft>
              <a:buNone/>
            </a:pPr>
            <a:r>
              <a:rPr lang="zh-HK"/>
              <a:t>但其他人似乎需要表現更穩定或是更改教練團的戰術決定一些來提高上場時間。</a:t>
            </a:r>
            <a:endParaRPr/>
          </a:p>
          <a:p>
            <a:pPr marL="0" lvl="0" indent="0">
              <a:spcBef>
                <a:spcPts val="1600"/>
              </a:spcBef>
              <a:spcAft>
                <a:spcPts val="16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zh-HK">
                <a:latin typeface="MS PGothic"/>
                <a:ea typeface="MS PGothic"/>
                <a:cs typeface="MS PGothic"/>
                <a:sym typeface="MS PGothic"/>
              </a:rPr>
              <a:t>程式碼一覽</a:t>
            </a:r>
            <a:endParaRPr>
              <a:latin typeface="MS PGothic"/>
              <a:ea typeface="MS PGothic"/>
              <a:cs typeface="MS PGothic"/>
              <a:sym typeface="MS PGothic"/>
            </a:endParaRPr>
          </a:p>
        </p:txBody>
      </p:sp>
      <p:pic>
        <p:nvPicPr>
          <p:cNvPr id="271" name="Shape 271"/>
          <p:cNvPicPr preferRelativeResize="0"/>
          <p:nvPr/>
        </p:nvPicPr>
        <p:blipFill>
          <a:blip r:embed="rId3">
            <a:alphaModFix/>
          </a:blip>
          <a:stretch>
            <a:fillRect/>
          </a:stretch>
        </p:blipFill>
        <p:spPr>
          <a:xfrm>
            <a:off x="2420425" y="154563"/>
            <a:ext cx="5791376" cy="4834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p:nvPr/>
        </p:nvSpPr>
        <p:spPr>
          <a:xfrm>
            <a:off x="2622450" y="1071750"/>
            <a:ext cx="38991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HK" sz="6000">
                <a:solidFill>
                  <a:schemeClr val="dk1"/>
                </a:solidFill>
                <a:latin typeface="MS PGothic"/>
                <a:ea typeface="MS PGothic"/>
                <a:cs typeface="MS PGothic"/>
                <a:sym typeface="MS PGothic"/>
              </a:rPr>
              <a:t>情感分析</a:t>
            </a:r>
            <a:endParaRPr sz="6000">
              <a:solidFill>
                <a:schemeClr val="dk1"/>
              </a:solidFill>
              <a:latin typeface="MS PGothic"/>
              <a:ea typeface="MS PGothic"/>
              <a:cs typeface="MS PGothic"/>
              <a:sym typeface="MS PGothic"/>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zh-HK">
                <a:latin typeface="MS PGothic"/>
                <a:ea typeface="MS PGothic"/>
                <a:cs typeface="MS PGothic"/>
                <a:sym typeface="MS PGothic"/>
              </a:rPr>
              <a:t>程式碼一覽</a:t>
            </a:r>
            <a:endParaRPr>
              <a:latin typeface="MS PGothic"/>
              <a:ea typeface="MS PGothic"/>
              <a:cs typeface="MS PGothic"/>
              <a:sym typeface="MS PGothic"/>
            </a:endParaRPr>
          </a:p>
        </p:txBody>
      </p:sp>
      <p:pic>
        <p:nvPicPr>
          <p:cNvPr id="277" name="Shape 277"/>
          <p:cNvPicPr preferRelativeResize="0"/>
          <p:nvPr/>
        </p:nvPicPr>
        <p:blipFill>
          <a:blip r:embed="rId3">
            <a:alphaModFix/>
          </a:blip>
          <a:stretch>
            <a:fillRect/>
          </a:stretch>
        </p:blipFill>
        <p:spPr>
          <a:xfrm>
            <a:off x="2215549" y="518100"/>
            <a:ext cx="6310100" cy="3991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zh-HK">
                <a:latin typeface="MS PGothic"/>
                <a:ea typeface="MS PGothic"/>
                <a:cs typeface="MS PGothic"/>
                <a:sym typeface="MS PGothic"/>
              </a:rPr>
              <a:t>Thanks for listening!</a:t>
            </a:r>
            <a:endParaRPr>
              <a:latin typeface="MS PGothic"/>
              <a:ea typeface="MS PGothic"/>
              <a:cs typeface="MS PGothic"/>
              <a:sym typeface="MS P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p:nvPr/>
        </p:nvSpPr>
        <p:spPr>
          <a:xfrm>
            <a:off x="604975" y="1570167"/>
            <a:ext cx="3000000" cy="941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zh-HK" sz="5000" b="1"/>
              <a:t>爬資料</a:t>
            </a:r>
            <a:endParaRPr sz="5000" b="1"/>
          </a:p>
        </p:txBody>
      </p:sp>
      <p:sp>
        <p:nvSpPr>
          <p:cNvPr id="78" name="Shape 78"/>
          <p:cNvSpPr txBox="1"/>
          <p:nvPr/>
        </p:nvSpPr>
        <p:spPr>
          <a:xfrm>
            <a:off x="604975" y="657175"/>
            <a:ext cx="3000000" cy="941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zh-HK" sz="5000" b="1"/>
              <a:t>預準備</a:t>
            </a:r>
            <a:endParaRPr sz="5000" b="1"/>
          </a:p>
        </p:txBody>
      </p:sp>
      <p:sp>
        <p:nvSpPr>
          <p:cNvPr id="79" name="Shape 79"/>
          <p:cNvSpPr txBox="1"/>
          <p:nvPr/>
        </p:nvSpPr>
        <p:spPr>
          <a:xfrm>
            <a:off x="604975" y="2483158"/>
            <a:ext cx="3000000" cy="941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zh-HK" sz="5000" b="1"/>
              <a:t>上標籤</a:t>
            </a:r>
            <a:endParaRPr sz="5000" b="1"/>
          </a:p>
        </p:txBody>
      </p:sp>
      <p:sp>
        <p:nvSpPr>
          <p:cNvPr id="80" name="Shape 80"/>
          <p:cNvSpPr txBox="1"/>
          <p:nvPr/>
        </p:nvSpPr>
        <p:spPr>
          <a:xfrm>
            <a:off x="604975" y="3396150"/>
            <a:ext cx="3000000" cy="941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zh-HK" sz="5000" b="1"/>
              <a:t>算分數</a:t>
            </a:r>
            <a:endParaRPr sz="5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p:nvPr/>
        </p:nvSpPr>
        <p:spPr>
          <a:xfrm>
            <a:off x="604975" y="1570167"/>
            <a:ext cx="3000000" cy="941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zh-HK" sz="5000" b="1">
                <a:solidFill>
                  <a:srgbClr val="D9D9D9"/>
                </a:solidFill>
              </a:rPr>
              <a:t>爬資料</a:t>
            </a:r>
            <a:endParaRPr sz="5000" b="1">
              <a:solidFill>
                <a:srgbClr val="D9D9D9"/>
              </a:solidFill>
            </a:endParaRPr>
          </a:p>
        </p:txBody>
      </p:sp>
      <p:sp>
        <p:nvSpPr>
          <p:cNvPr id="86" name="Shape 86"/>
          <p:cNvSpPr txBox="1"/>
          <p:nvPr/>
        </p:nvSpPr>
        <p:spPr>
          <a:xfrm>
            <a:off x="604975" y="657175"/>
            <a:ext cx="3000000" cy="941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zh-HK" sz="5000" b="1"/>
              <a:t>預準備</a:t>
            </a:r>
            <a:endParaRPr sz="5000" b="1"/>
          </a:p>
        </p:txBody>
      </p:sp>
      <p:sp>
        <p:nvSpPr>
          <p:cNvPr id="87" name="Shape 87"/>
          <p:cNvSpPr txBox="1"/>
          <p:nvPr/>
        </p:nvSpPr>
        <p:spPr>
          <a:xfrm>
            <a:off x="604975" y="2483158"/>
            <a:ext cx="3000000" cy="941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zh-HK" sz="5000" b="1">
                <a:solidFill>
                  <a:srgbClr val="D9D9D9"/>
                </a:solidFill>
              </a:rPr>
              <a:t>上標籤</a:t>
            </a:r>
            <a:endParaRPr sz="5000" b="1">
              <a:solidFill>
                <a:srgbClr val="D9D9D9"/>
              </a:solidFill>
            </a:endParaRPr>
          </a:p>
        </p:txBody>
      </p:sp>
      <p:sp>
        <p:nvSpPr>
          <p:cNvPr id="88" name="Shape 88"/>
          <p:cNvSpPr txBox="1"/>
          <p:nvPr/>
        </p:nvSpPr>
        <p:spPr>
          <a:xfrm>
            <a:off x="604975" y="3396150"/>
            <a:ext cx="3000000" cy="941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zh-HK" sz="5000" b="1">
                <a:solidFill>
                  <a:srgbClr val="D9D9D9"/>
                </a:solidFill>
              </a:rPr>
              <a:t>算分數</a:t>
            </a:r>
            <a:endParaRPr sz="5000" b="1">
              <a:solidFill>
                <a:srgbClr val="D9D9D9"/>
              </a:solidFill>
            </a:endParaRPr>
          </a:p>
        </p:txBody>
      </p:sp>
      <p:cxnSp>
        <p:nvCxnSpPr>
          <p:cNvPr id="89" name="Shape 89"/>
          <p:cNvCxnSpPr/>
          <p:nvPr/>
        </p:nvCxnSpPr>
        <p:spPr>
          <a:xfrm>
            <a:off x="3489925" y="1128025"/>
            <a:ext cx="739800" cy="0"/>
          </a:xfrm>
          <a:prstGeom prst="straightConnector1">
            <a:avLst/>
          </a:prstGeom>
          <a:noFill/>
          <a:ln w="28575" cap="flat" cmpd="sng">
            <a:solidFill>
              <a:srgbClr val="000000"/>
            </a:solidFill>
            <a:prstDash val="solid"/>
            <a:round/>
            <a:headEnd type="none" w="med" len="med"/>
            <a:tailEnd type="none" w="med" len="med"/>
          </a:ln>
        </p:spPr>
      </p:cxnSp>
      <p:cxnSp>
        <p:nvCxnSpPr>
          <p:cNvPr id="90" name="Shape 90"/>
          <p:cNvCxnSpPr/>
          <p:nvPr/>
        </p:nvCxnSpPr>
        <p:spPr>
          <a:xfrm>
            <a:off x="4247075" y="2088725"/>
            <a:ext cx="739800" cy="0"/>
          </a:xfrm>
          <a:prstGeom prst="straightConnector1">
            <a:avLst/>
          </a:prstGeom>
          <a:noFill/>
          <a:ln w="28575" cap="flat" cmpd="sng">
            <a:solidFill>
              <a:srgbClr val="000000"/>
            </a:solidFill>
            <a:prstDash val="solid"/>
            <a:round/>
            <a:headEnd type="none" w="med" len="med"/>
            <a:tailEnd type="none" w="med" len="med"/>
          </a:ln>
        </p:spPr>
      </p:cxnSp>
      <p:cxnSp>
        <p:nvCxnSpPr>
          <p:cNvPr id="91" name="Shape 91"/>
          <p:cNvCxnSpPr/>
          <p:nvPr/>
        </p:nvCxnSpPr>
        <p:spPr>
          <a:xfrm rot="10800000">
            <a:off x="4247075" y="1122725"/>
            <a:ext cx="0" cy="966000"/>
          </a:xfrm>
          <a:prstGeom prst="straightConnector1">
            <a:avLst/>
          </a:prstGeom>
          <a:noFill/>
          <a:ln w="28575" cap="flat" cmpd="sng">
            <a:solidFill>
              <a:srgbClr val="000000"/>
            </a:solidFill>
            <a:prstDash val="solid"/>
            <a:round/>
            <a:headEnd type="none" w="med" len="med"/>
            <a:tailEnd type="none" w="med" len="med"/>
          </a:ln>
        </p:spPr>
      </p:cxnSp>
      <p:sp>
        <p:nvSpPr>
          <p:cNvPr id="92" name="Shape 92"/>
          <p:cNvSpPr txBox="1"/>
          <p:nvPr/>
        </p:nvSpPr>
        <p:spPr>
          <a:xfrm>
            <a:off x="5135025" y="1496925"/>
            <a:ext cx="3924900" cy="4980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zh-HK" sz="3000" b="1"/>
              <a:t># Jieba</a:t>
            </a:r>
            <a:endParaRPr sz="3000" b="1"/>
          </a:p>
        </p:txBody>
      </p:sp>
      <p:sp>
        <p:nvSpPr>
          <p:cNvPr id="93" name="Shape 93"/>
          <p:cNvSpPr txBox="1"/>
          <p:nvPr/>
        </p:nvSpPr>
        <p:spPr>
          <a:xfrm>
            <a:off x="0" y="0"/>
            <a:ext cx="3000000" cy="3000000"/>
          </a:xfrm>
          <a:prstGeom prst="rect">
            <a:avLst/>
          </a:prstGeom>
          <a:noFill/>
          <a:ln>
            <a:noFill/>
          </a:ln>
        </p:spPr>
        <p:txBody>
          <a:bodyPr spcFirstLastPara="1" wrap="square" lIns="91425" tIns="91425" rIns="91425" bIns="91425" anchor="ctr" anchorCtr="0">
            <a:noAutofit/>
          </a:bodyPr>
          <a:lstStyle/>
          <a:p>
            <a:pPr marL="0" lvl="0" indent="457200" rtl="0">
              <a:lnSpc>
                <a:spcPct val="115000"/>
              </a:lnSpc>
              <a:spcBef>
                <a:spcPts val="0"/>
              </a:spcBef>
              <a:spcAft>
                <a:spcPts val="0"/>
              </a:spcAft>
              <a:buNone/>
            </a:pPr>
            <a:endParaRPr sz="3000" b="1"/>
          </a:p>
        </p:txBody>
      </p:sp>
      <p:sp>
        <p:nvSpPr>
          <p:cNvPr id="94" name="Shape 94"/>
          <p:cNvSpPr txBox="1"/>
          <p:nvPr/>
        </p:nvSpPr>
        <p:spPr>
          <a:xfrm>
            <a:off x="4644700" y="2100963"/>
            <a:ext cx="3924900" cy="498000"/>
          </a:xfrm>
          <a:prstGeom prst="rect">
            <a:avLst/>
          </a:prstGeom>
          <a:noFill/>
          <a:ln>
            <a:noFill/>
          </a:ln>
        </p:spPr>
        <p:txBody>
          <a:bodyPr spcFirstLastPara="1" wrap="square" lIns="91425" tIns="91425" rIns="91425" bIns="91425" anchor="ctr" anchorCtr="0">
            <a:noAutofit/>
          </a:bodyPr>
          <a:lstStyle/>
          <a:p>
            <a:pPr marL="0" lvl="0" indent="457200" rtl="0">
              <a:lnSpc>
                <a:spcPct val="115000"/>
              </a:lnSpc>
              <a:spcBef>
                <a:spcPts val="0"/>
              </a:spcBef>
              <a:spcAft>
                <a:spcPts val="0"/>
              </a:spcAft>
              <a:buNone/>
            </a:pPr>
            <a:r>
              <a:rPr lang="zh-HK" sz="3000" b="1"/>
              <a:t># 球隊標籤詞典</a:t>
            </a:r>
            <a:endParaRPr sz="3000" b="1"/>
          </a:p>
        </p:txBody>
      </p:sp>
      <p:sp>
        <p:nvSpPr>
          <p:cNvPr id="95" name="Shape 95"/>
          <p:cNvSpPr txBox="1"/>
          <p:nvPr/>
        </p:nvSpPr>
        <p:spPr>
          <a:xfrm>
            <a:off x="4644700" y="2705000"/>
            <a:ext cx="3924900" cy="498000"/>
          </a:xfrm>
          <a:prstGeom prst="rect">
            <a:avLst/>
          </a:prstGeom>
          <a:noFill/>
          <a:ln>
            <a:noFill/>
          </a:ln>
        </p:spPr>
        <p:txBody>
          <a:bodyPr spcFirstLastPara="1" wrap="square" lIns="91425" tIns="91425" rIns="91425" bIns="91425" anchor="ctr" anchorCtr="0">
            <a:noAutofit/>
          </a:bodyPr>
          <a:lstStyle/>
          <a:p>
            <a:pPr marL="0" lvl="0" indent="457200" algn="just" rtl="0">
              <a:lnSpc>
                <a:spcPct val="115000"/>
              </a:lnSpc>
              <a:spcBef>
                <a:spcPts val="0"/>
              </a:spcBef>
              <a:spcAft>
                <a:spcPts val="0"/>
              </a:spcAft>
              <a:buNone/>
            </a:pPr>
            <a:r>
              <a:rPr lang="zh-HK" sz="3000" b="1"/>
              <a:t># 情感詞典</a:t>
            </a:r>
            <a:endParaRPr sz="30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HK"/>
              <a:t>＃球隊標籤詞典</a:t>
            </a:r>
            <a:endParaRPr/>
          </a:p>
        </p:txBody>
      </p:sp>
      <p:sp>
        <p:nvSpPr>
          <p:cNvPr id="101" name="Shape 10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HK"/>
              <a:t>勇士隊：</a:t>
            </a:r>
            <a:endParaRPr>
              <a:solidFill>
                <a:srgbClr val="5E696C"/>
              </a:solidFill>
            </a:endParaRPr>
          </a:p>
          <a:p>
            <a:pPr marL="0" lvl="0" indent="0" rtl="0">
              <a:spcBef>
                <a:spcPts val="1600"/>
              </a:spcBef>
              <a:spcAft>
                <a:spcPts val="0"/>
              </a:spcAft>
              <a:buNone/>
            </a:pPr>
            <a:r>
              <a:rPr lang="zh-HK">
                <a:solidFill>
                  <a:srgbClr val="5E696C"/>
                </a:solidFill>
              </a:rPr>
              <a:t>["勇士", "咖哩", "柯瑞", "K湯", "Curry", "CURRY", "curry", "KD", "kd", "嘴綠", "Klay", "durant", "Durant", "kerr", "ai", "AI", "McGee", "杜蘭特", "Green", "green", "KT", "kt", "格林", "湯森", "我勇", "浪花", "四巨頭", "四星"]</a:t>
            </a:r>
            <a:endParaRPr>
              <a:solidFill>
                <a:srgbClr val="5E696C"/>
              </a:solidFill>
            </a:endParaRPr>
          </a:p>
          <a:p>
            <a:pPr marL="0" lvl="0" indent="0" rtl="0">
              <a:spcBef>
                <a:spcPts val="0"/>
              </a:spcBef>
              <a:spcAft>
                <a:spcPts val="0"/>
              </a:spcAft>
              <a:buNone/>
            </a:pPr>
            <a:endParaRPr>
              <a:solidFill>
                <a:srgbClr val="5E696C"/>
              </a:solidFill>
            </a:endParaRPr>
          </a:p>
          <a:p>
            <a:pPr marL="0" lvl="0" indent="0" rtl="0">
              <a:spcBef>
                <a:spcPts val="1600"/>
              </a:spcBef>
              <a:spcAft>
                <a:spcPts val="0"/>
              </a:spcAft>
              <a:buNone/>
            </a:pPr>
            <a:r>
              <a:rPr lang="zh-HK">
                <a:solidFill>
                  <a:srgbClr val="5E696C"/>
                </a:solidFill>
              </a:rPr>
              <a:t>騎士隊：</a:t>
            </a:r>
            <a:endParaRPr>
              <a:solidFill>
                <a:srgbClr val="5E696C"/>
              </a:solidFill>
            </a:endParaRPr>
          </a:p>
          <a:p>
            <a:pPr marL="0" lvl="0" indent="0" rtl="0">
              <a:spcBef>
                <a:spcPts val="1600"/>
              </a:spcBef>
              <a:spcAft>
                <a:spcPts val="0"/>
              </a:spcAft>
              <a:buNone/>
            </a:pPr>
            <a:r>
              <a:rPr lang="zh-HK">
                <a:solidFill>
                  <a:srgbClr val="5E696C"/>
                </a:solidFill>
              </a:rPr>
              <a:t>["騎士", "詹姆士", "喇叭", "詹姆斯", "姆斯", "詹皇", "LBJ", "lbj", "LeBron", "lebron", "James", "james", 'tt', "TT", "Korver", "Jeff", "JR", "jr", "丁尺", "smith", "皇", "我皇", "Smith",  "Cavs", "Lue", "史密斯", "Love", "詹", "我騎", "Hill"]</a:t>
            </a:r>
            <a:endParaRPr>
              <a:solidFill>
                <a:srgbClr val="5E696C"/>
              </a:solidFill>
            </a:endParaRPr>
          </a:p>
          <a:p>
            <a:pPr marL="0" lvl="0" indent="0" rtl="0">
              <a:spcBef>
                <a:spcPts val="0"/>
              </a:spcBef>
              <a:spcAft>
                <a:spcPts val="1600"/>
              </a:spcAft>
              <a:buNone/>
            </a:pPr>
            <a:endParaRPr>
              <a:solidFill>
                <a:srgbClr val="5E696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HK"/>
              <a:t>＃情感詞典</a:t>
            </a:r>
            <a:endParaRPr/>
          </a:p>
        </p:txBody>
      </p:sp>
      <p:sp>
        <p:nvSpPr>
          <p:cNvPr id="107" name="Shape 10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HK" sz="3200" b="1">
                <a:solidFill>
                  <a:srgbClr val="5E696C"/>
                </a:solidFill>
                <a:latin typeface="Playfair Display"/>
                <a:ea typeface="Playfair Display"/>
                <a:cs typeface="Playfair Display"/>
                <a:sym typeface="Playfair Display"/>
              </a:rPr>
              <a:t>NTU Sentiment Dictionary</a:t>
            </a:r>
            <a:endParaRPr b="1">
              <a:solidFill>
                <a:srgbClr val="5E696C"/>
              </a:solidFill>
            </a:endParaRPr>
          </a:p>
          <a:p>
            <a:pPr marL="457200" lvl="0" indent="-342900" rtl="0">
              <a:spcBef>
                <a:spcPts val="1600"/>
              </a:spcBef>
              <a:spcAft>
                <a:spcPts val="0"/>
              </a:spcAft>
              <a:buClr>
                <a:srgbClr val="5E696C"/>
              </a:buClr>
              <a:buSzPts val="1800"/>
              <a:buChar char="-"/>
            </a:pPr>
            <a:r>
              <a:rPr lang="zh-HK">
                <a:solidFill>
                  <a:srgbClr val="5E696C"/>
                </a:solidFill>
              </a:rPr>
              <a:t>NTUSD_positive_utf8.txt</a:t>
            </a:r>
            <a:endParaRPr>
              <a:solidFill>
                <a:srgbClr val="5E696C"/>
              </a:solidFill>
            </a:endParaRPr>
          </a:p>
          <a:p>
            <a:pPr marL="457200" lvl="0" indent="-342900" rtl="0">
              <a:spcBef>
                <a:spcPts val="0"/>
              </a:spcBef>
              <a:spcAft>
                <a:spcPts val="0"/>
              </a:spcAft>
              <a:buClr>
                <a:srgbClr val="5E696C"/>
              </a:buClr>
              <a:buSzPts val="1800"/>
              <a:buChar char="-"/>
            </a:pPr>
            <a:r>
              <a:rPr lang="zh-HK">
                <a:solidFill>
                  <a:srgbClr val="5E696C"/>
                </a:solidFill>
              </a:rPr>
              <a:t>NTUSD_negative_utf8.txt</a:t>
            </a:r>
            <a:endParaRPr>
              <a:solidFill>
                <a:srgbClr val="5E696C"/>
              </a:solidFill>
            </a:endParaRPr>
          </a:p>
          <a:p>
            <a:pPr marL="0" lvl="0" indent="0" rtl="0">
              <a:spcBef>
                <a:spcPts val="0"/>
              </a:spcBef>
              <a:spcAft>
                <a:spcPts val="1600"/>
              </a:spcAft>
              <a:buNone/>
            </a:pPr>
            <a:endParaRPr>
              <a:solidFill>
                <a:srgbClr val="5E696C"/>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p:nvPr/>
        </p:nvSpPr>
        <p:spPr>
          <a:xfrm>
            <a:off x="604975" y="1570167"/>
            <a:ext cx="3000000" cy="9417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zh-HK" sz="5000" b="1"/>
              <a:t>爬資料</a:t>
            </a:r>
            <a:endParaRPr sz="5000" b="1"/>
          </a:p>
        </p:txBody>
      </p:sp>
      <p:sp>
        <p:nvSpPr>
          <p:cNvPr id="113" name="Shape 113"/>
          <p:cNvSpPr txBox="1"/>
          <p:nvPr/>
        </p:nvSpPr>
        <p:spPr>
          <a:xfrm>
            <a:off x="604975" y="657175"/>
            <a:ext cx="3000000" cy="9417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zh-HK" sz="5000" b="1">
                <a:solidFill>
                  <a:srgbClr val="D9D9D9"/>
                </a:solidFill>
              </a:rPr>
              <a:t>預準備</a:t>
            </a:r>
            <a:endParaRPr sz="5000" b="1">
              <a:solidFill>
                <a:srgbClr val="D9D9D9"/>
              </a:solidFill>
            </a:endParaRPr>
          </a:p>
        </p:txBody>
      </p:sp>
      <p:sp>
        <p:nvSpPr>
          <p:cNvPr id="114" name="Shape 114"/>
          <p:cNvSpPr txBox="1"/>
          <p:nvPr/>
        </p:nvSpPr>
        <p:spPr>
          <a:xfrm>
            <a:off x="604975" y="2483158"/>
            <a:ext cx="3000000" cy="941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zh-HK" sz="5000" b="1">
                <a:solidFill>
                  <a:srgbClr val="D9D9D9"/>
                </a:solidFill>
              </a:rPr>
              <a:t>上標籤</a:t>
            </a:r>
            <a:endParaRPr sz="5000" b="1">
              <a:solidFill>
                <a:srgbClr val="D9D9D9"/>
              </a:solidFill>
            </a:endParaRPr>
          </a:p>
        </p:txBody>
      </p:sp>
      <p:sp>
        <p:nvSpPr>
          <p:cNvPr id="115" name="Shape 115"/>
          <p:cNvSpPr txBox="1"/>
          <p:nvPr/>
        </p:nvSpPr>
        <p:spPr>
          <a:xfrm>
            <a:off x="604975" y="3396150"/>
            <a:ext cx="3000000" cy="941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zh-HK" sz="5000" b="1">
                <a:solidFill>
                  <a:srgbClr val="D9D9D9"/>
                </a:solidFill>
              </a:rPr>
              <a:t>算分數</a:t>
            </a:r>
            <a:endParaRPr sz="5000" b="1">
              <a:solidFill>
                <a:srgbClr val="D9D9D9"/>
              </a:solidFill>
            </a:endParaRPr>
          </a:p>
        </p:txBody>
      </p:sp>
      <p:cxnSp>
        <p:nvCxnSpPr>
          <p:cNvPr id="116" name="Shape 116"/>
          <p:cNvCxnSpPr/>
          <p:nvPr/>
        </p:nvCxnSpPr>
        <p:spPr>
          <a:xfrm>
            <a:off x="3507275" y="1994937"/>
            <a:ext cx="739800" cy="0"/>
          </a:xfrm>
          <a:prstGeom prst="straightConnector1">
            <a:avLst/>
          </a:prstGeom>
          <a:noFill/>
          <a:ln w="28575" cap="flat" cmpd="sng">
            <a:solidFill>
              <a:srgbClr val="000000"/>
            </a:solidFill>
            <a:prstDash val="solid"/>
            <a:round/>
            <a:headEnd type="none" w="med" len="med"/>
            <a:tailEnd type="none" w="med" len="med"/>
          </a:ln>
        </p:spPr>
      </p:cxnSp>
      <p:cxnSp>
        <p:nvCxnSpPr>
          <p:cNvPr id="117" name="Shape 117"/>
          <p:cNvCxnSpPr/>
          <p:nvPr/>
        </p:nvCxnSpPr>
        <p:spPr>
          <a:xfrm>
            <a:off x="4255800" y="2750153"/>
            <a:ext cx="739800" cy="0"/>
          </a:xfrm>
          <a:prstGeom prst="straightConnector1">
            <a:avLst/>
          </a:prstGeom>
          <a:noFill/>
          <a:ln w="28575" cap="flat" cmpd="sng">
            <a:solidFill>
              <a:srgbClr val="000000"/>
            </a:solidFill>
            <a:prstDash val="solid"/>
            <a:round/>
            <a:headEnd type="none" w="med" len="med"/>
            <a:tailEnd type="none" w="med" len="med"/>
          </a:ln>
        </p:spPr>
      </p:cxnSp>
      <p:cxnSp>
        <p:nvCxnSpPr>
          <p:cNvPr id="118" name="Shape 118"/>
          <p:cNvCxnSpPr/>
          <p:nvPr/>
        </p:nvCxnSpPr>
        <p:spPr>
          <a:xfrm rot="10800000">
            <a:off x="4255800" y="1995050"/>
            <a:ext cx="8700" cy="755100"/>
          </a:xfrm>
          <a:prstGeom prst="straightConnector1">
            <a:avLst/>
          </a:prstGeom>
          <a:noFill/>
          <a:ln w="28575" cap="flat" cmpd="sng">
            <a:solidFill>
              <a:srgbClr val="000000"/>
            </a:solidFill>
            <a:prstDash val="solid"/>
            <a:round/>
            <a:headEnd type="none" w="med" len="med"/>
            <a:tailEnd type="none" w="med" len="med"/>
          </a:ln>
        </p:spPr>
      </p:cxnSp>
      <p:sp>
        <p:nvSpPr>
          <p:cNvPr id="119" name="Shape 119"/>
          <p:cNvSpPr txBox="1"/>
          <p:nvPr/>
        </p:nvSpPr>
        <p:spPr>
          <a:xfrm>
            <a:off x="5135025" y="1879859"/>
            <a:ext cx="3924900" cy="4980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zh-HK" sz="3000" b="1"/>
              <a:t># 目標：PTT NBA</a:t>
            </a:r>
            <a:endParaRPr sz="3000" b="1"/>
          </a:p>
        </p:txBody>
      </p:sp>
      <p:sp>
        <p:nvSpPr>
          <p:cNvPr id="120" name="Shape 120"/>
          <p:cNvSpPr txBox="1"/>
          <p:nvPr/>
        </p:nvSpPr>
        <p:spPr>
          <a:xfrm>
            <a:off x="4644700" y="2483896"/>
            <a:ext cx="3924900" cy="498000"/>
          </a:xfrm>
          <a:prstGeom prst="rect">
            <a:avLst/>
          </a:prstGeom>
          <a:noFill/>
          <a:ln>
            <a:noFill/>
          </a:ln>
        </p:spPr>
        <p:txBody>
          <a:bodyPr spcFirstLastPara="1" wrap="square" lIns="91425" tIns="91425" rIns="91425" bIns="91425" anchor="ctr" anchorCtr="0">
            <a:noAutofit/>
          </a:bodyPr>
          <a:lstStyle/>
          <a:p>
            <a:pPr marL="0" lvl="0" indent="457200" rtl="0">
              <a:lnSpc>
                <a:spcPct val="115000"/>
              </a:lnSpc>
              <a:spcBef>
                <a:spcPts val="0"/>
              </a:spcBef>
              <a:spcAft>
                <a:spcPts val="0"/>
              </a:spcAft>
              <a:buNone/>
            </a:pPr>
            <a:r>
              <a:rPr lang="zh-HK" sz="3000" b="1"/>
              <a:t># 區間：賽前 3 天</a:t>
            </a:r>
            <a:endParaRPr sz="3000" b="1"/>
          </a:p>
        </p:txBody>
      </p:sp>
      <p:sp>
        <p:nvSpPr>
          <p:cNvPr id="121" name="Shape 121"/>
          <p:cNvSpPr txBox="1"/>
          <p:nvPr/>
        </p:nvSpPr>
        <p:spPr>
          <a:xfrm>
            <a:off x="4644700" y="3087934"/>
            <a:ext cx="4606500" cy="498000"/>
          </a:xfrm>
          <a:prstGeom prst="rect">
            <a:avLst/>
          </a:prstGeom>
          <a:noFill/>
          <a:ln>
            <a:noFill/>
          </a:ln>
        </p:spPr>
        <p:txBody>
          <a:bodyPr spcFirstLastPara="1" wrap="square" lIns="91425" tIns="91425" rIns="91425" bIns="91425" anchor="ctr" anchorCtr="0">
            <a:noAutofit/>
          </a:bodyPr>
          <a:lstStyle/>
          <a:p>
            <a:pPr marL="0" lvl="0" indent="457200" algn="just" rtl="0">
              <a:lnSpc>
                <a:spcPct val="115000"/>
              </a:lnSpc>
              <a:spcBef>
                <a:spcPts val="0"/>
              </a:spcBef>
              <a:spcAft>
                <a:spcPts val="0"/>
              </a:spcAft>
              <a:buNone/>
            </a:pPr>
            <a:r>
              <a:rPr lang="zh-HK" sz="3000" b="1"/>
              <a:t># 條件：標題含標籤</a:t>
            </a:r>
            <a:endParaRPr sz="30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p:nvPr/>
        </p:nvSpPr>
        <p:spPr>
          <a:xfrm>
            <a:off x="604975" y="1570167"/>
            <a:ext cx="3000000" cy="9417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zh-HK" sz="5000" b="1">
                <a:solidFill>
                  <a:srgbClr val="D9D9D9"/>
                </a:solidFill>
              </a:rPr>
              <a:t>爬資料</a:t>
            </a:r>
            <a:endParaRPr sz="5000" b="1">
              <a:solidFill>
                <a:srgbClr val="D9D9D9"/>
              </a:solidFill>
            </a:endParaRPr>
          </a:p>
        </p:txBody>
      </p:sp>
      <p:sp>
        <p:nvSpPr>
          <p:cNvPr id="127" name="Shape 127"/>
          <p:cNvSpPr txBox="1"/>
          <p:nvPr/>
        </p:nvSpPr>
        <p:spPr>
          <a:xfrm>
            <a:off x="604975" y="657175"/>
            <a:ext cx="3000000" cy="9417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zh-HK" sz="5000" b="1">
                <a:solidFill>
                  <a:srgbClr val="D9D9D9"/>
                </a:solidFill>
              </a:rPr>
              <a:t>預準備</a:t>
            </a:r>
            <a:endParaRPr sz="5000" b="1">
              <a:solidFill>
                <a:srgbClr val="D9D9D9"/>
              </a:solidFill>
            </a:endParaRPr>
          </a:p>
        </p:txBody>
      </p:sp>
      <p:sp>
        <p:nvSpPr>
          <p:cNvPr id="128" name="Shape 128"/>
          <p:cNvSpPr txBox="1"/>
          <p:nvPr/>
        </p:nvSpPr>
        <p:spPr>
          <a:xfrm>
            <a:off x="604975" y="2483158"/>
            <a:ext cx="3000000" cy="9417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zh-HK" sz="5000" b="1"/>
              <a:t>上標籤</a:t>
            </a:r>
            <a:endParaRPr sz="5000" b="1"/>
          </a:p>
        </p:txBody>
      </p:sp>
      <p:sp>
        <p:nvSpPr>
          <p:cNvPr id="129" name="Shape 129"/>
          <p:cNvSpPr txBox="1"/>
          <p:nvPr/>
        </p:nvSpPr>
        <p:spPr>
          <a:xfrm>
            <a:off x="604975" y="3396150"/>
            <a:ext cx="3000000" cy="941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zh-HK" sz="5000" b="1">
                <a:solidFill>
                  <a:srgbClr val="D9D9D9"/>
                </a:solidFill>
              </a:rPr>
              <a:t>算分數</a:t>
            </a:r>
            <a:endParaRPr sz="5000" b="1">
              <a:solidFill>
                <a:srgbClr val="D9D9D9"/>
              </a:solidFill>
            </a:endParaRPr>
          </a:p>
        </p:txBody>
      </p:sp>
      <p:cxnSp>
        <p:nvCxnSpPr>
          <p:cNvPr id="130" name="Shape 130"/>
          <p:cNvCxnSpPr/>
          <p:nvPr/>
        </p:nvCxnSpPr>
        <p:spPr>
          <a:xfrm>
            <a:off x="3481175" y="2954012"/>
            <a:ext cx="739800" cy="0"/>
          </a:xfrm>
          <a:prstGeom prst="straightConnector1">
            <a:avLst/>
          </a:prstGeom>
          <a:noFill/>
          <a:ln w="28575" cap="flat" cmpd="sng">
            <a:solidFill>
              <a:srgbClr val="000000"/>
            </a:solidFill>
            <a:prstDash val="solid"/>
            <a:round/>
            <a:headEnd type="none" w="med" len="med"/>
            <a:tailEnd type="none" w="med" len="med"/>
          </a:ln>
        </p:spPr>
      </p:cxnSp>
      <p:cxnSp>
        <p:nvCxnSpPr>
          <p:cNvPr id="131" name="Shape 131"/>
          <p:cNvCxnSpPr/>
          <p:nvPr/>
        </p:nvCxnSpPr>
        <p:spPr>
          <a:xfrm>
            <a:off x="4202100" y="2194203"/>
            <a:ext cx="739800" cy="0"/>
          </a:xfrm>
          <a:prstGeom prst="straightConnector1">
            <a:avLst/>
          </a:prstGeom>
          <a:noFill/>
          <a:ln w="28575" cap="flat" cmpd="sng">
            <a:solidFill>
              <a:srgbClr val="000000"/>
            </a:solidFill>
            <a:prstDash val="solid"/>
            <a:round/>
            <a:headEnd type="none" w="med" len="med"/>
            <a:tailEnd type="none" w="med" len="med"/>
          </a:ln>
        </p:spPr>
      </p:cxnSp>
      <p:cxnSp>
        <p:nvCxnSpPr>
          <p:cNvPr id="132" name="Shape 132"/>
          <p:cNvCxnSpPr/>
          <p:nvPr/>
        </p:nvCxnSpPr>
        <p:spPr>
          <a:xfrm rot="10800000">
            <a:off x="4220975" y="2194200"/>
            <a:ext cx="8700" cy="755100"/>
          </a:xfrm>
          <a:prstGeom prst="straightConnector1">
            <a:avLst/>
          </a:prstGeom>
          <a:noFill/>
          <a:ln w="28575" cap="flat" cmpd="sng">
            <a:solidFill>
              <a:srgbClr val="000000"/>
            </a:solidFill>
            <a:prstDash val="solid"/>
            <a:round/>
            <a:headEnd type="none" w="med" len="med"/>
            <a:tailEnd type="none" w="med" len="med"/>
          </a:ln>
        </p:spPr>
      </p:cxnSp>
      <p:sp>
        <p:nvSpPr>
          <p:cNvPr id="133" name="Shape 133"/>
          <p:cNvSpPr txBox="1"/>
          <p:nvPr/>
        </p:nvSpPr>
        <p:spPr>
          <a:xfrm>
            <a:off x="5135025" y="1366379"/>
            <a:ext cx="3924900" cy="4980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zh-HK" sz="3000" b="1"/>
              <a:t># Jieba 分詞</a:t>
            </a:r>
            <a:endParaRPr sz="3000" b="1"/>
          </a:p>
        </p:txBody>
      </p:sp>
      <p:sp>
        <p:nvSpPr>
          <p:cNvPr id="134" name="Shape 134"/>
          <p:cNvSpPr txBox="1"/>
          <p:nvPr/>
        </p:nvSpPr>
        <p:spPr>
          <a:xfrm>
            <a:off x="4644700" y="1970417"/>
            <a:ext cx="3924900" cy="498000"/>
          </a:xfrm>
          <a:prstGeom prst="rect">
            <a:avLst/>
          </a:prstGeom>
          <a:noFill/>
          <a:ln>
            <a:noFill/>
          </a:ln>
        </p:spPr>
        <p:txBody>
          <a:bodyPr spcFirstLastPara="1" wrap="square" lIns="91425" tIns="91425" rIns="91425" bIns="91425" anchor="ctr" anchorCtr="0">
            <a:noAutofit/>
          </a:bodyPr>
          <a:lstStyle/>
          <a:p>
            <a:pPr marL="0" lvl="0" indent="457200" rtl="0">
              <a:lnSpc>
                <a:spcPct val="115000"/>
              </a:lnSpc>
              <a:spcBef>
                <a:spcPts val="0"/>
              </a:spcBef>
              <a:spcAft>
                <a:spcPts val="0"/>
              </a:spcAft>
              <a:buNone/>
            </a:pPr>
            <a:r>
              <a:rPr lang="zh-HK" sz="3000" b="1"/>
              <a:t># 計算貼文的詞頻</a:t>
            </a:r>
            <a:endParaRPr sz="3000" b="1"/>
          </a:p>
        </p:txBody>
      </p:sp>
      <p:sp>
        <p:nvSpPr>
          <p:cNvPr id="135" name="Shape 135"/>
          <p:cNvSpPr txBox="1"/>
          <p:nvPr/>
        </p:nvSpPr>
        <p:spPr>
          <a:xfrm>
            <a:off x="4644700" y="2574454"/>
            <a:ext cx="4606500" cy="498000"/>
          </a:xfrm>
          <a:prstGeom prst="rect">
            <a:avLst/>
          </a:prstGeom>
          <a:noFill/>
          <a:ln>
            <a:noFill/>
          </a:ln>
        </p:spPr>
        <p:txBody>
          <a:bodyPr spcFirstLastPara="1" wrap="square" lIns="91425" tIns="91425" rIns="91425" bIns="91425" anchor="ctr" anchorCtr="0">
            <a:noAutofit/>
          </a:bodyPr>
          <a:lstStyle/>
          <a:p>
            <a:pPr marL="0" lvl="0" indent="457200" algn="just" rtl="0">
              <a:lnSpc>
                <a:spcPct val="115000"/>
              </a:lnSpc>
              <a:spcBef>
                <a:spcPts val="0"/>
              </a:spcBef>
              <a:spcAft>
                <a:spcPts val="0"/>
              </a:spcAft>
              <a:buNone/>
            </a:pPr>
            <a:r>
              <a:rPr lang="zh-HK" sz="3000" b="1"/>
              <a:t># 決定貼文的球隊標籤</a:t>
            </a:r>
            <a:endParaRPr sz="3000" b="1"/>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1028</Words>
  <Application>Microsoft Office PowerPoint</Application>
  <PresentationFormat>如螢幕大小 (16:9)</PresentationFormat>
  <Paragraphs>140</Paragraphs>
  <Slides>31</Slides>
  <Notes>31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31</vt:i4>
      </vt:variant>
    </vt:vector>
  </HeadingPairs>
  <TitlesOfParts>
    <vt:vector size="36" baseType="lpstr">
      <vt:lpstr>Playfair Display</vt:lpstr>
      <vt:lpstr>MS PGothic</vt:lpstr>
      <vt:lpstr>Lato</vt:lpstr>
      <vt:lpstr>Arial</vt:lpstr>
      <vt:lpstr>Coral</vt:lpstr>
      <vt:lpstr>如果時間倒退，勇士在對上一次騎士?</vt:lpstr>
      <vt:lpstr>當人人都可以是預言家，那集合大家的預言會發現甚麼呢?</vt:lpstr>
      <vt:lpstr>PowerPoint 簡報</vt:lpstr>
      <vt:lpstr>PowerPoint 簡報</vt:lpstr>
      <vt:lpstr>PowerPoint 簡報</vt:lpstr>
      <vt:lpstr>＃球隊標籤詞典</vt:lpstr>
      <vt:lpstr>＃情感詞典</vt:lpstr>
      <vt:lpstr>PowerPoint 簡報</vt:lpstr>
      <vt:lpstr>PowerPoint 簡報</vt:lpstr>
      <vt:lpstr>PowerPoint 簡報</vt:lpstr>
      <vt:lpstr>PowerPoint 簡報</vt:lpstr>
      <vt:lpstr>PowerPoint 簡報</vt:lpstr>
      <vt:lpstr>PowerPoint 簡報</vt:lpstr>
      <vt:lpstr>Game 1</vt:lpstr>
      <vt:lpstr>Game 2</vt:lpstr>
      <vt:lpstr>Game 3</vt:lpstr>
      <vt:lpstr>Game 4</vt:lpstr>
      <vt:lpstr>就算命運注定，還是要全力改變命運。</vt:lpstr>
      <vt:lpstr>兩隊應該派誰上場好呢?</vt:lpstr>
      <vt:lpstr>Apriori 關聯性分析</vt:lpstr>
      <vt:lpstr>PowerPoint 簡報</vt:lpstr>
      <vt:lpstr>分類</vt:lpstr>
      <vt:lpstr>花生甚麼事</vt:lpstr>
      <vt:lpstr>PowerPoint 簡報</vt:lpstr>
      <vt:lpstr>改進</vt:lpstr>
      <vt:lpstr>結論</vt:lpstr>
      <vt:lpstr>那騎士呢?</vt:lpstr>
      <vt:lpstr>就決定是你了姆斯</vt:lpstr>
      <vt:lpstr>PowerPoint 簡報</vt:lpstr>
      <vt:lpstr>PowerPoint 簡報</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如果時間倒退，勇士在對上一次騎士?</dc:title>
  <cp:lastModifiedBy>SpiriT Sky</cp:lastModifiedBy>
  <cp:revision>1</cp:revision>
  <dcterms:modified xsi:type="dcterms:W3CDTF">2018-06-21T03:30:52Z</dcterms:modified>
</cp:coreProperties>
</file>